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90" r:id="rId4"/>
    <p:sldId id="291" r:id="rId5"/>
    <p:sldId id="292" r:id="rId6"/>
    <p:sldId id="293" r:id="rId7"/>
    <p:sldId id="294" r:id="rId8"/>
    <p:sldId id="275" r:id="rId9"/>
    <p:sldId id="274"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61" r:id="rId23"/>
    <p:sldId id="273" r:id="rId24"/>
    <p:sldId id="262" r:id="rId25"/>
    <p:sldId id="288" r:id="rId26"/>
  </p:sldIdLst>
  <p:sldSz cx="18288000" cy="10287000"/>
  <p:notesSz cx="6858000" cy="9144000"/>
  <p:embeddedFontLst>
    <p:embeddedFont>
      <p:font typeface="Asap" panose="020B0604020202020204" charset="0"/>
      <p:regular r:id="rId27"/>
    </p:embeddedFont>
    <p:embeddedFont>
      <p:font typeface="Asap Bold" panose="020B0604020202020204" charset="0"/>
      <p:regular r:id="rId28"/>
    </p:embeddedFont>
    <p:embeddedFont>
      <p:font typeface="Cabin" panose="020B0604020202020204" charset="0"/>
      <p:regular r:id="rId29"/>
    </p:embeddedFont>
    <p:embeddedFont>
      <p:font typeface="Cabin Bold"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7E"/>
    <a:srgbClr val="ED1FA3"/>
    <a:srgbClr val="3A3A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47" autoAdjust="0"/>
    <p:restoredTop sz="94622" autoAdjust="0"/>
  </p:normalViewPr>
  <p:slideViewPr>
    <p:cSldViewPr>
      <p:cViewPr varScale="1">
        <p:scale>
          <a:sx n="49" d="100"/>
          <a:sy n="49" d="100"/>
        </p:scale>
        <p:origin x="1076" y="24"/>
      </p:cViewPr>
      <p:guideLst>
        <p:guide orient="horz" pos="2232"/>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24.xml"/><Relationship Id="rId5" Type="http://schemas.openxmlformats.org/officeDocument/2006/relationships/slide" Target="slide23.xml"/><Relationship Id="rId4"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sv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svg"/></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2700000">
            <a:off x="4226452" y="2785792"/>
            <a:ext cx="16909587" cy="6118196"/>
          </a:xfrm>
          <a:custGeom>
            <a:avLst/>
            <a:gdLst/>
            <a:ahLst/>
            <a:cxnLst/>
            <a:rect l="l" t="t" r="r" b="b"/>
            <a:pathLst>
              <a:path w="16909587" h="6118196">
                <a:moveTo>
                  <a:pt x="0" y="0"/>
                </a:moveTo>
                <a:lnTo>
                  <a:pt x="16909587" y="0"/>
                </a:lnTo>
                <a:lnTo>
                  <a:pt x="16909587" y="6118196"/>
                </a:lnTo>
                <a:lnTo>
                  <a:pt x="0" y="6118196"/>
                </a:lnTo>
                <a:lnTo>
                  <a:pt x="0" y="0"/>
                </a:lnTo>
                <a:close/>
              </a:path>
            </a:pathLst>
          </a:custGeom>
          <a:blipFill>
            <a:blip r:embed="rId2">
              <a:alphaModFix amt="6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685800" y="2269088"/>
            <a:ext cx="12801600" cy="3292376"/>
          </a:xfrm>
          <a:prstGeom prst="rect">
            <a:avLst/>
          </a:prstGeom>
        </p:spPr>
        <p:txBody>
          <a:bodyPr wrap="square" lIns="0" tIns="0" rIns="0" bIns="0" rtlCol="0" anchor="t">
            <a:spAutoFit/>
          </a:bodyPr>
          <a:lstStyle/>
          <a:p>
            <a:pPr algn="l">
              <a:lnSpc>
                <a:spcPts val="13307"/>
              </a:lnSpc>
            </a:pPr>
            <a:r>
              <a:rPr lang="en-US" sz="9713" dirty="0">
                <a:solidFill>
                  <a:srgbClr val="3A3A57"/>
                </a:solidFill>
                <a:latin typeface="Cabin"/>
                <a:ea typeface="Cabin"/>
                <a:cs typeface="Cabin"/>
                <a:sym typeface="Cabin"/>
              </a:rPr>
              <a:t>HƯỚNG DẪN RÀ SOÁT SỐ LIỆU TỔNG KIỂM KÊ</a:t>
            </a:r>
          </a:p>
        </p:txBody>
      </p:sp>
      <p:grpSp>
        <p:nvGrpSpPr>
          <p:cNvPr id="21" name="Group 20">
            <a:extLst>
              <a:ext uri="{FF2B5EF4-FFF2-40B4-BE49-F238E27FC236}">
                <a16:creationId xmlns:a16="http://schemas.microsoft.com/office/drawing/2014/main" id="{0280D042-699E-9F3D-BE3E-B883F3FB8079}"/>
              </a:ext>
            </a:extLst>
          </p:cNvPr>
          <p:cNvGrpSpPr/>
          <p:nvPr/>
        </p:nvGrpSpPr>
        <p:grpSpPr>
          <a:xfrm>
            <a:off x="803840" y="853180"/>
            <a:ext cx="4128022" cy="782772"/>
            <a:chOff x="803840" y="853180"/>
            <a:chExt cx="4128022" cy="782772"/>
          </a:xfrm>
        </p:grpSpPr>
        <p:sp>
          <p:nvSpPr>
            <p:cNvPr id="18" name="TextBox 18"/>
            <p:cNvSpPr txBox="1"/>
            <p:nvPr/>
          </p:nvSpPr>
          <p:spPr>
            <a:xfrm>
              <a:off x="1687065" y="863187"/>
              <a:ext cx="3244797" cy="772765"/>
            </a:xfrm>
            <a:prstGeom prst="rect">
              <a:avLst/>
            </a:prstGeom>
          </p:spPr>
          <p:txBody>
            <a:bodyPr lIns="0" tIns="0" rIns="0" bIns="0" rtlCol="0" anchor="t">
              <a:spAutoFit/>
            </a:bodyPr>
            <a:lstStyle/>
            <a:p>
              <a:pPr algn="ctr">
                <a:lnSpc>
                  <a:spcPts val="3081"/>
                </a:lnSpc>
              </a:pPr>
              <a:r>
                <a:rPr lang="en-US" sz="2201" b="1" dirty="0">
                  <a:solidFill>
                    <a:srgbClr val="002060"/>
                  </a:solidFill>
                  <a:latin typeface="Asap Bold"/>
                  <a:ea typeface="Asap Bold"/>
                  <a:cs typeface="Asap Bold"/>
                  <a:sym typeface="Asap Bold"/>
                </a:rPr>
                <a:t>BỘ TÀI CHÍNH</a:t>
              </a:r>
            </a:p>
            <a:p>
              <a:pPr algn="l">
                <a:lnSpc>
                  <a:spcPts val="3081"/>
                </a:lnSpc>
                <a:spcBef>
                  <a:spcPct val="0"/>
                </a:spcBef>
              </a:pPr>
              <a:r>
                <a:rPr lang="en-US" sz="2201" b="1" dirty="0">
                  <a:solidFill>
                    <a:srgbClr val="002060"/>
                  </a:solidFill>
                  <a:latin typeface="Asap Bold"/>
                  <a:ea typeface="Asap Bold"/>
                  <a:cs typeface="Asap Bold"/>
                  <a:sym typeface="Asap Bold"/>
                </a:rPr>
                <a:t>CỤC QUẢN LÝ CÔNG SẢN</a:t>
              </a:r>
            </a:p>
          </p:txBody>
        </p:sp>
        <p:pic>
          <p:nvPicPr>
            <p:cNvPr id="20" name="Picture 19">
              <a:extLst>
                <a:ext uri="{FF2B5EF4-FFF2-40B4-BE49-F238E27FC236}">
                  <a16:creationId xmlns:a16="http://schemas.microsoft.com/office/drawing/2014/main" id="{54F9B6ED-60E5-ECE6-539C-BAAB783690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840" y="853180"/>
              <a:ext cx="765435" cy="765435"/>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EE518E74-16AE-282F-D5A8-6EC8A30020CA}"/>
            </a:ext>
          </a:extLst>
        </p:cNvPr>
        <p:cNvGrpSpPr/>
        <p:nvPr/>
      </p:nvGrpSpPr>
      <p:grpSpPr>
        <a:xfrm>
          <a:off x="0" y="0"/>
          <a:ext cx="0" cy="0"/>
          <a:chOff x="0" y="0"/>
          <a:chExt cx="0" cy="0"/>
        </a:xfrm>
      </p:grpSpPr>
      <p:sp>
        <p:nvSpPr>
          <p:cNvPr id="34" name="TextBox 34">
            <a:extLst>
              <a:ext uri="{FF2B5EF4-FFF2-40B4-BE49-F238E27FC236}">
                <a16:creationId xmlns:a16="http://schemas.microsoft.com/office/drawing/2014/main" id="{3256492B-0CCD-4CE3-1C8B-DC547E7A21E9}"/>
              </a:ext>
            </a:extLst>
          </p:cNvPr>
          <p:cNvSpPr txBox="1"/>
          <p:nvPr/>
        </p:nvSpPr>
        <p:spPr>
          <a:xfrm>
            <a:off x="685800" y="448192"/>
            <a:ext cx="8243298"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ĐỐI VỚI TÀI SẢN LÀ ĐẤT</a:t>
            </a:r>
            <a:endParaRPr lang="en-US" sz="4400" b="1" dirty="0">
              <a:solidFill>
                <a:srgbClr val="01003B"/>
              </a:solidFill>
              <a:latin typeface="Cabin Bold"/>
              <a:ea typeface="Cabin Bold"/>
              <a:cs typeface="Cabin Bold"/>
              <a:sym typeface="Cabin Bold"/>
            </a:endParaRPr>
          </a:p>
        </p:txBody>
      </p:sp>
      <p:sp>
        <p:nvSpPr>
          <p:cNvPr id="24" name="TextBox 34">
            <a:extLst>
              <a:ext uri="{FF2B5EF4-FFF2-40B4-BE49-F238E27FC236}">
                <a16:creationId xmlns:a16="http://schemas.microsoft.com/office/drawing/2014/main" id="{C294705C-A714-F434-F201-9B8003E441E4}"/>
              </a:ext>
            </a:extLst>
          </p:cNvPr>
          <p:cNvSpPr txBox="1"/>
          <p:nvPr/>
        </p:nvSpPr>
        <p:spPr>
          <a:xfrm>
            <a:off x="3550149" y="1619992"/>
            <a:ext cx="2514600"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CHỈ TIÊU</a:t>
            </a:r>
            <a:endParaRPr lang="en-US" sz="4400" b="1" dirty="0">
              <a:solidFill>
                <a:srgbClr val="01003B"/>
              </a:solidFill>
              <a:latin typeface="Cabin Bold"/>
              <a:ea typeface="Cabin Bold"/>
              <a:cs typeface="Cabin Bold"/>
              <a:sym typeface="Cabin Bold"/>
            </a:endParaRPr>
          </a:p>
        </p:txBody>
      </p:sp>
      <p:sp>
        <p:nvSpPr>
          <p:cNvPr id="25" name="Freeform 3">
            <a:extLst>
              <a:ext uri="{FF2B5EF4-FFF2-40B4-BE49-F238E27FC236}">
                <a16:creationId xmlns:a16="http://schemas.microsoft.com/office/drawing/2014/main" id="{A38B3CDE-41EC-9461-620B-07967F31345B}"/>
              </a:ext>
            </a:extLst>
          </p:cNvPr>
          <p:cNvSpPr>
            <a:spLocks noGrp="1" noRot="1" noMove="1" noResize="1" noEditPoints="1" noAdjustHandles="1" noChangeArrowheads="1" noChangeShapeType="1"/>
          </p:cNvSpPr>
          <p:nvPr/>
        </p:nvSpPr>
        <p:spPr>
          <a:xfrm rot="3428590">
            <a:off x="-5729115" y="5359026"/>
            <a:ext cx="13299390" cy="4811962"/>
          </a:xfrm>
          <a:custGeom>
            <a:avLst/>
            <a:gdLst/>
            <a:ahLst/>
            <a:cxnLst/>
            <a:rect l="l" t="t" r="r" b="b"/>
            <a:pathLst>
              <a:path w="6415196" h="2321135">
                <a:moveTo>
                  <a:pt x="0" y="0"/>
                </a:moveTo>
                <a:lnTo>
                  <a:pt x="6415197" y="0"/>
                </a:lnTo>
                <a:lnTo>
                  <a:pt x="6415197" y="2321135"/>
                </a:lnTo>
                <a:lnTo>
                  <a:pt x="0" y="23211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9" name="Group 48">
            <a:extLst>
              <a:ext uri="{FF2B5EF4-FFF2-40B4-BE49-F238E27FC236}">
                <a16:creationId xmlns:a16="http://schemas.microsoft.com/office/drawing/2014/main" id="{0D27B906-54AF-7145-CF23-2FF64C1A085A}"/>
              </a:ext>
            </a:extLst>
          </p:cNvPr>
          <p:cNvGrpSpPr/>
          <p:nvPr/>
        </p:nvGrpSpPr>
        <p:grpSpPr>
          <a:xfrm>
            <a:off x="1862128" y="2896593"/>
            <a:ext cx="5865778" cy="896211"/>
            <a:chOff x="7162800" y="3446117"/>
            <a:chExt cx="4267200" cy="896211"/>
          </a:xfrm>
        </p:grpSpPr>
        <p:sp>
          <p:nvSpPr>
            <p:cNvPr id="45" name="Rectangle: Rounded Corners 44">
              <a:extLst>
                <a:ext uri="{FF2B5EF4-FFF2-40B4-BE49-F238E27FC236}">
                  <a16:creationId xmlns:a16="http://schemas.microsoft.com/office/drawing/2014/main" id="{5782ECB1-40D8-1BF6-3B2C-5CF6DC4D7349}"/>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5">
              <a:extLst>
                <a:ext uri="{FF2B5EF4-FFF2-40B4-BE49-F238E27FC236}">
                  <a16:creationId xmlns:a16="http://schemas.microsoft.com/office/drawing/2014/main" id="{1850DA51-14A2-18C9-BD0E-93D08F549250}"/>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LOẠI TÀI SẢN</a:t>
              </a:r>
            </a:p>
          </p:txBody>
        </p:sp>
      </p:grpSp>
      <p:sp>
        <p:nvSpPr>
          <p:cNvPr id="44" name="TextBox 5">
            <a:extLst>
              <a:ext uri="{FF2B5EF4-FFF2-40B4-BE49-F238E27FC236}">
                <a16:creationId xmlns:a16="http://schemas.microsoft.com/office/drawing/2014/main" id="{3B9E8146-4543-2492-CEBB-6385223A62AC}"/>
              </a:ext>
            </a:extLst>
          </p:cNvPr>
          <p:cNvSpPr txBox="1"/>
          <p:nvPr/>
        </p:nvSpPr>
        <p:spPr>
          <a:xfrm>
            <a:off x="1862128" y="6496616"/>
            <a:ext cx="3989911" cy="192003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TÍNH ĐẦ ĐỦ</a:t>
            </a:r>
          </a:p>
        </p:txBody>
      </p:sp>
      <p:grpSp>
        <p:nvGrpSpPr>
          <p:cNvPr id="50" name="Group 49">
            <a:extLst>
              <a:ext uri="{FF2B5EF4-FFF2-40B4-BE49-F238E27FC236}">
                <a16:creationId xmlns:a16="http://schemas.microsoft.com/office/drawing/2014/main" id="{D39DC910-FB68-5768-C5D8-A140519233AE}"/>
              </a:ext>
            </a:extLst>
          </p:cNvPr>
          <p:cNvGrpSpPr/>
          <p:nvPr/>
        </p:nvGrpSpPr>
        <p:grpSpPr>
          <a:xfrm>
            <a:off x="1862127" y="4199813"/>
            <a:ext cx="5865779" cy="896211"/>
            <a:chOff x="7162800" y="3446117"/>
            <a:chExt cx="4267200" cy="896211"/>
          </a:xfrm>
        </p:grpSpPr>
        <p:sp>
          <p:nvSpPr>
            <p:cNvPr id="51" name="Rectangle: Rounded Corners 50">
              <a:extLst>
                <a:ext uri="{FF2B5EF4-FFF2-40B4-BE49-F238E27FC236}">
                  <a16:creationId xmlns:a16="http://schemas.microsoft.com/office/drawing/2014/main" id="{214FCD44-FD63-AE14-09F4-6F55FD49697C}"/>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
              <a:extLst>
                <a:ext uri="{FF2B5EF4-FFF2-40B4-BE49-F238E27FC236}">
                  <a16:creationId xmlns:a16="http://schemas.microsoft.com/office/drawing/2014/main" id="{E1AFC5EE-ED32-69CC-AAF3-9983D2A3A3FE}"/>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SỐ LƯỢNG</a:t>
              </a:r>
            </a:p>
          </p:txBody>
        </p:sp>
      </p:grpSp>
      <p:grpSp>
        <p:nvGrpSpPr>
          <p:cNvPr id="53" name="Group 52">
            <a:extLst>
              <a:ext uri="{FF2B5EF4-FFF2-40B4-BE49-F238E27FC236}">
                <a16:creationId xmlns:a16="http://schemas.microsoft.com/office/drawing/2014/main" id="{AFD0661A-E96C-E457-9F50-8DE06C8A5558}"/>
              </a:ext>
            </a:extLst>
          </p:cNvPr>
          <p:cNvGrpSpPr/>
          <p:nvPr/>
        </p:nvGrpSpPr>
        <p:grpSpPr>
          <a:xfrm>
            <a:off x="1839430" y="5600405"/>
            <a:ext cx="5888476" cy="896211"/>
            <a:chOff x="7162800" y="3446117"/>
            <a:chExt cx="4267200" cy="896211"/>
          </a:xfrm>
        </p:grpSpPr>
        <p:sp>
          <p:nvSpPr>
            <p:cNvPr id="54" name="Rectangle: Rounded Corners 53">
              <a:extLst>
                <a:ext uri="{FF2B5EF4-FFF2-40B4-BE49-F238E27FC236}">
                  <a16:creationId xmlns:a16="http://schemas.microsoft.com/office/drawing/2014/main" id="{CEF7AF1E-29A1-2B4B-7C44-96B260F526F6}"/>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
              <a:extLst>
                <a:ext uri="{FF2B5EF4-FFF2-40B4-BE49-F238E27FC236}">
                  <a16:creationId xmlns:a16="http://schemas.microsoft.com/office/drawing/2014/main" id="{B455E953-E15D-0425-7977-5062B52A8CEC}"/>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GIÁ TRỊ</a:t>
              </a:r>
            </a:p>
          </p:txBody>
        </p:sp>
      </p:grpSp>
      <p:grpSp>
        <p:nvGrpSpPr>
          <p:cNvPr id="56" name="Group 55">
            <a:extLst>
              <a:ext uri="{FF2B5EF4-FFF2-40B4-BE49-F238E27FC236}">
                <a16:creationId xmlns:a16="http://schemas.microsoft.com/office/drawing/2014/main" id="{EB209D99-CF4E-8C1C-EA97-CEC4EBC8B98D}"/>
              </a:ext>
            </a:extLst>
          </p:cNvPr>
          <p:cNvGrpSpPr/>
          <p:nvPr/>
        </p:nvGrpSpPr>
        <p:grpSpPr>
          <a:xfrm>
            <a:off x="1860505" y="6955853"/>
            <a:ext cx="5865778" cy="896211"/>
            <a:chOff x="7162800" y="3446117"/>
            <a:chExt cx="4267201" cy="896211"/>
          </a:xfrm>
        </p:grpSpPr>
        <p:sp>
          <p:nvSpPr>
            <p:cNvPr id="57" name="Rectangle: Rounded Corners 56">
              <a:extLst>
                <a:ext uri="{FF2B5EF4-FFF2-40B4-BE49-F238E27FC236}">
                  <a16:creationId xmlns:a16="http://schemas.microsoft.com/office/drawing/2014/main" id="{8108FA25-9B10-DB61-0259-AF8A2453C21B}"/>
                </a:ext>
              </a:extLst>
            </p:cNvPr>
            <p:cNvSpPr/>
            <p:nvPr/>
          </p:nvSpPr>
          <p:spPr>
            <a:xfrm>
              <a:off x="7162801"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
              <a:extLst>
                <a:ext uri="{FF2B5EF4-FFF2-40B4-BE49-F238E27FC236}">
                  <a16:creationId xmlns:a16="http://schemas.microsoft.com/office/drawing/2014/main" id="{C7ACBDEF-9222-86AE-F5CD-F2A0C20257AD}"/>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HIỆN VẬT</a:t>
              </a:r>
            </a:p>
          </p:txBody>
        </p:sp>
      </p:grpSp>
      <p:grpSp>
        <p:nvGrpSpPr>
          <p:cNvPr id="59" name="Group 58">
            <a:extLst>
              <a:ext uri="{FF2B5EF4-FFF2-40B4-BE49-F238E27FC236}">
                <a16:creationId xmlns:a16="http://schemas.microsoft.com/office/drawing/2014/main" id="{D2B59390-B022-54E5-6E52-9E98EC5DFAD0}"/>
              </a:ext>
            </a:extLst>
          </p:cNvPr>
          <p:cNvGrpSpPr/>
          <p:nvPr/>
        </p:nvGrpSpPr>
        <p:grpSpPr>
          <a:xfrm>
            <a:off x="1858884" y="8356445"/>
            <a:ext cx="5865777" cy="896211"/>
            <a:chOff x="7162800" y="3446117"/>
            <a:chExt cx="4267200" cy="896211"/>
          </a:xfrm>
        </p:grpSpPr>
        <p:sp>
          <p:nvSpPr>
            <p:cNvPr id="60" name="Rectangle: Rounded Corners 59">
              <a:extLst>
                <a:ext uri="{FF2B5EF4-FFF2-40B4-BE49-F238E27FC236}">
                  <a16:creationId xmlns:a16="http://schemas.microsoft.com/office/drawing/2014/main" id="{12BD4018-3336-1B2F-A8BD-7BF4DB3A60D9}"/>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5">
              <a:extLst>
                <a:ext uri="{FF2B5EF4-FFF2-40B4-BE49-F238E27FC236}">
                  <a16:creationId xmlns:a16="http://schemas.microsoft.com/office/drawing/2014/main" id="{D0BC0604-40A0-D86D-F153-FBB032B8AC8A}"/>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TÌNH TRẠNG TÀI SẢN</a:t>
              </a:r>
            </a:p>
          </p:txBody>
        </p:sp>
      </p:grpSp>
      <p:sp>
        <p:nvSpPr>
          <p:cNvPr id="80" name="TextBox 79">
            <a:extLst>
              <a:ext uri="{FF2B5EF4-FFF2-40B4-BE49-F238E27FC236}">
                <a16:creationId xmlns:a16="http://schemas.microsoft.com/office/drawing/2014/main" id="{333970DC-3A98-A2C6-DBE1-246457740B8E}"/>
              </a:ext>
            </a:extLst>
          </p:cNvPr>
          <p:cNvSpPr txBox="1"/>
          <p:nvPr/>
        </p:nvSpPr>
        <p:spPr>
          <a:xfrm>
            <a:off x="9163455" y="2941737"/>
            <a:ext cx="8567217" cy="2123658"/>
          </a:xfrm>
          <a:prstGeom prst="rect">
            <a:avLst/>
          </a:prstGeom>
          <a:noFill/>
        </p:spPr>
        <p:txBody>
          <a:bodyPr wrap="square">
            <a:spAutoFit/>
          </a:bodyPr>
          <a:lstStyle/>
          <a:p>
            <a:pPr algn="just"/>
            <a:r>
              <a:rPr lang="vi-VN" sz="4400" dirty="0">
                <a:latin typeface="Cabin" panose="020B0604020202020204" charset="0"/>
              </a:rPr>
              <a:t>Cột chỉ tiêu “</a:t>
            </a:r>
            <a:r>
              <a:rPr lang="en-US" sz="4400" dirty="0">
                <a:latin typeface="Cabin" panose="020B0604020202020204" charset="0"/>
              </a:rPr>
              <a:t>S</a:t>
            </a:r>
            <a:r>
              <a:rPr lang="vi-VN" sz="4400" dirty="0">
                <a:latin typeface="Cabin" panose="020B0604020202020204" charset="0"/>
              </a:rPr>
              <a:t>ố lượng theo sổ kế toán” không khớp với cột “</a:t>
            </a:r>
            <a:r>
              <a:rPr lang="en-US" sz="4400" dirty="0">
                <a:latin typeface="Cabin" panose="020B0604020202020204" charset="0"/>
              </a:rPr>
              <a:t>T</a:t>
            </a:r>
            <a:r>
              <a:rPr lang="vi-VN" sz="4400" dirty="0">
                <a:latin typeface="Cabin" panose="020B0604020202020204" charset="0"/>
              </a:rPr>
              <a:t>ình trạng hạch toán”.</a:t>
            </a:r>
          </a:p>
        </p:txBody>
      </p:sp>
      <p:sp>
        <p:nvSpPr>
          <p:cNvPr id="81" name="TextBox 34">
            <a:extLst>
              <a:ext uri="{FF2B5EF4-FFF2-40B4-BE49-F238E27FC236}">
                <a16:creationId xmlns:a16="http://schemas.microsoft.com/office/drawing/2014/main" id="{1BAE1144-1744-1762-4F77-B841E401A300}"/>
              </a:ext>
            </a:extLst>
          </p:cNvPr>
          <p:cNvSpPr txBox="1"/>
          <p:nvPr/>
        </p:nvSpPr>
        <p:spPr>
          <a:xfrm>
            <a:off x="11839790" y="1772392"/>
            <a:ext cx="4009809"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LỖI CỤ THỂ</a:t>
            </a:r>
            <a:endParaRPr lang="en-US" sz="4400" b="1" dirty="0">
              <a:solidFill>
                <a:srgbClr val="01003B"/>
              </a:solidFill>
              <a:latin typeface="Cabin Bold"/>
              <a:ea typeface="Cabin Bold"/>
              <a:cs typeface="Cabin Bold"/>
              <a:sym typeface="Cabin Bold"/>
            </a:endParaRPr>
          </a:p>
        </p:txBody>
      </p:sp>
      <p:sp>
        <p:nvSpPr>
          <p:cNvPr id="82" name="Isosceles Triangle 81">
            <a:extLst>
              <a:ext uri="{FF2B5EF4-FFF2-40B4-BE49-F238E27FC236}">
                <a16:creationId xmlns:a16="http://schemas.microsoft.com/office/drawing/2014/main" id="{15EEDBB1-7338-5814-3B82-4D17DB400A46}"/>
              </a:ext>
            </a:extLst>
          </p:cNvPr>
          <p:cNvSpPr/>
          <p:nvPr/>
        </p:nvSpPr>
        <p:spPr>
          <a:xfrm rot="5400000">
            <a:off x="8048469" y="4395432"/>
            <a:ext cx="533400" cy="459828"/>
          </a:xfrm>
          <a:prstGeom prst="triangle">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BDAE8E3-B657-F98D-9ED5-EA0F95585999}"/>
              </a:ext>
            </a:extLst>
          </p:cNvPr>
          <p:cNvSpPr txBox="1"/>
          <p:nvPr/>
        </p:nvSpPr>
        <p:spPr>
          <a:xfrm>
            <a:off x="9315855" y="5600405"/>
            <a:ext cx="8567217" cy="2123658"/>
          </a:xfrm>
          <a:prstGeom prst="rect">
            <a:avLst/>
          </a:prstGeom>
          <a:noFill/>
        </p:spPr>
        <p:txBody>
          <a:bodyPr wrap="square">
            <a:spAutoFit/>
          </a:bodyPr>
          <a:lstStyle/>
          <a:p>
            <a:pPr algn="just"/>
            <a:r>
              <a:rPr lang="vi-VN" sz="4400" dirty="0">
                <a:latin typeface="Cabin" panose="020B0604020202020204" charset="0"/>
              </a:rPr>
              <a:t>Cột chỉ tiêu “</a:t>
            </a:r>
            <a:r>
              <a:rPr lang="en-US" sz="4400" dirty="0">
                <a:latin typeface="Cabin" panose="020B0604020202020204" charset="0"/>
              </a:rPr>
              <a:t>S</a:t>
            </a:r>
            <a:r>
              <a:rPr lang="vi-VN" sz="4400" dirty="0">
                <a:latin typeface="Cabin" panose="020B0604020202020204" charset="0"/>
              </a:rPr>
              <a:t>ố lượng theo sổ kế toán” không khớp với cột chỉ tiêu về “</a:t>
            </a:r>
            <a:r>
              <a:rPr lang="en-US" sz="4400" dirty="0">
                <a:latin typeface="Cabin" panose="020B0604020202020204" charset="0"/>
              </a:rPr>
              <a:t>H</a:t>
            </a:r>
            <a:r>
              <a:rPr lang="vi-VN" sz="4400" dirty="0">
                <a:latin typeface="Cabin" panose="020B0604020202020204" charset="0"/>
              </a:rPr>
              <a:t>iện vật theo sổ kế toán”.</a:t>
            </a:r>
          </a:p>
        </p:txBody>
      </p:sp>
    </p:spTree>
    <p:extLst>
      <p:ext uri="{BB962C8B-B14F-4D97-AF65-F5344CB8AC3E}">
        <p14:creationId xmlns:p14="http://schemas.microsoft.com/office/powerpoint/2010/main" val="174346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2"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BC50A96A-B95D-FAC7-606E-6475CD23A05F}"/>
            </a:ext>
          </a:extLst>
        </p:cNvPr>
        <p:cNvGrpSpPr/>
        <p:nvPr/>
      </p:nvGrpSpPr>
      <p:grpSpPr>
        <a:xfrm>
          <a:off x="0" y="0"/>
          <a:ext cx="0" cy="0"/>
          <a:chOff x="0" y="0"/>
          <a:chExt cx="0" cy="0"/>
        </a:xfrm>
      </p:grpSpPr>
      <p:sp>
        <p:nvSpPr>
          <p:cNvPr id="34" name="TextBox 34">
            <a:extLst>
              <a:ext uri="{FF2B5EF4-FFF2-40B4-BE49-F238E27FC236}">
                <a16:creationId xmlns:a16="http://schemas.microsoft.com/office/drawing/2014/main" id="{9994F30E-98F9-367A-3821-C76879EB75D4}"/>
              </a:ext>
            </a:extLst>
          </p:cNvPr>
          <p:cNvSpPr txBox="1"/>
          <p:nvPr/>
        </p:nvSpPr>
        <p:spPr>
          <a:xfrm>
            <a:off x="685800" y="448192"/>
            <a:ext cx="8243298"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ĐỐI VỚI TÀI SẢN LÀ ĐẤT</a:t>
            </a:r>
            <a:endParaRPr lang="en-US" sz="4400" b="1" dirty="0">
              <a:solidFill>
                <a:srgbClr val="01003B"/>
              </a:solidFill>
              <a:latin typeface="Cabin Bold"/>
              <a:ea typeface="Cabin Bold"/>
              <a:cs typeface="Cabin Bold"/>
              <a:sym typeface="Cabin Bold"/>
            </a:endParaRPr>
          </a:p>
        </p:txBody>
      </p:sp>
      <p:sp>
        <p:nvSpPr>
          <p:cNvPr id="24" name="TextBox 34">
            <a:extLst>
              <a:ext uri="{FF2B5EF4-FFF2-40B4-BE49-F238E27FC236}">
                <a16:creationId xmlns:a16="http://schemas.microsoft.com/office/drawing/2014/main" id="{EE270B99-D2EE-281B-DBF9-362D7EBA6E01}"/>
              </a:ext>
            </a:extLst>
          </p:cNvPr>
          <p:cNvSpPr txBox="1"/>
          <p:nvPr/>
        </p:nvSpPr>
        <p:spPr>
          <a:xfrm>
            <a:off x="3550149" y="1619992"/>
            <a:ext cx="2514600"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CHỈ TIÊU</a:t>
            </a:r>
            <a:endParaRPr lang="en-US" sz="4400" b="1" dirty="0">
              <a:solidFill>
                <a:srgbClr val="01003B"/>
              </a:solidFill>
              <a:latin typeface="Cabin Bold"/>
              <a:ea typeface="Cabin Bold"/>
              <a:cs typeface="Cabin Bold"/>
              <a:sym typeface="Cabin Bold"/>
            </a:endParaRPr>
          </a:p>
        </p:txBody>
      </p:sp>
      <p:sp>
        <p:nvSpPr>
          <p:cNvPr id="25" name="Freeform 3">
            <a:extLst>
              <a:ext uri="{FF2B5EF4-FFF2-40B4-BE49-F238E27FC236}">
                <a16:creationId xmlns:a16="http://schemas.microsoft.com/office/drawing/2014/main" id="{B027C90A-D010-013B-FF13-16A938E9FABE}"/>
              </a:ext>
            </a:extLst>
          </p:cNvPr>
          <p:cNvSpPr>
            <a:spLocks noGrp="1" noRot="1" noMove="1" noResize="1" noEditPoints="1" noAdjustHandles="1" noChangeArrowheads="1" noChangeShapeType="1"/>
          </p:cNvSpPr>
          <p:nvPr/>
        </p:nvSpPr>
        <p:spPr>
          <a:xfrm rot="3428590">
            <a:off x="-5729115" y="5359026"/>
            <a:ext cx="13299390" cy="4811962"/>
          </a:xfrm>
          <a:custGeom>
            <a:avLst/>
            <a:gdLst/>
            <a:ahLst/>
            <a:cxnLst/>
            <a:rect l="l" t="t" r="r" b="b"/>
            <a:pathLst>
              <a:path w="6415196" h="2321135">
                <a:moveTo>
                  <a:pt x="0" y="0"/>
                </a:moveTo>
                <a:lnTo>
                  <a:pt x="6415197" y="0"/>
                </a:lnTo>
                <a:lnTo>
                  <a:pt x="6415197" y="2321135"/>
                </a:lnTo>
                <a:lnTo>
                  <a:pt x="0" y="23211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9" name="Group 48">
            <a:extLst>
              <a:ext uri="{FF2B5EF4-FFF2-40B4-BE49-F238E27FC236}">
                <a16:creationId xmlns:a16="http://schemas.microsoft.com/office/drawing/2014/main" id="{882DE6F9-E865-8887-17F1-C5996FDD4E8F}"/>
              </a:ext>
            </a:extLst>
          </p:cNvPr>
          <p:cNvGrpSpPr/>
          <p:nvPr/>
        </p:nvGrpSpPr>
        <p:grpSpPr>
          <a:xfrm>
            <a:off x="1862128" y="2896593"/>
            <a:ext cx="5865778" cy="896211"/>
            <a:chOff x="7162800" y="3446117"/>
            <a:chExt cx="4267200" cy="896211"/>
          </a:xfrm>
        </p:grpSpPr>
        <p:sp>
          <p:nvSpPr>
            <p:cNvPr id="45" name="Rectangle: Rounded Corners 44">
              <a:extLst>
                <a:ext uri="{FF2B5EF4-FFF2-40B4-BE49-F238E27FC236}">
                  <a16:creationId xmlns:a16="http://schemas.microsoft.com/office/drawing/2014/main" id="{38CC0EF7-0C04-506C-00B6-E91CFFA0F3A8}"/>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5">
              <a:extLst>
                <a:ext uri="{FF2B5EF4-FFF2-40B4-BE49-F238E27FC236}">
                  <a16:creationId xmlns:a16="http://schemas.microsoft.com/office/drawing/2014/main" id="{95F9BB07-A176-ECA5-B2EB-993887939AE0}"/>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LOẠI TÀI SẢN</a:t>
              </a:r>
            </a:p>
          </p:txBody>
        </p:sp>
      </p:grpSp>
      <p:sp>
        <p:nvSpPr>
          <p:cNvPr id="44" name="TextBox 5">
            <a:extLst>
              <a:ext uri="{FF2B5EF4-FFF2-40B4-BE49-F238E27FC236}">
                <a16:creationId xmlns:a16="http://schemas.microsoft.com/office/drawing/2014/main" id="{616100CB-CFA8-6CA2-7778-FBCE5A5B2C27}"/>
              </a:ext>
            </a:extLst>
          </p:cNvPr>
          <p:cNvSpPr txBox="1"/>
          <p:nvPr/>
        </p:nvSpPr>
        <p:spPr>
          <a:xfrm>
            <a:off x="1862128" y="6496616"/>
            <a:ext cx="3989911" cy="192003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TÍNH ĐẦ ĐỦ</a:t>
            </a:r>
          </a:p>
        </p:txBody>
      </p:sp>
      <p:grpSp>
        <p:nvGrpSpPr>
          <p:cNvPr id="50" name="Group 49">
            <a:extLst>
              <a:ext uri="{FF2B5EF4-FFF2-40B4-BE49-F238E27FC236}">
                <a16:creationId xmlns:a16="http://schemas.microsoft.com/office/drawing/2014/main" id="{067A66E5-08CF-ECDF-F950-8F1ACF2CB33B}"/>
              </a:ext>
            </a:extLst>
          </p:cNvPr>
          <p:cNvGrpSpPr/>
          <p:nvPr/>
        </p:nvGrpSpPr>
        <p:grpSpPr>
          <a:xfrm>
            <a:off x="1862127" y="4199813"/>
            <a:ext cx="5865779" cy="896211"/>
            <a:chOff x="7162800" y="3446117"/>
            <a:chExt cx="4267200" cy="896211"/>
          </a:xfrm>
        </p:grpSpPr>
        <p:sp>
          <p:nvSpPr>
            <p:cNvPr id="51" name="Rectangle: Rounded Corners 50">
              <a:extLst>
                <a:ext uri="{FF2B5EF4-FFF2-40B4-BE49-F238E27FC236}">
                  <a16:creationId xmlns:a16="http://schemas.microsoft.com/office/drawing/2014/main" id="{BCE7F556-CD37-F47D-5687-A0AC9C4EBE8D}"/>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
              <a:extLst>
                <a:ext uri="{FF2B5EF4-FFF2-40B4-BE49-F238E27FC236}">
                  <a16:creationId xmlns:a16="http://schemas.microsoft.com/office/drawing/2014/main" id="{555D5878-23B8-665C-B7B9-F01441E8167E}"/>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SỐ LƯỢNG</a:t>
              </a:r>
            </a:p>
          </p:txBody>
        </p:sp>
      </p:grpSp>
      <p:grpSp>
        <p:nvGrpSpPr>
          <p:cNvPr id="53" name="Group 52">
            <a:extLst>
              <a:ext uri="{FF2B5EF4-FFF2-40B4-BE49-F238E27FC236}">
                <a16:creationId xmlns:a16="http://schemas.microsoft.com/office/drawing/2014/main" id="{29BED0E5-9729-6A31-5C3F-646C7F42044B}"/>
              </a:ext>
            </a:extLst>
          </p:cNvPr>
          <p:cNvGrpSpPr/>
          <p:nvPr/>
        </p:nvGrpSpPr>
        <p:grpSpPr>
          <a:xfrm>
            <a:off x="1839430" y="5600405"/>
            <a:ext cx="5888476" cy="896211"/>
            <a:chOff x="7162800" y="3446117"/>
            <a:chExt cx="4267200" cy="896211"/>
          </a:xfrm>
        </p:grpSpPr>
        <p:sp>
          <p:nvSpPr>
            <p:cNvPr id="54" name="Rectangle: Rounded Corners 53">
              <a:extLst>
                <a:ext uri="{FF2B5EF4-FFF2-40B4-BE49-F238E27FC236}">
                  <a16:creationId xmlns:a16="http://schemas.microsoft.com/office/drawing/2014/main" id="{E80E47BC-4E3D-1A53-F77F-326576C5DD3A}"/>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
              <a:extLst>
                <a:ext uri="{FF2B5EF4-FFF2-40B4-BE49-F238E27FC236}">
                  <a16:creationId xmlns:a16="http://schemas.microsoft.com/office/drawing/2014/main" id="{B674B252-4AA3-0EA5-B3C5-AD78FE267286}"/>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GIÁ TRỊ</a:t>
              </a:r>
            </a:p>
          </p:txBody>
        </p:sp>
      </p:grpSp>
      <p:grpSp>
        <p:nvGrpSpPr>
          <p:cNvPr id="56" name="Group 55">
            <a:extLst>
              <a:ext uri="{FF2B5EF4-FFF2-40B4-BE49-F238E27FC236}">
                <a16:creationId xmlns:a16="http://schemas.microsoft.com/office/drawing/2014/main" id="{3ECECE02-63DB-9B9C-BDB0-AC1403BC2AB3}"/>
              </a:ext>
            </a:extLst>
          </p:cNvPr>
          <p:cNvGrpSpPr/>
          <p:nvPr/>
        </p:nvGrpSpPr>
        <p:grpSpPr>
          <a:xfrm>
            <a:off x="1860506" y="6955853"/>
            <a:ext cx="5865777" cy="896211"/>
            <a:chOff x="7162800" y="3446117"/>
            <a:chExt cx="4267200" cy="896211"/>
          </a:xfrm>
        </p:grpSpPr>
        <p:sp>
          <p:nvSpPr>
            <p:cNvPr id="57" name="Rectangle: Rounded Corners 56">
              <a:extLst>
                <a:ext uri="{FF2B5EF4-FFF2-40B4-BE49-F238E27FC236}">
                  <a16:creationId xmlns:a16="http://schemas.microsoft.com/office/drawing/2014/main" id="{9D554AB6-95F1-28E4-A1DE-D412967CFFA4}"/>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
              <a:extLst>
                <a:ext uri="{FF2B5EF4-FFF2-40B4-BE49-F238E27FC236}">
                  <a16:creationId xmlns:a16="http://schemas.microsoft.com/office/drawing/2014/main" id="{540F47CF-94BB-C2CE-95E5-1EBBE5914A46}"/>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a:t>
              </a:r>
              <a:r>
                <a:rPr lang="en-US" sz="3999" b="1" dirty="0">
                  <a:solidFill>
                    <a:srgbClr val="F8F8F8"/>
                  </a:solidFill>
                  <a:latin typeface="Cabin Bold"/>
                  <a:ea typeface="Cabin Bold"/>
                  <a:cs typeface="Cabin Bold"/>
                  <a:sym typeface="Cabin Bold"/>
                </a:rPr>
                <a:t>HIỆN VẬT</a:t>
              </a:r>
              <a:endParaRPr lang="en-US" sz="3999" b="1" u="none" dirty="0">
                <a:solidFill>
                  <a:srgbClr val="F8F8F8"/>
                </a:solidFill>
                <a:latin typeface="Cabin Bold"/>
                <a:ea typeface="Cabin Bold"/>
                <a:cs typeface="Cabin Bold"/>
                <a:sym typeface="Cabin Bold"/>
              </a:endParaRPr>
            </a:p>
          </p:txBody>
        </p:sp>
      </p:grpSp>
      <p:grpSp>
        <p:nvGrpSpPr>
          <p:cNvPr id="59" name="Group 58">
            <a:extLst>
              <a:ext uri="{FF2B5EF4-FFF2-40B4-BE49-F238E27FC236}">
                <a16:creationId xmlns:a16="http://schemas.microsoft.com/office/drawing/2014/main" id="{03EC0ABC-15E9-4560-8C14-8A280804B1D8}"/>
              </a:ext>
            </a:extLst>
          </p:cNvPr>
          <p:cNvGrpSpPr/>
          <p:nvPr/>
        </p:nvGrpSpPr>
        <p:grpSpPr>
          <a:xfrm>
            <a:off x="1858884" y="8356445"/>
            <a:ext cx="5865777" cy="896211"/>
            <a:chOff x="7162800" y="3446117"/>
            <a:chExt cx="4267200" cy="896211"/>
          </a:xfrm>
        </p:grpSpPr>
        <p:sp>
          <p:nvSpPr>
            <p:cNvPr id="60" name="Rectangle: Rounded Corners 59">
              <a:extLst>
                <a:ext uri="{FF2B5EF4-FFF2-40B4-BE49-F238E27FC236}">
                  <a16:creationId xmlns:a16="http://schemas.microsoft.com/office/drawing/2014/main" id="{C489928D-F666-9BEB-4783-D8C2A0444BEC}"/>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5">
              <a:extLst>
                <a:ext uri="{FF2B5EF4-FFF2-40B4-BE49-F238E27FC236}">
                  <a16:creationId xmlns:a16="http://schemas.microsoft.com/office/drawing/2014/main" id="{582FC618-7FEC-6479-B71A-88BF78E1D5EC}"/>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TÌNH TRẠNG TÀI SẢN</a:t>
              </a:r>
            </a:p>
          </p:txBody>
        </p:sp>
      </p:grpSp>
      <p:sp>
        <p:nvSpPr>
          <p:cNvPr id="80" name="TextBox 79">
            <a:extLst>
              <a:ext uri="{FF2B5EF4-FFF2-40B4-BE49-F238E27FC236}">
                <a16:creationId xmlns:a16="http://schemas.microsoft.com/office/drawing/2014/main" id="{EF02F08F-C417-786C-3927-6329873F171A}"/>
              </a:ext>
            </a:extLst>
          </p:cNvPr>
          <p:cNvSpPr txBox="1"/>
          <p:nvPr/>
        </p:nvSpPr>
        <p:spPr>
          <a:xfrm>
            <a:off x="9163455" y="2941737"/>
            <a:ext cx="8567217" cy="1446550"/>
          </a:xfrm>
          <a:prstGeom prst="rect">
            <a:avLst/>
          </a:prstGeom>
          <a:noFill/>
        </p:spPr>
        <p:txBody>
          <a:bodyPr wrap="square">
            <a:spAutoFit/>
          </a:bodyPr>
          <a:lstStyle/>
          <a:p>
            <a:pPr algn="just"/>
            <a:r>
              <a:rPr lang="vi-VN" sz="4400" dirty="0">
                <a:latin typeface="Cabin" panose="020B0604020202020204" charset="0"/>
              </a:rPr>
              <a:t>Nguyên giá của đất không bằng giá trị còn lại</a:t>
            </a:r>
          </a:p>
        </p:txBody>
      </p:sp>
      <p:sp>
        <p:nvSpPr>
          <p:cNvPr id="81" name="TextBox 34">
            <a:extLst>
              <a:ext uri="{FF2B5EF4-FFF2-40B4-BE49-F238E27FC236}">
                <a16:creationId xmlns:a16="http://schemas.microsoft.com/office/drawing/2014/main" id="{6F9F2822-2CBF-A55D-2479-19DBBB809073}"/>
              </a:ext>
            </a:extLst>
          </p:cNvPr>
          <p:cNvSpPr txBox="1"/>
          <p:nvPr/>
        </p:nvSpPr>
        <p:spPr>
          <a:xfrm>
            <a:off x="11839790" y="1772392"/>
            <a:ext cx="4009809"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LỖI CỤ THỂ</a:t>
            </a:r>
            <a:endParaRPr lang="en-US" sz="4400" b="1" dirty="0">
              <a:solidFill>
                <a:srgbClr val="01003B"/>
              </a:solidFill>
              <a:latin typeface="Cabin Bold"/>
              <a:ea typeface="Cabin Bold"/>
              <a:cs typeface="Cabin Bold"/>
              <a:sym typeface="Cabin Bold"/>
            </a:endParaRPr>
          </a:p>
        </p:txBody>
      </p:sp>
      <p:sp>
        <p:nvSpPr>
          <p:cNvPr id="82" name="Isosceles Triangle 81">
            <a:extLst>
              <a:ext uri="{FF2B5EF4-FFF2-40B4-BE49-F238E27FC236}">
                <a16:creationId xmlns:a16="http://schemas.microsoft.com/office/drawing/2014/main" id="{F5DBA8C2-C0B2-CB85-0739-3417C45308DE}"/>
              </a:ext>
            </a:extLst>
          </p:cNvPr>
          <p:cNvSpPr/>
          <p:nvPr/>
        </p:nvSpPr>
        <p:spPr>
          <a:xfrm rot="5400000">
            <a:off x="8100574" y="5796024"/>
            <a:ext cx="533400" cy="459828"/>
          </a:xfrm>
          <a:prstGeom prst="triangle">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7F72A22-1F9D-A8BA-00EA-A0ED8A9164D9}"/>
              </a:ext>
            </a:extLst>
          </p:cNvPr>
          <p:cNvSpPr txBox="1"/>
          <p:nvPr/>
        </p:nvSpPr>
        <p:spPr>
          <a:xfrm>
            <a:off x="9163455" y="4832195"/>
            <a:ext cx="8567217" cy="2123658"/>
          </a:xfrm>
          <a:prstGeom prst="rect">
            <a:avLst/>
          </a:prstGeom>
          <a:noFill/>
        </p:spPr>
        <p:txBody>
          <a:bodyPr wrap="square">
            <a:spAutoFit/>
          </a:bodyPr>
          <a:lstStyle/>
          <a:p>
            <a:pPr algn="just"/>
            <a:r>
              <a:rPr lang="vi-VN" sz="4400" dirty="0">
                <a:latin typeface="Cabin" panose="020B0604020202020204" charset="0"/>
              </a:rPr>
              <a:t>Đơn giá đất lớn hơn đơn giá tối đa của địa phương theo bảng giá và hệ số điều chỉnh giá đất. </a:t>
            </a:r>
          </a:p>
        </p:txBody>
      </p:sp>
      <p:sp>
        <p:nvSpPr>
          <p:cNvPr id="7" name="TextBox 6">
            <a:extLst>
              <a:ext uri="{FF2B5EF4-FFF2-40B4-BE49-F238E27FC236}">
                <a16:creationId xmlns:a16="http://schemas.microsoft.com/office/drawing/2014/main" id="{73573C37-0959-0DF3-1ACC-E83F14695155}"/>
              </a:ext>
            </a:extLst>
          </p:cNvPr>
          <p:cNvSpPr txBox="1"/>
          <p:nvPr/>
        </p:nvSpPr>
        <p:spPr>
          <a:xfrm>
            <a:off x="9315855" y="7294616"/>
            <a:ext cx="8567217" cy="1446550"/>
          </a:xfrm>
          <a:prstGeom prst="rect">
            <a:avLst/>
          </a:prstGeom>
          <a:noFill/>
        </p:spPr>
        <p:txBody>
          <a:bodyPr wrap="square">
            <a:spAutoFit/>
          </a:bodyPr>
          <a:lstStyle/>
          <a:p>
            <a:pPr algn="just"/>
            <a:r>
              <a:rPr lang="vi-VN" sz="4400" dirty="0">
                <a:latin typeface="Cabin" panose="020B0604020202020204" charset="0"/>
              </a:rPr>
              <a:t>Nguyên giá đất có giá trị quá nhỏ (bằng 0, 1, 2, 3, …)</a:t>
            </a:r>
          </a:p>
        </p:txBody>
      </p:sp>
    </p:spTree>
    <p:extLst>
      <p:ext uri="{BB962C8B-B14F-4D97-AF65-F5344CB8AC3E}">
        <p14:creationId xmlns:p14="http://schemas.microsoft.com/office/powerpoint/2010/main" val="84268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2" grpId="0" animBg="1"/>
      <p:bldP spid="2"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23500E41-F7A3-1563-CBAE-864249234E3A}"/>
            </a:ext>
          </a:extLst>
        </p:cNvPr>
        <p:cNvGrpSpPr/>
        <p:nvPr/>
      </p:nvGrpSpPr>
      <p:grpSpPr>
        <a:xfrm>
          <a:off x="0" y="0"/>
          <a:ext cx="0" cy="0"/>
          <a:chOff x="0" y="0"/>
          <a:chExt cx="0" cy="0"/>
        </a:xfrm>
      </p:grpSpPr>
      <p:sp>
        <p:nvSpPr>
          <p:cNvPr id="34" name="TextBox 34">
            <a:extLst>
              <a:ext uri="{FF2B5EF4-FFF2-40B4-BE49-F238E27FC236}">
                <a16:creationId xmlns:a16="http://schemas.microsoft.com/office/drawing/2014/main" id="{B4C35EBA-5E5F-82EC-2DC3-C4402C14FF50}"/>
              </a:ext>
            </a:extLst>
          </p:cNvPr>
          <p:cNvSpPr txBox="1"/>
          <p:nvPr/>
        </p:nvSpPr>
        <p:spPr>
          <a:xfrm>
            <a:off x="685800" y="448192"/>
            <a:ext cx="8243298"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ĐỐI VỚI TÀI SẢN LÀ ĐẤT</a:t>
            </a:r>
            <a:endParaRPr lang="en-US" sz="4400" b="1" dirty="0">
              <a:solidFill>
                <a:srgbClr val="01003B"/>
              </a:solidFill>
              <a:latin typeface="Cabin Bold"/>
              <a:ea typeface="Cabin Bold"/>
              <a:cs typeface="Cabin Bold"/>
              <a:sym typeface="Cabin Bold"/>
            </a:endParaRPr>
          </a:p>
        </p:txBody>
      </p:sp>
      <p:sp>
        <p:nvSpPr>
          <p:cNvPr id="24" name="TextBox 34">
            <a:extLst>
              <a:ext uri="{FF2B5EF4-FFF2-40B4-BE49-F238E27FC236}">
                <a16:creationId xmlns:a16="http://schemas.microsoft.com/office/drawing/2014/main" id="{95EFFE20-5CB9-4417-1851-18A23A92CCA9}"/>
              </a:ext>
            </a:extLst>
          </p:cNvPr>
          <p:cNvSpPr txBox="1"/>
          <p:nvPr/>
        </p:nvSpPr>
        <p:spPr>
          <a:xfrm>
            <a:off x="3550149" y="1619992"/>
            <a:ext cx="2514600"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CHỈ TIÊU</a:t>
            </a:r>
            <a:endParaRPr lang="en-US" sz="4400" b="1" dirty="0">
              <a:solidFill>
                <a:srgbClr val="01003B"/>
              </a:solidFill>
              <a:latin typeface="Cabin Bold"/>
              <a:ea typeface="Cabin Bold"/>
              <a:cs typeface="Cabin Bold"/>
              <a:sym typeface="Cabin Bold"/>
            </a:endParaRPr>
          </a:p>
        </p:txBody>
      </p:sp>
      <p:sp>
        <p:nvSpPr>
          <p:cNvPr id="25" name="Freeform 3">
            <a:extLst>
              <a:ext uri="{FF2B5EF4-FFF2-40B4-BE49-F238E27FC236}">
                <a16:creationId xmlns:a16="http://schemas.microsoft.com/office/drawing/2014/main" id="{150804BC-FA8E-4406-7FEE-6E8DB0C368BF}"/>
              </a:ext>
            </a:extLst>
          </p:cNvPr>
          <p:cNvSpPr>
            <a:spLocks noGrp="1" noRot="1" noMove="1" noResize="1" noEditPoints="1" noAdjustHandles="1" noChangeArrowheads="1" noChangeShapeType="1"/>
          </p:cNvSpPr>
          <p:nvPr/>
        </p:nvSpPr>
        <p:spPr>
          <a:xfrm rot="3428590">
            <a:off x="-5729115" y="5359026"/>
            <a:ext cx="13299390" cy="4811962"/>
          </a:xfrm>
          <a:custGeom>
            <a:avLst/>
            <a:gdLst/>
            <a:ahLst/>
            <a:cxnLst/>
            <a:rect l="l" t="t" r="r" b="b"/>
            <a:pathLst>
              <a:path w="6415196" h="2321135">
                <a:moveTo>
                  <a:pt x="0" y="0"/>
                </a:moveTo>
                <a:lnTo>
                  <a:pt x="6415197" y="0"/>
                </a:lnTo>
                <a:lnTo>
                  <a:pt x="6415197" y="2321135"/>
                </a:lnTo>
                <a:lnTo>
                  <a:pt x="0" y="23211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9" name="Group 48">
            <a:extLst>
              <a:ext uri="{FF2B5EF4-FFF2-40B4-BE49-F238E27FC236}">
                <a16:creationId xmlns:a16="http://schemas.microsoft.com/office/drawing/2014/main" id="{D5670042-FAFD-30BB-36C3-FB417EDD3F15}"/>
              </a:ext>
            </a:extLst>
          </p:cNvPr>
          <p:cNvGrpSpPr/>
          <p:nvPr/>
        </p:nvGrpSpPr>
        <p:grpSpPr>
          <a:xfrm>
            <a:off x="1862128" y="2896593"/>
            <a:ext cx="5865778" cy="896211"/>
            <a:chOff x="7162800" y="3446117"/>
            <a:chExt cx="4267200" cy="896211"/>
          </a:xfrm>
        </p:grpSpPr>
        <p:sp>
          <p:nvSpPr>
            <p:cNvPr id="45" name="Rectangle: Rounded Corners 44">
              <a:extLst>
                <a:ext uri="{FF2B5EF4-FFF2-40B4-BE49-F238E27FC236}">
                  <a16:creationId xmlns:a16="http://schemas.microsoft.com/office/drawing/2014/main" id="{A7240BBC-7F77-A3F3-8E0A-A3EC207ACA86}"/>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5">
              <a:extLst>
                <a:ext uri="{FF2B5EF4-FFF2-40B4-BE49-F238E27FC236}">
                  <a16:creationId xmlns:a16="http://schemas.microsoft.com/office/drawing/2014/main" id="{32765110-7544-8DC6-3DA0-716B9B32D1EA}"/>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LOẠI TÀI SẢN</a:t>
              </a:r>
            </a:p>
          </p:txBody>
        </p:sp>
      </p:grpSp>
      <p:sp>
        <p:nvSpPr>
          <p:cNvPr id="44" name="TextBox 5">
            <a:extLst>
              <a:ext uri="{FF2B5EF4-FFF2-40B4-BE49-F238E27FC236}">
                <a16:creationId xmlns:a16="http://schemas.microsoft.com/office/drawing/2014/main" id="{4771B003-C4A0-D911-B956-D598177A580F}"/>
              </a:ext>
            </a:extLst>
          </p:cNvPr>
          <p:cNvSpPr txBox="1"/>
          <p:nvPr/>
        </p:nvSpPr>
        <p:spPr>
          <a:xfrm>
            <a:off x="1862128" y="6496616"/>
            <a:ext cx="3989911" cy="192003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TÍNH ĐẦ ĐỦ</a:t>
            </a:r>
          </a:p>
        </p:txBody>
      </p:sp>
      <p:grpSp>
        <p:nvGrpSpPr>
          <p:cNvPr id="50" name="Group 49">
            <a:extLst>
              <a:ext uri="{FF2B5EF4-FFF2-40B4-BE49-F238E27FC236}">
                <a16:creationId xmlns:a16="http://schemas.microsoft.com/office/drawing/2014/main" id="{F68AB245-9B10-656E-21DA-78DC8EBB6F47}"/>
              </a:ext>
            </a:extLst>
          </p:cNvPr>
          <p:cNvGrpSpPr/>
          <p:nvPr/>
        </p:nvGrpSpPr>
        <p:grpSpPr>
          <a:xfrm>
            <a:off x="1862127" y="4199813"/>
            <a:ext cx="5865779" cy="896211"/>
            <a:chOff x="7162800" y="3446117"/>
            <a:chExt cx="4267200" cy="896211"/>
          </a:xfrm>
        </p:grpSpPr>
        <p:sp>
          <p:nvSpPr>
            <p:cNvPr id="51" name="Rectangle: Rounded Corners 50">
              <a:extLst>
                <a:ext uri="{FF2B5EF4-FFF2-40B4-BE49-F238E27FC236}">
                  <a16:creationId xmlns:a16="http://schemas.microsoft.com/office/drawing/2014/main" id="{2339B8A5-AF1F-921A-E396-8EA3A369144E}"/>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
              <a:extLst>
                <a:ext uri="{FF2B5EF4-FFF2-40B4-BE49-F238E27FC236}">
                  <a16:creationId xmlns:a16="http://schemas.microsoft.com/office/drawing/2014/main" id="{EC9AD419-AE66-0F0A-8EE2-B9D33D5A378D}"/>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SỐ LƯỢNG</a:t>
              </a:r>
            </a:p>
          </p:txBody>
        </p:sp>
      </p:grpSp>
      <p:grpSp>
        <p:nvGrpSpPr>
          <p:cNvPr id="53" name="Group 52">
            <a:extLst>
              <a:ext uri="{FF2B5EF4-FFF2-40B4-BE49-F238E27FC236}">
                <a16:creationId xmlns:a16="http://schemas.microsoft.com/office/drawing/2014/main" id="{9D6FAB47-B901-5DF5-6EFB-BD8F32631895}"/>
              </a:ext>
            </a:extLst>
          </p:cNvPr>
          <p:cNvGrpSpPr/>
          <p:nvPr/>
        </p:nvGrpSpPr>
        <p:grpSpPr>
          <a:xfrm>
            <a:off x="1839430" y="5600405"/>
            <a:ext cx="5888476" cy="896211"/>
            <a:chOff x="7162800" y="3446117"/>
            <a:chExt cx="4267200" cy="896211"/>
          </a:xfrm>
        </p:grpSpPr>
        <p:sp>
          <p:nvSpPr>
            <p:cNvPr id="54" name="Rectangle: Rounded Corners 53">
              <a:extLst>
                <a:ext uri="{FF2B5EF4-FFF2-40B4-BE49-F238E27FC236}">
                  <a16:creationId xmlns:a16="http://schemas.microsoft.com/office/drawing/2014/main" id="{C577D647-773F-592A-0AEB-A62C479167C1}"/>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
              <a:extLst>
                <a:ext uri="{FF2B5EF4-FFF2-40B4-BE49-F238E27FC236}">
                  <a16:creationId xmlns:a16="http://schemas.microsoft.com/office/drawing/2014/main" id="{41B6C18C-BDD2-7A74-8DE2-7FC9916DCD36}"/>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GIÁ TRỊ</a:t>
              </a:r>
            </a:p>
          </p:txBody>
        </p:sp>
      </p:grpSp>
      <p:grpSp>
        <p:nvGrpSpPr>
          <p:cNvPr id="56" name="Group 55">
            <a:extLst>
              <a:ext uri="{FF2B5EF4-FFF2-40B4-BE49-F238E27FC236}">
                <a16:creationId xmlns:a16="http://schemas.microsoft.com/office/drawing/2014/main" id="{90BFD50A-7BE6-B2C5-461B-4C98E99B7CD6}"/>
              </a:ext>
            </a:extLst>
          </p:cNvPr>
          <p:cNvGrpSpPr/>
          <p:nvPr/>
        </p:nvGrpSpPr>
        <p:grpSpPr>
          <a:xfrm>
            <a:off x="1860506" y="6955853"/>
            <a:ext cx="5865777" cy="896211"/>
            <a:chOff x="7162800" y="3446117"/>
            <a:chExt cx="4267200" cy="896211"/>
          </a:xfrm>
        </p:grpSpPr>
        <p:sp>
          <p:nvSpPr>
            <p:cNvPr id="57" name="Rectangle: Rounded Corners 56">
              <a:extLst>
                <a:ext uri="{FF2B5EF4-FFF2-40B4-BE49-F238E27FC236}">
                  <a16:creationId xmlns:a16="http://schemas.microsoft.com/office/drawing/2014/main" id="{5D3E73EA-9A10-02EE-DDEC-29DEF9230A05}"/>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
              <a:extLst>
                <a:ext uri="{FF2B5EF4-FFF2-40B4-BE49-F238E27FC236}">
                  <a16:creationId xmlns:a16="http://schemas.microsoft.com/office/drawing/2014/main" id="{3CA1A7F3-E145-C27B-5EE3-6C703DDE3C3C}"/>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HIỆN VẬT</a:t>
              </a:r>
            </a:p>
          </p:txBody>
        </p:sp>
      </p:grpSp>
      <p:grpSp>
        <p:nvGrpSpPr>
          <p:cNvPr id="59" name="Group 58">
            <a:extLst>
              <a:ext uri="{FF2B5EF4-FFF2-40B4-BE49-F238E27FC236}">
                <a16:creationId xmlns:a16="http://schemas.microsoft.com/office/drawing/2014/main" id="{98EE7E44-6624-6F4F-10AF-4C88E0DE85E1}"/>
              </a:ext>
            </a:extLst>
          </p:cNvPr>
          <p:cNvGrpSpPr/>
          <p:nvPr/>
        </p:nvGrpSpPr>
        <p:grpSpPr>
          <a:xfrm>
            <a:off x="1858884" y="8356445"/>
            <a:ext cx="5865777" cy="896211"/>
            <a:chOff x="7162800" y="3446117"/>
            <a:chExt cx="4267200" cy="896211"/>
          </a:xfrm>
        </p:grpSpPr>
        <p:sp>
          <p:nvSpPr>
            <p:cNvPr id="60" name="Rectangle: Rounded Corners 59">
              <a:extLst>
                <a:ext uri="{FF2B5EF4-FFF2-40B4-BE49-F238E27FC236}">
                  <a16:creationId xmlns:a16="http://schemas.microsoft.com/office/drawing/2014/main" id="{F2231FF8-A295-61F8-ED09-DB21C0177BE8}"/>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5">
              <a:extLst>
                <a:ext uri="{FF2B5EF4-FFF2-40B4-BE49-F238E27FC236}">
                  <a16:creationId xmlns:a16="http://schemas.microsoft.com/office/drawing/2014/main" id="{3077AD8D-0E96-29F8-5104-41C9E1A84B1B}"/>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TÌNH TRẠNG TÀI SẢN</a:t>
              </a:r>
            </a:p>
          </p:txBody>
        </p:sp>
      </p:grpSp>
      <p:sp>
        <p:nvSpPr>
          <p:cNvPr id="80" name="TextBox 79">
            <a:extLst>
              <a:ext uri="{FF2B5EF4-FFF2-40B4-BE49-F238E27FC236}">
                <a16:creationId xmlns:a16="http://schemas.microsoft.com/office/drawing/2014/main" id="{A26391D9-C1C5-C93C-A970-81D9B3AC6BFC}"/>
              </a:ext>
            </a:extLst>
          </p:cNvPr>
          <p:cNvSpPr txBox="1"/>
          <p:nvPr/>
        </p:nvSpPr>
        <p:spPr>
          <a:xfrm>
            <a:off x="9163455" y="5848799"/>
            <a:ext cx="8567217" cy="1446550"/>
          </a:xfrm>
          <a:prstGeom prst="rect">
            <a:avLst/>
          </a:prstGeom>
          <a:noFill/>
        </p:spPr>
        <p:txBody>
          <a:bodyPr wrap="square">
            <a:spAutoFit/>
          </a:bodyPr>
          <a:lstStyle/>
          <a:p>
            <a:pPr algn="just"/>
            <a:r>
              <a:rPr lang="vi-VN" sz="4400">
                <a:latin typeface="Cabin" panose="020B0604020202020204" charset="0"/>
              </a:rPr>
              <a:t>Diện tích đất quá lớn hoặc quá nhỏ bất thường</a:t>
            </a:r>
            <a:endParaRPr lang="vi-VN" sz="4400" dirty="0">
              <a:latin typeface="Cabin" panose="020B0604020202020204" charset="0"/>
            </a:endParaRPr>
          </a:p>
        </p:txBody>
      </p:sp>
      <p:sp>
        <p:nvSpPr>
          <p:cNvPr id="81" name="TextBox 34">
            <a:extLst>
              <a:ext uri="{FF2B5EF4-FFF2-40B4-BE49-F238E27FC236}">
                <a16:creationId xmlns:a16="http://schemas.microsoft.com/office/drawing/2014/main" id="{57FE0BBC-28C8-4655-AF0B-061A92A068A8}"/>
              </a:ext>
            </a:extLst>
          </p:cNvPr>
          <p:cNvSpPr txBox="1"/>
          <p:nvPr/>
        </p:nvSpPr>
        <p:spPr>
          <a:xfrm>
            <a:off x="11839790" y="1772392"/>
            <a:ext cx="4009809"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LỖI CỤ THỂ</a:t>
            </a:r>
            <a:endParaRPr lang="en-US" sz="4400" b="1" dirty="0">
              <a:solidFill>
                <a:srgbClr val="01003B"/>
              </a:solidFill>
              <a:latin typeface="Cabin Bold"/>
              <a:ea typeface="Cabin Bold"/>
              <a:cs typeface="Cabin Bold"/>
              <a:sym typeface="Cabin Bold"/>
            </a:endParaRPr>
          </a:p>
        </p:txBody>
      </p:sp>
      <p:sp>
        <p:nvSpPr>
          <p:cNvPr id="82" name="Isosceles Triangle 81">
            <a:extLst>
              <a:ext uri="{FF2B5EF4-FFF2-40B4-BE49-F238E27FC236}">
                <a16:creationId xmlns:a16="http://schemas.microsoft.com/office/drawing/2014/main" id="{9846891D-6C7A-97C1-36E4-78C8B49EDC4B}"/>
              </a:ext>
            </a:extLst>
          </p:cNvPr>
          <p:cNvSpPr/>
          <p:nvPr/>
        </p:nvSpPr>
        <p:spPr>
          <a:xfrm rot="5400000">
            <a:off x="8100574" y="7214459"/>
            <a:ext cx="533400" cy="459828"/>
          </a:xfrm>
          <a:prstGeom prst="triangle">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AAA4C21-DA2C-AAD3-BA0B-1EBE4BC83176}"/>
              </a:ext>
            </a:extLst>
          </p:cNvPr>
          <p:cNvSpPr txBox="1"/>
          <p:nvPr/>
        </p:nvSpPr>
        <p:spPr>
          <a:xfrm>
            <a:off x="9163455" y="7739257"/>
            <a:ext cx="8567217" cy="1446550"/>
          </a:xfrm>
          <a:prstGeom prst="rect">
            <a:avLst/>
          </a:prstGeom>
          <a:noFill/>
        </p:spPr>
        <p:txBody>
          <a:bodyPr wrap="square">
            <a:spAutoFit/>
          </a:bodyPr>
          <a:lstStyle/>
          <a:p>
            <a:pPr algn="just"/>
            <a:r>
              <a:rPr lang="vi-VN" sz="4400" dirty="0">
                <a:latin typeface="Cabin" panose="020B0604020202020204" charset="0"/>
              </a:rPr>
              <a:t>Không có chỉ tiêu hiện vật (diện tích đất)</a:t>
            </a:r>
          </a:p>
        </p:txBody>
      </p:sp>
    </p:spTree>
    <p:extLst>
      <p:ext uri="{BB962C8B-B14F-4D97-AF65-F5344CB8AC3E}">
        <p14:creationId xmlns:p14="http://schemas.microsoft.com/office/powerpoint/2010/main" val="328398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2"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1BC400FA-DD18-99B8-F413-942E6FE596E6}"/>
            </a:ext>
          </a:extLst>
        </p:cNvPr>
        <p:cNvGrpSpPr/>
        <p:nvPr/>
      </p:nvGrpSpPr>
      <p:grpSpPr>
        <a:xfrm>
          <a:off x="0" y="0"/>
          <a:ext cx="0" cy="0"/>
          <a:chOff x="0" y="0"/>
          <a:chExt cx="0" cy="0"/>
        </a:xfrm>
      </p:grpSpPr>
      <p:sp>
        <p:nvSpPr>
          <p:cNvPr id="34" name="TextBox 34">
            <a:extLst>
              <a:ext uri="{FF2B5EF4-FFF2-40B4-BE49-F238E27FC236}">
                <a16:creationId xmlns:a16="http://schemas.microsoft.com/office/drawing/2014/main" id="{647674D9-2650-7EBA-4D66-D36B7ADFCFBD}"/>
              </a:ext>
            </a:extLst>
          </p:cNvPr>
          <p:cNvSpPr txBox="1"/>
          <p:nvPr/>
        </p:nvSpPr>
        <p:spPr>
          <a:xfrm>
            <a:off x="685800" y="448192"/>
            <a:ext cx="8243298"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ĐỐI VỚI TÀI SẢN LÀ ĐẤT</a:t>
            </a:r>
            <a:endParaRPr lang="en-US" sz="4400" b="1" dirty="0">
              <a:solidFill>
                <a:srgbClr val="01003B"/>
              </a:solidFill>
              <a:latin typeface="Cabin Bold"/>
              <a:ea typeface="Cabin Bold"/>
              <a:cs typeface="Cabin Bold"/>
              <a:sym typeface="Cabin Bold"/>
            </a:endParaRPr>
          </a:p>
        </p:txBody>
      </p:sp>
      <p:sp>
        <p:nvSpPr>
          <p:cNvPr id="24" name="TextBox 34">
            <a:extLst>
              <a:ext uri="{FF2B5EF4-FFF2-40B4-BE49-F238E27FC236}">
                <a16:creationId xmlns:a16="http://schemas.microsoft.com/office/drawing/2014/main" id="{940F2065-2D07-2E4B-33CB-26A19DF52E44}"/>
              </a:ext>
            </a:extLst>
          </p:cNvPr>
          <p:cNvSpPr txBox="1"/>
          <p:nvPr/>
        </p:nvSpPr>
        <p:spPr>
          <a:xfrm>
            <a:off x="3550149" y="1619992"/>
            <a:ext cx="2514600"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CHỈ TIÊU</a:t>
            </a:r>
            <a:endParaRPr lang="en-US" sz="4400" b="1" dirty="0">
              <a:solidFill>
                <a:srgbClr val="01003B"/>
              </a:solidFill>
              <a:latin typeface="Cabin Bold"/>
              <a:ea typeface="Cabin Bold"/>
              <a:cs typeface="Cabin Bold"/>
              <a:sym typeface="Cabin Bold"/>
            </a:endParaRPr>
          </a:p>
        </p:txBody>
      </p:sp>
      <p:sp>
        <p:nvSpPr>
          <p:cNvPr id="25" name="Freeform 3">
            <a:extLst>
              <a:ext uri="{FF2B5EF4-FFF2-40B4-BE49-F238E27FC236}">
                <a16:creationId xmlns:a16="http://schemas.microsoft.com/office/drawing/2014/main" id="{9E2FEA18-287A-B842-A8D5-612EF2AA6854}"/>
              </a:ext>
            </a:extLst>
          </p:cNvPr>
          <p:cNvSpPr>
            <a:spLocks noGrp="1" noRot="1" noMove="1" noResize="1" noEditPoints="1" noAdjustHandles="1" noChangeArrowheads="1" noChangeShapeType="1"/>
          </p:cNvSpPr>
          <p:nvPr/>
        </p:nvSpPr>
        <p:spPr>
          <a:xfrm rot="3428590">
            <a:off x="-5729115" y="5359026"/>
            <a:ext cx="13299390" cy="4811962"/>
          </a:xfrm>
          <a:custGeom>
            <a:avLst/>
            <a:gdLst/>
            <a:ahLst/>
            <a:cxnLst/>
            <a:rect l="l" t="t" r="r" b="b"/>
            <a:pathLst>
              <a:path w="6415196" h="2321135">
                <a:moveTo>
                  <a:pt x="0" y="0"/>
                </a:moveTo>
                <a:lnTo>
                  <a:pt x="6415197" y="0"/>
                </a:lnTo>
                <a:lnTo>
                  <a:pt x="6415197" y="2321135"/>
                </a:lnTo>
                <a:lnTo>
                  <a:pt x="0" y="23211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9" name="Group 48">
            <a:extLst>
              <a:ext uri="{FF2B5EF4-FFF2-40B4-BE49-F238E27FC236}">
                <a16:creationId xmlns:a16="http://schemas.microsoft.com/office/drawing/2014/main" id="{0B16557B-29BE-E59F-896D-47A03DFE533A}"/>
              </a:ext>
            </a:extLst>
          </p:cNvPr>
          <p:cNvGrpSpPr/>
          <p:nvPr/>
        </p:nvGrpSpPr>
        <p:grpSpPr>
          <a:xfrm>
            <a:off x="1862128" y="2896593"/>
            <a:ext cx="5865778" cy="896211"/>
            <a:chOff x="7162800" y="3446117"/>
            <a:chExt cx="4267200" cy="896211"/>
          </a:xfrm>
        </p:grpSpPr>
        <p:sp>
          <p:nvSpPr>
            <p:cNvPr id="45" name="Rectangle: Rounded Corners 44">
              <a:extLst>
                <a:ext uri="{FF2B5EF4-FFF2-40B4-BE49-F238E27FC236}">
                  <a16:creationId xmlns:a16="http://schemas.microsoft.com/office/drawing/2014/main" id="{A1940DA5-59B9-02B3-E556-EA406ED67EAB}"/>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5">
              <a:extLst>
                <a:ext uri="{FF2B5EF4-FFF2-40B4-BE49-F238E27FC236}">
                  <a16:creationId xmlns:a16="http://schemas.microsoft.com/office/drawing/2014/main" id="{5C4DDD3E-8049-3901-F6DB-08A2252340BC}"/>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LOẠI TÀI SẢN</a:t>
              </a:r>
            </a:p>
          </p:txBody>
        </p:sp>
      </p:grpSp>
      <p:sp>
        <p:nvSpPr>
          <p:cNvPr id="44" name="TextBox 5">
            <a:extLst>
              <a:ext uri="{FF2B5EF4-FFF2-40B4-BE49-F238E27FC236}">
                <a16:creationId xmlns:a16="http://schemas.microsoft.com/office/drawing/2014/main" id="{6ECF736C-4DC6-0B5E-13FD-2C9FC8AA6D36}"/>
              </a:ext>
            </a:extLst>
          </p:cNvPr>
          <p:cNvSpPr txBox="1"/>
          <p:nvPr/>
        </p:nvSpPr>
        <p:spPr>
          <a:xfrm>
            <a:off x="1862128" y="6496616"/>
            <a:ext cx="3989911" cy="192003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TÍNH ĐẦ ĐỦ</a:t>
            </a:r>
          </a:p>
        </p:txBody>
      </p:sp>
      <p:grpSp>
        <p:nvGrpSpPr>
          <p:cNvPr id="50" name="Group 49">
            <a:extLst>
              <a:ext uri="{FF2B5EF4-FFF2-40B4-BE49-F238E27FC236}">
                <a16:creationId xmlns:a16="http://schemas.microsoft.com/office/drawing/2014/main" id="{9BBCC936-95A0-DEFE-BE50-C80BEE55FCBC}"/>
              </a:ext>
            </a:extLst>
          </p:cNvPr>
          <p:cNvGrpSpPr/>
          <p:nvPr/>
        </p:nvGrpSpPr>
        <p:grpSpPr>
          <a:xfrm>
            <a:off x="1862127" y="4199813"/>
            <a:ext cx="5865779" cy="896211"/>
            <a:chOff x="7162800" y="3446117"/>
            <a:chExt cx="4267200" cy="896211"/>
          </a:xfrm>
        </p:grpSpPr>
        <p:sp>
          <p:nvSpPr>
            <p:cNvPr id="51" name="Rectangle: Rounded Corners 50">
              <a:extLst>
                <a:ext uri="{FF2B5EF4-FFF2-40B4-BE49-F238E27FC236}">
                  <a16:creationId xmlns:a16="http://schemas.microsoft.com/office/drawing/2014/main" id="{D2FFFA08-7BB8-70EA-83B9-FA4E25B0F872}"/>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
              <a:extLst>
                <a:ext uri="{FF2B5EF4-FFF2-40B4-BE49-F238E27FC236}">
                  <a16:creationId xmlns:a16="http://schemas.microsoft.com/office/drawing/2014/main" id="{593363FB-BD94-DA09-65A6-A86ECF2CEDC6}"/>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SỐ LƯỢNG</a:t>
              </a:r>
            </a:p>
          </p:txBody>
        </p:sp>
      </p:grpSp>
      <p:grpSp>
        <p:nvGrpSpPr>
          <p:cNvPr id="53" name="Group 52">
            <a:extLst>
              <a:ext uri="{FF2B5EF4-FFF2-40B4-BE49-F238E27FC236}">
                <a16:creationId xmlns:a16="http://schemas.microsoft.com/office/drawing/2014/main" id="{D0887CE0-9068-AA6F-7A61-564B0FA8FFFE}"/>
              </a:ext>
            </a:extLst>
          </p:cNvPr>
          <p:cNvGrpSpPr/>
          <p:nvPr/>
        </p:nvGrpSpPr>
        <p:grpSpPr>
          <a:xfrm>
            <a:off x="1839430" y="5600405"/>
            <a:ext cx="5888476" cy="896211"/>
            <a:chOff x="7162800" y="3446117"/>
            <a:chExt cx="4267200" cy="896211"/>
          </a:xfrm>
        </p:grpSpPr>
        <p:sp>
          <p:nvSpPr>
            <p:cNvPr id="54" name="Rectangle: Rounded Corners 53">
              <a:extLst>
                <a:ext uri="{FF2B5EF4-FFF2-40B4-BE49-F238E27FC236}">
                  <a16:creationId xmlns:a16="http://schemas.microsoft.com/office/drawing/2014/main" id="{64673A5D-745B-3A59-6B76-EFB6880024AA}"/>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
              <a:extLst>
                <a:ext uri="{FF2B5EF4-FFF2-40B4-BE49-F238E27FC236}">
                  <a16:creationId xmlns:a16="http://schemas.microsoft.com/office/drawing/2014/main" id="{0EE63200-24E8-A3A0-9544-CDA0DCEA02AF}"/>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GIÁ TRỊ</a:t>
              </a:r>
            </a:p>
          </p:txBody>
        </p:sp>
      </p:grpSp>
      <p:grpSp>
        <p:nvGrpSpPr>
          <p:cNvPr id="56" name="Group 55">
            <a:extLst>
              <a:ext uri="{FF2B5EF4-FFF2-40B4-BE49-F238E27FC236}">
                <a16:creationId xmlns:a16="http://schemas.microsoft.com/office/drawing/2014/main" id="{B59F10B4-F21F-C1DE-3D34-2A62BB373C63}"/>
              </a:ext>
            </a:extLst>
          </p:cNvPr>
          <p:cNvGrpSpPr/>
          <p:nvPr/>
        </p:nvGrpSpPr>
        <p:grpSpPr>
          <a:xfrm>
            <a:off x="1860506" y="6955853"/>
            <a:ext cx="5865777" cy="896211"/>
            <a:chOff x="7162800" y="3446117"/>
            <a:chExt cx="4267200" cy="896211"/>
          </a:xfrm>
        </p:grpSpPr>
        <p:sp>
          <p:nvSpPr>
            <p:cNvPr id="57" name="Rectangle: Rounded Corners 56">
              <a:extLst>
                <a:ext uri="{FF2B5EF4-FFF2-40B4-BE49-F238E27FC236}">
                  <a16:creationId xmlns:a16="http://schemas.microsoft.com/office/drawing/2014/main" id="{CE45BD73-088C-7C87-6138-C3E9958FE4F2}"/>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
              <a:extLst>
                <a:ext uri="{FF2B5EF4-FFF2-40B4-BE49-F238E27FC236}">
                  <a16:creationId xmlns:a16="http://schemas.microsoft.com/office/drawing/2014/main" id="{90931C5E-0BBC-2BAB-D44D-3C22F83DE67D}"/>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HIỆN VẬT</a:t>
              </a:r>
            </a:p>
          </p:txBody>
        </p:sp>
      </p:grpSp>
      <p:grpSp>
        <p:nvGrpSpPr>
          <p:cNvPr id="59" name="Group 58">
            <a:extLst>
              <a:ext uri="{FF2B5EF4-FFF2-40B4-BE49-F238E27FC236}">
                <a16:creationId xmlns:a16="http://schemas.microsoft.com/office/drawing/2014/main" id="{C53268BA-F181-C843-DF11-C6E035ECF317}"/>
              </a:ext>
            </a:extLst>
          </p:cNvPr>
          <p:cNvGrpSpPr/>
          <p:nvPr/>
        </p:nvGrpSpPr>
        <p:grpSpPr>
          <a:xfrm>
            <a:off x="1858884" y="8356445"/>
            <a:ext cx="5865777" cy="896211"/>
            <a:chOff x="7162800" y="3446117"/>
            <a:chExt cx="4267200" cy="896211"/>
          </a:xfrm>
        </p:grpSpPr>
        <p:sp>
          <p:nvSpPr>
            <p:cNvPr id="60" name="Rectangle: Rounded Corners 59">
              <a:extLst>
                <a:ext uri="{FF2B5EF4-FFF2-40B4-BE49-F238E27FC236}">
                  <a16:creationId xmlns:a16="http://schemas.microsoft.com/office/drawing/2014/main" id="{5A93FE95-C217-5BD7-7D2A-4E02354214A1}"/>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5">
              <a:extLst>
                <a:ext uri="{FF2B5EF4-FFF2-40B4-BE49-F238E27FC236}">
                  <a16:creationId xmlns:a16="http://schemas.microsoft.com/office/drawing/2014/main" id="{71350E81-1288-8AE4-66B1-63E62161A551}"/>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TÌNH TRẠNG TÀI SẢN</a:t>
              </a:r>
            </a:p>
          </p:txBody>
        </p:sp>
      </p:grpSp>
      <p:sp>
        <p:nvSpPr>
          <p:cNvPr id="81" name="TextBox 34">
            <a:extLst>
              <a:ext uri="{FF2B5EF4-FFF2-40B4-BE49-F238E27FC236}">
                <a16:creationId xmlns:a16="http://schemas.microsoft.com/office/drawing/2014/main" id="{A4792543-9243-794B-BF5C-9F6D7CE66C40}"/>
              </a:ext>
            </a:extLst>
          </p:cNvPr>
          <p:cNvSpPr txBox="1"/>
          <p:nvPr/>
        </p:nvSpPr>
        <p:spPr>
          <a:xfrm>
            <a:off x="11839790" y="1772392"/>
            <a:ext cx="4009809"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LỖI CỤ THỂ</a:t>
            </a:r>
            <a:endParaRPr lang="en-US" sz="4400" b="1" dirty="0">
              <a:solidFill>
                <a:srgbClr val="01003B"/>
              </a:solidFill>
              <a:latin typeface="Cabin Bold"/>
              <a:ea typeface="Cabin Bold"/>
              <a:cs typeface="Cabin Bold"/>
              <a:sym typeface="Cabin Bold"/>
            </a:endParaRPr>
          </a:p>
        </p:txBody>
      </p:sp>
      <p:sp>
        <p:nvSpPr>
          <p:cNvPr id="82" name="Isosceles Triangle 81">
            <a:extLst>
              <a:ext uri="{FF2B5EF4-FFF2-40B4-BE49-F238E27FC236}">
                <a16:creationId xmlns:a16="http://schemas.microsoft.com/office/drawing/2014/main" id="{024CDAAB-7BB5-4377-3657-340DE890BD85}"/>
              </a:ext>
            </a:extLst>
          </p:cNvPr>
          <p:cNvSpPr/>
          <p:nvPr/>
        </p:nvSpPr>
        <p:spPr>
          <a:xfrm rot="5400000">
            <a:off x="8100574" y="8552064"/>
            <a:ext cx="533400" cy="459828"/>
          </a:xfrm>
          <a:prstGeom prst="triangle">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3C73909-2902-7898-3197-BC0E681A0A03}"/>
              </a:ext>
            </a:extLst>
          </p:cNvPr>
          <p:cNvSpPr txBox="1"/>
          <p:nvPr/>
        </p:nvSpPr>
        <p:spPr>
          <a:xfrm>
            <a:off x="9163455" y="8103847"/>
            <a:ext cx="8567217" cy="1446550"/>
          </a:xfrm>
          <a:prstGeom prst="rect">
            <a:avLst/>
          </a:prstGeom>
          <a:noFill/>
        </p:spPr>
        <p:txBody>
          <a:bodyPr wrap="square">
            <a:spAutoFit/>
          </a:bodyPr>
          <a:lstStyle/>
          <a:p>
            <a:pPr algn="just"/>
            <a:r>
              <a:rPr lang="vi-VN" sz="4400" dirty="0">
                <a:latin typeface="Cabin" panose="020B0604020202020204" charset="0"/>
              </a:rPr>
              <a:t>Chọn tình trạng tài sản của đất “</a:t>
            </a:r>
            <a:r>
              <a:rPr lang="en-US" sz="4400" dirty="0">
                <a:latin typeface="Cabin" panose="020B0604020202020204" charset="0"/>
              </a:rPr>
              <a:t>H</a:t>
            </a:r>
            <a:r>
              <a:rPr lang="vi-VN" sz="4400" dirty="0">
                <a:latin typeface="Cabin" panose="020B0604020202020204" charset="0"/>
              </a:rPr>
              <a:t>ỏng không sử dụng được”.</a:t>
            </a:r>
          </a:p>
        </p:txBody>
      </p:sp>
      <p:sp>
        <p:nvSpPr>
          <p:cNvPr id="3" name="TextBox 2">
            <a:extLst>
              <a:ext uri="{FF2B5EF4-FFF2-40B4-BE49-F238E27FC236}">
                <a16:creationId xmlns:a16="http://schemas.microsoft.com/office/drawing/2014/main" id="{80A60A40-F993-627D-912F-1AECE025E55D}"/>
              </a:ext>
            </a:extLst>
          </p:cNvPr>
          <p:cNvSpPr txBox="1"/>
          <p:nvPr/>
        </p:nvSpPr>
        <p:spPr>
          <a:xfrm>
            <a:off x="9142379" y="4580619"/>
            <a:ext cx="8567217" cy="2800767"/>
          </a:xfrm>
          <a:prstGeom prst="rect">
            <a:avLst/>
          </a:prstGeom>
          <a:noFill/>
        </p:spPr>
        <p:txBody>
          <a:bodyPr wrap="square">
            <a:spAutoFit/>
          </a:bodyPr>
          <a:lstStyle/>
          <a:p>
            <a:pPr algn="just"/>
            <a:r>
              <a:rPr lang="en-US" sz="4400" dirty="0">
                <a:latin typeface="Cabin" panose="020B0604020202020204" charset="0"/>
              </a:rPr>
              <a:t>Danh </a:t>
            </a:r>
            <a:r>
              <a:rPr lang="en-US" sz="4400" dirty="0" err="1">
                <a:latin typeface="Cabin" panose="020B0604020202020204" charset="0"/>
              </a:rPr>
              <a:t>sách</a:t>
            </a:r>
            <a:r>
              <a:rPr lang="en-US" sz="4400" dirty="0">
                <a:latin typeface="Cabin" panose="020B0604020202020204" charset="0"/>
              </a:rPr>
              <a:t> </a:t>
            </a:r>
            <a:r>
              <a:rPr lang="en-US" sz="4400" dirty="0" err="1">
                <a:latin typeface="Cabin" panose="020B0604020202020204" charset="0"/>
              </a:rPr>
              <a:t>tài</a:t>
            </a:r>
            <a:r>
              <a:rPr lang="en-US" sz="4400" dirty="0">
                <a:latin typeface="Cabin" panose="020B0604020202020204" charset="0"/>
              </a:rPr>
              <a:t> </a:t>
            </a:r>
            <a:r>
              <a:rPr lang="en-US" sz="4400" dirty="0" err="1">
                <a:latin typeface="Cabin" panose="020B0604020202020204" charset="0"/>
              </a:rPr>
              <a:t>sản</a:t>
            </a:r>
            <a:r>
              <a:rPr lang="en-US" sz="4400" dirty="0">
                <a:latin typeface="Cabin" panose="020B0604020202020204" charset="0"/>
              </a:rPr>
              <a:t> </a:t>
            </a:r>
            <a:r>
              <a:rPr lang="en-US" sz="4400" dirty="0" err="1">
                <a:latin typeface="Cabin" panose="020B0604020202020204" charset="0"/>
              </a:rPr>
              <a:t>là</a:t>
            </a:r>
            <a:r>
              <a:rPr lang="en-US" sz="4400" dirty="0">
                <a:latin typeface="Cabin" panose="020B0604020202020204" charset="0"/>
              </a:rPr>
              <a:t> </a:t>
            </a:r>
            <a:r>
              <a:rPr lang="en-US" sz="4400" dirty="0" err="1">
                <a:latin typeface="Cabin" panose="020B0604020202020204" charset="0"/>
              </a:rPr>
              <a:t>đất</a:t>
            </a:r>
            <a:r>
              <a:rPr lang="en-US" sz="4400" dirty="0">
                <a:latin typeface="Cabin" panose="020B0604020202020204" charset="0"/>
              </a:rPr>
              <a:t> </a:t>
            </a:r>
            <a:r>
              <a:rPr lang="en-US" sz="4400" dirty="0" err="1">
                <a:latin typeface="Cabin" panose="020B0604020202020204" charset="0"/>
              </a:rPr>
              <a:t>có</a:t>
            </a:r>
            <a:r>
              <a:rPr lang="en-US" sz="4400" dirty="0">
                <a:latin typeface="Cabin" panose="020B0604020202020204" charset="0"/>
              </a:rPr>
              <a:t> </a:t>
            </a:r>
            <a:r>
              <a:rPr lang="en-US" sz="4400" dirty="0" err="1">
                <a:latin typeface="Cabin" panose="020B0604020202020204" charset="0"/>
              </a:rPr>
              <a:t>tình</a:t>
            </a:r>
            <a:r>
              <a:rPr lang="en-US" sz="4400" dirty="0">
                <a:latin typeface="Cabin" panose="020B0604020202020204" charset="0"/>
              </a:rPr>
              <a:t> </a:t>
            </a:r>
            <a:r>
              <a:rPr lang="en-US" sz="4400" dirty="0" err="1">
                <a:latin typeface="Cabin" panose="020B0604020202020204" charset="0"/>
              </a:rPr>
              <a:t>trạng</a:t>
            </a:r>
            <a:r>
              <a:rPr lang="en-US" sz="4400" dirty="0">
                <a:latin typeface="Cabin" panose="020B0604020202020204" charset="0"/>
              </a:rPr>
              <a:t> </a:t>
            </a:r>
            <a:r>
              <a:rPr lang="en-US" sz="4400" dirty="0" err="1">
                <a:latin typeface="Cabin" panose="020B0604020202020204" charset="0"/>
              </a:rPr>
              <a:t>là</a:t>
            </a:r>
            <a:r>
              <a:rPr lang="en-US" sz="4400" dirty="0">
                <a:latin typeface="Cabin" panose="020B0604020202020204" charset="0"/>
              </a:rPr>
              <a:t> “</a:t>
            </a:r>
            <a:r>
              <a:rPr lang="en-US" sz="4400" dirty="0" err="1">
                <a:latin typeface="Cabin" panose="020B0604020202020204" charset="0"/>
              </a:rPr>
              <a:t>còn</a:t>
            </a:r>
            <a:r>
              <a:rPr lang="en-US" sz="4400" dirty="0">
                <a:latin typeface="Cabin" panose="020B0604020202020204" charset="0"/>
              </a:rPr>
              <a:t> </a:t>
            </a:r>
            <a:r>
              <a:rPr lang="en-US" sz="4400" dirty="0" err="1">
                <a:latin typeface="Cabin" panose="020B0604020202020204" charset="0"/>
              </a:rPr>
              <a:t>sử</a:t>
            </a:r>
            <a:r>
              <a:rPr lang="en-US" sz="4400" dirty="0">
                <a:latin typeface="Cabin" panose="020B0604020202020204" charset="0"/>
              </a:rPr>
              <a:t> </a:t>
            </a:r>
            <a:r>
              <a:rPr lang="en-US" sz="4400" dirty="0" err="1">
                <a:latin typeface="Cabin" panose="020B0604020202020204" charset="0"/>
              </a:rPr>
              <a:t>dụng</a:t>
            </a:r>
            <a:r>
              <a:rPr lang="en-US" sz="4400" dirty="0">
                <a:latin typeface="Cabin" panose="020B0604020202020204" charset="0"/>
              </a:rPr>
              <a:t> </a:t>
            </a:r>
            <a:r>
              <a:rPr lang="en-US" sz="4400" dirty="0" err="1">
                <a:latin typeface="Cabin" panose="020B0604020202020204" charset="0"/>
              </a:rPr>
              <a:t>được</a:t>
            </a:r>
            <a:r>
              <a:rPr lang="en-US" sz="4400" dirty="0">
                <a:latin typeface="Cabin" panose="020B0604020202020204" charset="0"/>
              </a:rPr>
              <a:t> – </a:t>
            </a:r>
            <a:r>
              <a:rPr lang="en-US" sz="4400" dirty="0" err="1">
                <a:latin typeface="Cabin" panose="020B0604020202020204" charset="0"/>
              </a:rPr>
              <a:t>không</a:t>
            </a:r>
            <a:r>
              <a:rPr lang="en-US" sz="4400" dirty="0">
                <a:latin typeface="Cabin" panose="020B0604020202020204" charset="0"/>
              </a:rPr>
              <a:t> </a:t>
            </a:r>
            <a:r>
              <a:rPr lang="en-US" sz="4400" dirty="0" err="1">
                <a:latin typeface="Cabin" panose="020B0604020202020204" charset="0"/>
              </a:rPr>
              <a:t>sử</a:t>
            </a:r>
            <a:r>
              <a:rPr lang="en-US" sz="4400" dirty="0">
                <a:latin typeface="Cabin" panose="020B0604020202020204" charset="0"/>
              </a:rPr>
              <a:t> </a:t>
            </a:r>
            <a:r>
              <a:rPr lang="en-US" sz="4400" dirty="0" err="1">
                <a:latin typeface="Cabin" panose="020B0604020202020204" charset="0"/>
              </a:rPr>
              <a:t>dụng</a:t>
            </a:r>
            <a:r>
              <a:rPr lang="en-US" sz="4400" dirty="0">
                <a:latin typeface="Cabin" panose="020B0604020202020204" charset="0"/>
              </a:rPr>
              <a:t>” </a:t>
            </a:r>
            <a:r>
              <a:rPr lang="en-US" sz="4400" dirty="0" err="1">
                <a:latin typeface="Cabin" panose="020B0604020202020204" charset="0"/>
              </a:rPr>
              <a:t>phải</a:t>
            </a:r>
            <a:r>
              <a:rPr lang="en-US" sz="4400" dirty="0">
                <a:latin typeface="Cabin" panose="020B0604020202020204" charset="0"/>
              </a:rPr>
              <a:t> </a:t>
            </a:r>
            <a:r>
              <a:rPr lang="en-US" sz="4400" dirty="0" err="1">
                <a:latin typeface="Cabin" panose="020B0604020202020204" charset="0"/>
              </a:rPr>
              <a:t>tương</a:t>
            </a:r>
            <a:r>
              <a:rPr lang="en-US" sz="4400" dirty="0">
                <a:latin typeface="Cabin" panose="020B0604020202020204" charset="0"/>
              </a:rPr>
              <a:t> </a:t>
            </a:r>
            <a:r>
              <a:rPr lang="en-US" sz="4400" dirty="0" err="1">
                <a:latin typeface="Cabin" panose="020B0604020202020204" charset="0"/>
              </a:rPr>
              <a:t>ứng</a:t>
            </a:r>
            <a:r>
              <a:rPr lang="en-US" sz="4400" dirty="0">
                <a:latin typeface="Cabin" panose="020B0604020202020204" charset="0"/>
              </a:rPr>
              <a:t> </a:t>
            </a:r>
            <a:r>
              <a:rPr lang="en-US" sz="4400" dirty="0" err="1">
                <a:latin typeface="Cabin" panose="020B0604020202020204" charset="0"/>
              </a:rPr>
              <a:t>với</a:t>
            </a:r>
            <a:r>
              <a:rPr lang="en-US" sz="4400" dirty="0">
                <a:latin typeface="Cabin" panose="020B0604020202020204" charset="0"/>
              </a:rPr>
              <a:t> </a:t>
            </a:r>
            <a:r>
              <a:rPr lang="en-US" sz="4400" dirty="0" err="1">
                <a:latin typeface="Cabin" panose="020B0604020202020204" charset="0"/>
              </a:rPr>
              <a:t>danh</a:t>
            </a:r>
            <a:r>
              <a:rPr lang="en-US" sz="4400" dirty="0">
                <a:latin typeface="Cabin" panose="020B0604020202020204" charset="0"/>
              </a:rPr>
              <a:t> </a:t>
            </a:r>
            <a:r>
              <a:rPr lang="en-US" sz="4400" dirty="0" err="1">
                <a:latin typeface="Cabin" panose="020B0604020202020204" charset="0"/>
              </a:rPr>
              <a:t>mục</a:t>
            </a:r>
            <a:r>
              <a:rPr lang="en-US" sz="4400" dirty="0">
                <a:latin typeface="Cabin" panose="020B0604020202020204" charset="0"/>
              </a:rPr>
              <a:t> </a:t>
            </a:r>
            <a:r>
              <a:rPr lang="en-US" sz="4400" dirty="0" err="1">
                <a:latin typeface="Cabin" panose="020B0604020202020204" charset="0"/>
              </a:rPr>
              <a:t>báo</a:t>
            </a:r>
            <a:r>
              <a:rPr lang="en-US" sz="4400" dirty="0">
                <a:latin typeface="Cabin" panose="020B0604020202020204" charset="0"/>
              </a:rPr>
              <a:t> </a:t>
            </a:r>
            <a:r>
              <a:rPr lang="en-US" sz="4400" dirty="0" err="1">
                <a:latin typeface="Cabin" panose="020B0604020202020204" charset="0"/>
              </a:rPr>
              <a:t>cáo</a:t>
            </a:r>
            <a:r>
              <a:rPr lang="en-US" sz="4400" dirty="0">
                <a:latin typeface="Cabin" panose="020B0604020202020204" charset="0"/>
              </a:rPr>
              <a:t> </a:t>
            </a:r>
            <a:r>
              <a:rPr lang="en-US" sz="4400" dirty="0" err="1">
                <a:latin typeface="Cabin" panose="020B0604020202020204" charset="0"/>
              </a:rPr>
              <a:t>theo</a:t>
            </a:r>
            <a:r>
              <a:rPr lang="en-US" sz="4400" dirty="0">
                <a:latin typeface="Cabin" panose="020B0604020202020204" charset="0"/>
              </a:rPr>
              <a:t> CĐ 125/CĐ-</a:t>
            </a:r>
            <a:r>
              <a:rPr lang="en-US" sz="4400" dirty="0" err="1">
                <a:latin typeface="Cabin" panose="020B0604020202020204" charset="0"/>
              </a:rPr>
              <a:t>TTg</a:t>
            </a:r>
            <a:r>
              <a:rPr lang="en-US" sz="4400" dirty="0">
                <a:latin typeface="Cabin" panose="020B0604020202020204" charset="0"/>
              </a:rPr>
              <a:t>.</a:t>
            </a:r>
            <a:endParaRPr lang="vi-VN" sz="4400" dirty="0">
              <a:latin typeface="Cabin" panose="020B0604020202020204" charset="0"/>
            </a:endParaRPr>
          </a:p>
        </p:txBody>
      </p:sp>
    </p:spTree>
    <p:extLst>
      <p:ext uri="{BB962C8B-B14F-4D97-AF65-F5344CB8AC3E}">
        <p14:creationId xmlns:p14="http://schemas.microsoft.com/office/powerpoint/2010/main" val="81626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DF183563-FE12-0EFC-52C0-66B3B46FE134}"/>
            </a:ext>
          </a:extLst>
        </p:cNvPr>
        <p:cNvGrpSpPr/>
        <p:nvPr/>
      </p:nvGrpSpPr>
      <p:grpSpPr>
        <a:xfrm>
          <a:off x="0" y="0"/>
          <a:ext cx="0" cy="0"/>
          <a:chOff x="0" y="0"/>
          <a:chExt cx="0" cy="0"/>
        </a:xfrm>
      </p:grpSpPr>
      <p:sp>
        <p:nvSpPr>
          <p:cNvPr id="34" name="TextBox 34">
            <a:extLst>
              <a:ext uri="{FF2B5EF4-FFF2-40B4-BE49-F238E27FC236}">
                <a16:creationId xmlns:a16="http://schemas.microsoft.com/office/drawing/2014/main" id="{EBE882AB-3E4D-8F2F-E623-D53BD91CAA7F}"/>
              </a:ext>
            </a:extLst>
          </p:cNvPr>
          <p:cNvSpPr txBox="1"/>
          <p:nvPr/>
        </p:nvSpPr>
        <p:spPr>
          <a:xfrm>
            <a:off x="685800" y="448192"/>
            <a:ext cx="8243298"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ĐỐI VỚI TÀI SẢN LÀ NHÀ</a:t>
            </a:r>
            <a:endParaRPr lang="en-US" sz="4400" b="1" dirty="0">
              <a:solidFill>
                <a:srgbClr val="01003B"/>
              </a:solidFill>
              <a:latin typeface="Cabin Bold"/>
              <a:ea typeface="Cabin Bold"/>
              <a:cs typeface="Cabin Bold"/>
              <a:sym typeface="Cabin Bold"/>
            </a:endParaRPr>
          </a:p>
        </p:txBody>
      </p:sp>
      <p:sp>
        <p:nvSpPr>
          <p:cNvPr id="24" name="TextBox 34">
            <a:extLst>
              <a:ext uri="{FF2B5EF4-FFF2-40B4-BE49-F238E27FC236}">
                <a16:creationId xmlns:a16="http://schemas.microsoft.com/office/drawing/2014/main" id="{5C3FC599-1F5A-336E-9674-A163909C0773}"/>
              </a:ext>
            </a:extLst>
          </p:cNvPr>
          <p:cNvSpPr txBox="1"/>
          <p:nvPr/>
        </p:nvSpPr>
        <p:spPr>
          <a:xfrm>
            <a:off x="3550149" y="1619992"/>
            <a:ext cx="2514600"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CHỈ TIÊU</a:t>
            </a:r>
            <a:endParaRPr lang="en-US" sz="4400" b="1" dirty="0">
              <a:solidFill>
                <a:srgbClr val="01003B"/>
              </a:solidFill>
              <a:latin typeface="Cabin Bold"/>
              <a:ea typeface="Cabin Bold"/>
              <a:cs typeface="Cabin Bold"/>
              <a:sym typeface="Cabin Bold"/>
            </a:endParaRPr>
          </a:p>
        </p:txBody>
      </p:sp>
      <p:sp>
        <p:nvSpPr>
          <p:cNvPr id="25" name="Freeform 3">
            <a:extLst>
              <a:ext uri="{FF2B5EF4-FFF2-40B4-BE49-F238E27FC236}">
                <a16:creationId xmlns:a16="http://schemas.microsoft.com/office/drawing/2014/main" id="{1FFD426D-E678-7EBD-4A62-6B25C0BBD452}"/>
              </a:ext>
            </a:extLst>
          </p:cNvPr>
          <p:cNvSpPr>
            <a:spLocks noGrp="1" noRot="1" noMove="1" noResize="1" noEditPoints="1" noAdjustHandles="1" noChangeArrowheads="1" noChangeShapeType="1"/>
          </p:cNvSpPr>
          <p:nvPr/>
        </p:nvSpPr>
        <p:spPr>
          <a:xfrm rot="3428590">
            <a:off x="-5729115" y="5359026"/>
            <a:ext cx="13299390" cy="4811962"/>
          </a:xfrm>
          <a:custGeom>
            <a:avLst/>
            <a:gdLst/>
            <a:ahLst/>
            <a:cxnLst/>
            <a:rect l="l" t="t" r="r" b="b"/>
            <a:pathLst>
              <a:path w="6415196" h="2321135">
                <a:moveTo>
                  <a:pt x="0" y="0"/>
                </a:moveTo>
                <a:lnTo>
                  <a:pt x="6415197" y="0"/>
                </a:lnTo>
                <a:lnTo>
                  <a:pt x="6415197" y="2321135"/>
                </a:lnTo>
                <a:lnTo>
                  <a:pt x="0" y="23211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9" name="Group 48">
            <a:extLst>
              <a:ext uri="{FF2B5EF4-FFF2-40B4-BE49-F238E27FC236}">
                <a16:creationId xmlns:a16="http://schemas.microsoft.com/office/drawing/2014/main" id="{CD57996C-068E-EB44-FF28-FD47A93D5346}"/>
              </a:ext>
            </a:extLst>
          </p:cNvPr>
          <p:cNvGrpSpPr/>
          <p:nvPr/>
        </p:nvGrpSpPr>
        <p:grpSpPr>
          <a:xfrm>
            <a:off x="1862128" y="2896593"/>
            <a:ext cx="5865778" cy="896211"/>
            <a:chOff x="7162800" y="3446117"/>
            <a:chExt cx="4267200" cy="896211"/>
          </a:xfrm>
        </p:grpSpPr>
        <p:sp>
          <p:nvSpPr>
            <p:cNvPr id="45" name="Rectangle: Rounded Corners 44">
              <a:extLst>
                <a:ext uri="{FF2B5EF4-FFF2-40B4-BE49-F238E27FC236}">
                  <a16:creationId xmlns:a16="http://schemas.microsoft.com/office/drawing/2014/main" id="{00EC688D-9C88-C32A-E576-EB38E95A0097}"/>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5">
              <a:extLst>
                <a:ext uri="{FF2B5EF4-FFF2-40B4-BE49-F238E27FC236}">
                  <a16:creationId xmlns:a16="http://schemas.microsoft.com/office/drawing/2014/main" id="{3D31C05D-37AB-3157-A12A-262313F15CF2}"/>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LOẠI TÀI SẢN</a:t>
              </a:r>
            </a:p>
          </p:txBody>
        </p:sp>
      </p:grpSp>
      <p:sp>
        <p:nvSpPr>
          <p:cNvPr id="44" name="TextBox 5">
            <a:extLst>
              <a:ext uri="{FF2B5EF4-FFF2-40B4-BE49-F238E27FC236}">
                <a16:creationId xmlns:a16="http://schemas.microsoft.com/office/drawing/2014/main" id="{3C1F9CAF-2740-FF61-90FB-487FCA3BB3AF}"/>
              </a:ext>
            </a:extLst>
          </p:cNvPr>
          <p:cNvSpPr txBox="1"/>
          <p:nvPr/>
        </p:nvSpPr>
        <p:spPr>
          <a:xfrm>
            <a:off x="1862128" y="6496616"/>
            <a:ext cx="3989911" cy="192003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TÍNH ĐẦ ĐỦ</a:t>
            </a:r>
          </a:p>
        </p:txBody>
      </p:sp>
      <p:grpSp>
        <p:nvGrpSpPr>
          <p:cNvPr id="50" name="Group 49">
            <a:extLst>
              <a:ext uri="{FF2B5EF4-FFF2-40B4-BE49-F238E27FC236}">
                <a16:creationId xmlns:a16="http://schemas.microsoft.com/office/drawing/2014/main" id="{AA242839-94B0-4C30-F79D-AF9B2EECA900}"/>
              </a:ext>
            </a:extLst>
          </p:cNvPr>
          <p:cNvGrpSpPr/>
          <p:nvPr/>
        </p:nvGrpSpPr>
        <p:grpSpPr>
          <a:xfrm>
            <a:off x="1862127" y="4199813"/>
            <a:ext cx="5865779" cy="896211"/>
            <a:chOff x="7162800" y="3446117"/>
            <a:chExt cx="4267200" cy="896211"/>
          </a:xfrm>
        </p:grpSpPr>
        <p:sp>
          <p:nvSpPr>
            <p:cNvPr id="51" name="Rectangle: Rounded Corners 50">
              <a:extLst>
                <a:ext uri="{FF2B5EF4-FFF2-40B4-BE49-F238E27FC236}">
                  <a16:creationId xmlns:a16="http://schemas.microsoft.com/office/drawing/2014/main" id="{C5F7E36C-E133-8235-9D53-24278E2CE235}"/>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
              <a:extLst>
                <a:ext uri="{FF2B5EF4-FFF2-40B4-BE49-F238E27FC236}">
                  <a16:creationId xmlns:a16="http://schemas.microsoft.com/office/drawing/2014/main" id="{CE63E8B6-C5BF-A975-9E6D-CC5962DB28D5}"/>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SỐ LƯỢNG</a:t>
              </a:r>
            </a:p>
          </p:txBody>
        </p:sp>
      </p:grpSp>
      <p:grpSp>
        <p:nvGrpSpPr>
          <p:cNvPr id="53" name="Group 52">
            <a:extLst>
              <a:ext uri="{FF2B5EF4-FFF2-40B4-BE49-F238E27FC236}">
                <a16:creationId xmlns:a16="http://schemas.microsoft.com/office/drawing/2014/main" id="{326C0C96-E81D-5532-7547-82EEB2B00CB9}"/>
              </a:ext>
            </a:extLst>
          </p:cNvPr>
          <p:cNvGrpSpPr/>
          <p:nvPr/>
        </p:nvGrpSpPr>
        <p:grpSpPr>
          <a:xfrm>
            <a:off x="1839430" y="5600405"/>
            <a:ext cx="5888476" cy="896211"/>
            <a:chOff x="7162800" y="3446117"/>
            <a:chExt cx="4267200" cy="896211"/>
          </a:xfrm>
        </p:grpSpPr>
        <p:sp>
          <p:nvSpPr>
            <p:cNvPr id="54" name="Rectangle: Rounded Corners 53">
              <a:extLst>
                <a:ext uri="{FF2B5EF4-FFF2-40B4-BE49-F238E27FC236}">
                  <a16:creationId xmlns:a16="http://schemas.microsoft.com/office/drawing/2014/main" id="{88444B2D-AD21-18C2-F785-4D37DCFFCEA3}"/>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
              <a:extLst>
                <a:ext uri="{FF2B5EF4-FFF2-40B4-BE49-F238E27FC236}">
                  <a16:creationId xmlns:a16="http://schemas.microsoft.com/office/drawing/2014/main" id="{F68B0555-D0AE-79A9-A25C-6FE7E5252C02}"/>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GIÁ TRỊ</a:t>
              </a:r>
            </a:p>
          </p:txBody>
        </p:sp>
      </p:grpSp>
      <p:grpSp>
        <p:nvGrpSpPr>
          <p:cNvPr id="56" name="Group 55">
            <a:extLst>
              <a:ext uri="{FF2B5EF4-FFF2-40B4-BE49-F238E27FC236}">
                <a16:creationId xmlns:a16="http://schemas.microsoft.com/office/drawing/2014/main" id="{B8D16A79-659A-ACAB-0061-EE1B3AE17CCD}"/>
              </a:ext>
            </a:extLst>
          </p:cNvPr>
          <p:cNvGrpSpPr/>
          <p:nvPr/>
        </p:nvGrpSpPr>
        <p:grpSpPr>
          <a:xfrm>
            <a:off x="1860506" y="6955853"/>
            <a:ext cx="5865777" cy="896211"/>
            <a:chOff x="7162800" y="3446117"/>
            <a:chExt cx="4267200" cy="896211"/>
          </a:xfrm>
        </p:grpSpPr>
        <p:sp>
          <p:nvSpPr>
            <p:cNvPr id="57" name="Rectangle: Rounded Corners 56">
              <a:extLst>
                <a:ext uri="{FF2B5EF4-FFF2-40B4-BE49-F238E27FC236}">
                  <a16:creationId xmlns:a16="http://schemas.microsoft.com/office/drawing/2014/main" id="{D8FB2953-C9F5-83B3-2E4C-48F8016EE1AD}"/>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
              <a:extLst>
                <a:ext uri="{FF2B5EF4-FFF2-40B4-BE49-F238E27FC236}">
                  <a16:creationId xmlns:a16="http://schemas.microsoft.com/office/drawing/2014/main" id="{EDE1E3C0-7DCD-6568-0218-FFE021D05FC1}"/>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HIỆN VẬT</a:t>
              </a:r>
            </a:p>
          </p:txBody>
        </p:sp>
      </p:grpSp>
      <p:sp>
        <p:nvSpPr>
          <p:cNvPr id="80" name="TextBox 79">
            <a:extLst>
              <a:ext uri="{FF2B5EF4-FFF2-40B4-BE49-F238E27FC236}">
                <a16:creationId xmlns:a16="http://schemas.microsoft.com/office/drawing/2014/main" id="{41683DC6-93EC-8B7E-877E-8DCF027A2995}"/>
              </a:ext>
            </a:extLst>
          </p:cNvPr>
          <p:cNvSpPr txBox="1"/>
          <p:nvPr/>
        </p:nvSpPr>
        <p:spPr>
          <a:xfrm>
            <a:off x="8882583" y="2941737"/>
            <a:ext cx="8429017" cy="4832092"/>
          </a:xfrm>
          <a:prstGeom prst="rect">
            <a:avLst/>
          </a:prstGeom>
          <a:noFill/>
        </p:spPr>
        <p:txBody>
          <a:bodyPr wrap="square">
            <a:spAutoFit/>
          </a:bodyPr>
          <a:lstStyle/>
          <a:p>
            <a:pPr algn="just"/>
            <a:r>
              <a:rPr lang="vi-VN" sz="4400" dirty="0">
                <a:latin typeface="Cabin" panose="020B0604020202020204" charset="0"/>
              </a:rPr>
              <a:t>Chọn nhầm loại tài sản (Ví dụ lán xe, mái che lán xe, chọn thành nhà cấp IV, v.v…)</a:t>
            </a:r>
            <a:endParaRPr lang="en-US" sz="4400" dirty="0">
              <a:latin typeface="Cabin" panose="020B0604020202020204" charset="0"/>
            </a:endParaRPr>
          </a:p>
          <a:p>
            <a:pPr algn="just"/>
            <a:r>
              <a:rPr lang="vi-VN" sz="4400" dirty="0">
                <a:latin typeface="Cabin" panose="020B0604020202020204" charset="0"/>
              </a:rPr>
              <a:t>Kiểm kê nhà không thuộc phạm vi của tài sản cố định như: nhà lồng chợ, nhà văn hóa cấp xã, bến xe v.v…</a:t>
            </a:r>
          </a:p>
        </p:txBody>
      </p:sp>
      <p:sp>
        <p:nvSpPr>
          <p:cNvPr id="81" name="TextBox 34">
            <a:extLst>
              <a:ext uri="{FF2B5EF4-FFF2-40B4-BE49-F238E27FC236}">
                <a16:creationId xmlns:a16="http://schemas.microsoft.com/office/drawing/2014/main" id="{558A12BE-2F06-68C0-A70C-07A14FAA0C11}"/>
              </a:ext>
            </a:extLst>
          </p:cNvPr>
          <p:cNvSpPr txBox="1"/>
          <p:nvPr/>
        </p:nvSpPr>
        <p:spPr>
          <a:xfrm>
            <a:off x="11839790" y="1772392"/>
            <a:ext cx="4009809"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LỖI CỤ THỂ</a:t>
            </a:r>
            <a:endParaRPr lang="en-US" sz="4400" b="1" dirty="0">
              <a:solidFill>
                <a:srgbClr val="01003B"/>
              </a:solidFill>
              <a:latin typeface="Cabin Bold"/>
              <a:ea typeface="Cabin Bold"/>
              <a:cs typeface="Cabin Bold"/>
              <a:sym typeface="Cabin Bold"/>
            </a:endParaRPr>
          </a:p>
        </p:txBody>
      </p:sp>
      <p:sp>
        <p:nvSpPr>
          <p:cNvPr id="82" name="Isosceles Triangle 81">
            <a:extLst>
              <a:ext uri="{FF2B5EF4-FFF2-40B4-BE49-F238E27FC236}">
                <a16:creationId xmlns:a16="http://schemas.microsoft.com/office/drawing/2014/main" id="{7D405D68-EC4D-D4F3-FA55-679D0986CA78}"/>
              </a:ext>
            </a:extLst>
          </p:cNvPr>
          <p:cNvSpPr/>
          <p:nvPr/>
        </p:nvSpPr>
        <p:spPr>
          <a:xfrm rot="5400000">
            <a:off x="8152253" y="3075058"/>
            <a:ext cx="533400" cy="459828"/>
          </a:xfrm>
          <a:prstGeom prst="triangle">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162137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14:bounceEnd="60000">
                                          <p:cBhvr additive="base">
                                            <p:cTn id="7" dur="500" fill="hold"/>
                                            <p:tgtEl>
                                              <p:spTgt spid="49"/>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14:presetBounceEnd="60000">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14:bounceEnd="60000">
                                          <p:cBhvr additive="base">
                                            <p:cTn id="12" dur="500" fill="hold"/>
                                            <p:tgtEl>
                                              <p:spTgt spid="50"/>
                                            </p:tgtEl>
                                            <p:attrNameLst>
                                              <p:attrName>ppt_x</p:attrName>
                                            </p:attrNameLst>
                                          </p:cBhvr>
                                          <p:tavLst>
                                            <p:tav tm="0">
                                              <p:val>
                                                <p:strVal val="0-#ppt_w/2"/>
                                              </p:val>
                                            </p:tav>
                                            <p:tav tm="100000">
                                              <p:val>
                                                <p:strVal val="#ppt_x"/>
                                              </p:val>
                                            </p:tav>
                                          </p:tavLst>
                                        </p:anim>
                                        <p:anim calcmode="lin" valueType="num" p14:bounceEnd="60000">
                                          <p:cBhvr additive="base">
                                            <p:cTn id="13" dur="500" fill="hold"/>
                                            <p:tgtEl>
                                              <p:spTgt spid="5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14:presetBounceEnd="60000">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14:bounceEnd="60000">
                                          <p:cBhvr additive="base">
                                            <p:cTn id="17" dur="500" fill="hold"/>
                                            <p:tgtEl>
                                              <p:spTgt spid="53"/>
                                            </p:tgtEl>
                                            <p:attrNameLst>
                                              <p:attrName>ppt_x</p:attrName>
                                            </p:attrNameLst>
                                          </p:cBhvr>
                                          <p:tavLst>
                                            <p:tav tm="0">
                                              <p:val>
                                                <p:strVal val="0-#ppt_w/2"/>
                                              </p:val>
                                            </p:tav>
                                            <p:tav tm="100000">
                                              <p:val>
                                                <p:strVal val="#ppt_x"/>
                                              </p:val>
                                            </p:tav>
                                          </p:tavLst>
                                        </p:anim>
                                        <p:anim calcmode="lin" valueType="num" p14:bounceEnd="60000">
                                          <p:cBhvr additive="base">
                                            <p:cTn id="18" dur="500" fill="hold"/>
                                            <p:tgtEl>
                                              <p:spTgt spid="5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14:presetBounceEnd="60000">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14:bounceEnd="60000">
                                          <p:cBhvr additive="base">
                                            <p:cTn id="22" dur="500" fill="hold"/>
                                            <p:tgtEl>
                                              <p:spTgt spid="56"/>
                                            </p:tgtEl>
                                            <p:attrNameLst>
                                              <p:attrName>ppt_x</p:attrName>
                                            </p:attrNameLst>
                                          </p:cBhvr>
                                          <p:tavLst>
                                            <p:tav tm="0">
                                              <p:val>
                                                <p:strVal val="0-#ppt_w/2"/>
                                              </p:val>
                                            </p:tav>
                                            <p:tav tm="100000">
                                              <p:val>
                                                <p:strVal val="#ppt_x"/>
                                              </p:val>
                                            </p:tav>
                                          </p:tavLst>
                                        </p:anim>
                                        <p:anim calcmode="lin" valueType="num" p14:bounceEnd="60000">
                                          <p:cBhvr additive="base">
                                            <p:cTn id="23"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500"/>
                                            <p:tgtEl>
                                              <p:spTgt spid="82"/>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fill="hold"/>
                                            <p:tgtEl>
                                              <p:spTgt spid="50"/>
                                            </p:tgtEl>
                                            <p:attrNameLst>
                                              <p:attrName>ppt_x</p:attrName>
                                            </p:attrNameLst>
                                          </p:cBhvr>
                                          <p:tavLst>
                                            <p:tav tm="0">
                                              <p:val>
                                                <p:strVal val="0-#ppt_w/2"/>
                                              </p:val>
                                            </p:tav>
                                            <p:tav tm="100000">
                                              <p:val>
                                                <p:strVal val="#ppt_x"/>
                                              </p:val>
                                            </p:tav>
                                          </p:tavLst>
                                        </p:anim>
                                        <p:anim calcmode="lin" valueType="num">
                                          <p:cBhvr additive="base">
                                            <p:cTn id="13" dur="500" fill="hold"/>
                                            <p:tgtEl>
                                              <p:spTgt spid="5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500" fill="hold"/>
                                            <p:tgtEl>
                                              <p:spTgt spid="53"/>
                                            </p:tgtEl>
                                            <p:attrNameLst>
                                              <p:attrName>ppt_x</p:attrName>
                                            </p:attrNameLst>
                                          </p:cBhvr>
                                          <p:tavLst>
                                            <p:tav tm="0">
                                              <p:val>
                                                <p:strVal val="0-#ppt_w/2"/>
                                              </p:val>
                                            </p:tav>
                                            <p:tav tm="100000">
                                              <p:val>
                                                <p:strVal val="#ppt_x"/>
                                              </p:val>
                                            </p:tav>
                                          </p:tavLst>
                                        </p:anim>
                                        <p:anim calcmode="lin" valueType="num">
                                          <p:cBhvr additive="base">
                                            <p:cTn id="18" dur="500" fill="hold"/>
                                            <p:tgtEl>
                                              <p:spTgt spid="5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500" fill="hold"/>
                                            <p:tgtEl>
                                              <p:spTgt spid="56"/>
                                            </p:tgtEl>
                                            <p:attrNameLst>
                                              <p:attrName>ppt_x</p:attrName>
                                            </p:attrNameLst>
                                          </p:cBhvr>
                                          <p:tavLst>
                                            <p:tav tm="0">
                                              <p:val>
                                                <p:strVal val="0-#ppt_w/2"/>
                                              </p:val>
                                            </p:tav>
                                            <p:tav tm="100000">
                                              <p:val>
                                                <p:strVal val="#ppt_x"/>
                                              </p:val>
                                            </p:tav>
                                          </p:tavLst>
                                        </p:anim>
                                        <p:anim calcmode="lin" valueType="num">
                                          <p:cBhvr additive="base">
                                            <p:cTn id="23"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500"/>
                                            <p:tgtEl>
                                              <p:spTgt spid="82"/>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2"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484E572A-F6E0-FFA3-F2B2-ADD250CB0D50}"/>
            </a:ext>
          </a:extLst>
        </p:cNvPr>
        <p:cNvGrpSpPr/>
        <p:nvPr/>
      </p:nvGrpSpPr>
      <p:grpSpPr>
        <a:xfrm>
          <a:off x="0" y="0"/>
          <a:ext cx="0" cy="0"/>
          <a:chOff x="0" y="0"/>
          <a:chExt cx="0" cy="0"/>
        </a:xfrm>
      </p:grpSpPr>
      <p:sp>
        <p:nvSpPr>
          <p:cNvPr id="34" name="TextBox 34">
            <a:extLst>
              <a:ext uri="{FF2B5EF4-FFF2-40B4-BE49-F238E27FC236}">
                <a16:creationId xmlns:a16="http://schemas.microsoft.com/office/drawing/2014/main" id="{B1BD58B2-E99D-8105-E2DB-2FFCEFCA441D}"/>
              </a:ext>
            </a:extLst>
          </p:cNvPr>
          <p:cNvSpPr txBox="1"/>
          <p:nvPr/>
        </p:nvSpPr>
        <p:spPr>
          <a:xfrm>
            <a:off x="685800" y="448192"/>
            <a:ext cx="8243298"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ĐỐI VỚI TÀI SẢN LÀ NHÀ</a:t>
            </a:r>
            <a:endParaRPr lang="en-US" sz="4400" b="1" dirty="0">
              <a:solidFill>
                <a:srgbClr val="01003B"/>
              </a:solidFill>
              <a:latin typeface="Cabin Bold"/>
              <a:ea typeface="Cabin Bold"/>
              <a:cs typeface="Cabin Bold"/>
              <a:sym typeface="Cabin Bold"/>
            </a:endParaRPr>
          </a:p>
        </p:txBody>
      </p:sp>
      <p:sp>
        <p:nvSpPr>
          <p:cNvPr id="24" name="TextBox 34">
            <a:extLst>
              <a:ext uri="{FF2B5EF4-FFF2-40B4-BE49-F238E27FC236}">
                <a16:creationId xmlns:a16="http://schemas.microsoft.com/office/drawing/2014/main" id="{DF72E063-A1DF-0DC0-3EAD-9E1F876B4575}"/>
              </a:ext>
            </a:extLst>
          </p:cNvPr>
          <p:cNvSpPr txBox="1"/>
          <p:nvPr/>
        </p:nvSpPr>
        <p:spPr>
          <a:xfrm>
            <a:off x="3550149" y="1619992"/>
            <a:ext cx="2514600"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CHỈ TIÊU</a:t>
            </a:r>
            <a:endParaRPr lang="en-US" sz="4400" b="1" dirty="0">
              <a:solidFill>
                <a:srgbClr val="01003B"/>
              </a:solidFill>
              <a:latin typeface="Cabin Bold"/>
              <a:ea typeface="Cabin Bold"/>
              <a:cs typeface="Cabin Bold"/>
              <a:sym typeface="Cabin Bold"/>
            </a:endParaRPr>
          </a:p>
        </p:txBody>
      </p:sp>
      <p:sp>
        <p:nvSpPr>
          <p:cNvPr id="25" name="Freeform 3">
            <a:extLst>
              <a:ext uri="{FF2B5EF4-FFF2-40B4-BE49-F238E27FC236}">
                <a16:creationId xmlns:a16="http://schemas.microsoft.com/office/drawing/2014/main" id="{53739D44-25E8-BD2F-9024-E3A911A7D6B3}"/>
              </a:ext>
            </a:extLst>
          </p:cNvPr>
          <p:cNvSpPr>
            <a:spLocks noGrp="1" noRot="1" noMove="1" noResize="1" noEditPoints="1" noAdjustHandles="1" noChangeArrowheads="1" noChangeShapeType="1"/>
          </p:cNvSpPr>
          <p:nvPr/>
        </p:nvSpPr>
        <p:spPr>
          <a:xfrm rot="3428590">
            <a:off x="-5729115" y="5359026"/>
            <a:ext cx="13299390" cy="4811962"/>
          </a:xfrm>
          <a:custGeom>
            <a:avLst/>
            <a:gdLst/>
            <a:ahLst/>
            <a:cxnLst/>
            <a:rect l="l" t="t" r="r" b="b"/>
            <a:pathLst>
              <a:path w="6415196" h="2321135">
                <a:moveTo>
                  <a:pt x="0" y="0"/>
                </a:moveTo>
                <a:lnTo>
                  <a:pt x="6415197" y="0"/>
                </a:lnTo>
                <a:lnTo>
                  <a:pt x="6415197" y="2321135"/>
                </a:lnTo>
                <a:lnTo>
                  <a:pt x="0" y="23211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9" name="Group 48">
            <a:extLst>
              <a:ext uri="{FF2B5EF4-FFF2-40B4-BE49-F238E27FC236}">
                <a16:creationId xmlns:a16="http://schemas.microsoft.com/office/drawing/2014/main" id="{D1972B30-010F-35A9-9EC6-BF229F6AE9C7}"/>
              </a:ext>
            </a:extLst>
          </p:cNvPr>
          <p:cNvGrpSpPr/>
          <p:nvPr/>
        </p:nvGrpSpPr>
        <p:grpSpPr>
          <a:xfrm>
            <a:off x="1862128" y="2896593"/>
            <a:ext cx="5865778" cy="896211"/>
            <a:chOff x="7162800" y="3446117"/>
            <a:chExt cx="4267200" cy="896211"/>
          </a:xfrm>
        </p:grpSpPr>
        <p:sp>
          <p:nvSpPr>
            <p:cNvPr id="45" name="Rectangle: Rounded Corners 44">
              <a:extLst>
                <a:ext uri="{FF2B5EF4-FFF2-40B4-BE49-F238E27FC236}">
                  <a16:creationId xmlns:a16="http://schemas.microsoft.com/office/drawing/2014/main" id="{FEBEA8BC-CFAD-80BC-086B-D37EEEC1A971}"/>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5">
              <a:extLst>
                <a:ext uri="{FF2B5EF4-FFF2-40B4-BE49-F238E27FC236}">
                  <a16:creationId xmlns:a16="http://schemas.microsoft.com/office/drawing/2014/main" id="{D7A69928-8D37-1349-7684-3DBC72C7DE84}"/>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LOẠI TÀI SẢN</a:t>
              </a:r>
            </a:p>
          </p:txBody>
        </p:sp>
      </p:grpSp>
      <p:sp>
        <p:nvSpPr>
          <p:cNvPr id="44" name="TextBox 5">
            <a:extLst>
              <a:ext uri="{FF2B5EF4-FFF2-40B4-BE49-F238E27FC236}">
                <a16:creationId xmlns:a16="http://schemas.microsoft.com/office/drawing/2014/main" id="{CFEA41F8-9DE1-54DA-B7CE-D764F419F665}"/>
              </a:ext>
            </a:extLst>
          </p:cNvPr>
          <p:cNvSpPr txBox="1"/>
          <p:nvPr/>
        </p:nvSpPr>
        <p:spPr>
          <a:xfrm>
            <a:off x="1862128" y="6496616"/>
            <a:ext cx="3989911" cy="192003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TÍNH ĐẦ ĐỦ</a:t>
            </a:r>
          </a:p>
        </p:txBody>
      </p:sp>
      <p:grpSp>
        <p:nvGrpSpPr>
          <p:cNvPr id="50" name="Group 49">
            <a:extLst>
              <a:ext uri="{FF2B5EF4-FFF2-40B4-BE49-F238E27FC236}">
                <a16:creationId xmlns:a16="http://schemas.microsoft.com/office/drawing/2014/main" id="{5F775613-1B2B-6B5C-A4E0-87DAE98F8C1B}"/>
              </a:ext>
            </a:extLst>
          </p:cNvPr>
          <p:cNvGrpSpPr/>
          <p:nvPr/>
        </p:nvGrpSpPr>
        <p:grpSpPr>
          <a:xfrm>
            <a:off x="1862127" y="4199813"/>
            <a:ext cx="5865779" cy="896211"/>
            <a:chOff x="7162800" y="3446117"/>
            <a:chExt cx="4267200" cy="896211"/>
          </a:xfrm>
        </p:grpSpPr>
        <p:sp>
          <p:nvSpPr>
            <p:cNvPr id="51" name="Rectangle: Rounded Corners 50">
              <a:extLst>
                <a:ext uri="{FF2B5EF4-FFF2-40B4-BE49-F238E27FC236}">
                  <a16:creationId xmlns:a16="http://schemas.microsoft.com/office/drawing/2014/main" id="{ED0F1684-EAE7-61E5-778D-469853A8A07F}"/>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
              <a:extLst>
                <a:ext uri="{FF2B5EF4-FFF2-40B4-BE49-F238E27FC236}">
                  <a16:creationId xmlns:a16="http://schemas.microsoft.com/office/drawing/2014/main" id="{9DA59F64-DE91-7A76-0582-98CB45D20754}"/>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SỐ LƯỢNG</a:t>
              </a:r>
            </a:p>
          </p:txBody>
        </p:sp>
      </p:grpSp>
      <p:grpSp>
        <p:nvGrpSpPr>
          <p:cNvPr id="53" name="Group 52">
            <a:extLst>
              <a:ext uri="{FF2B5EF4-FFF2-40B4-BE49-F238E27FC236}">
                <a16:creationId xmlns:a16="http://schemas.microsoft.com/office/drawing/2014/main" id="{E22A70A0-DBFE-9377-33AD-F55D45CE8FC0}"/>
              </a:ext>
            </a:extLst>
          </p:cNvPr>
          <p:cNvGrpSpPr/>
          <p:nvPr/>
        </p:nvGrpSpPr>
        <p:grpSpPr>
          <a:xfrm>
            <a:off x="1839430" y="5600405"/>
            <a:ext cx="5888476" cy="896211"/>
            <a:chOff x="7162800" y="3446117"/>
            <a:chExt cx="4267200" cy="896211"/>
          </a:xfrm>
        </p:grpSpPr>
        <p:sp>
          <p:nvSpPr>
            <p:cNvPr id="54" name="Rectangle: Rounded Corners 53">
              <a:extLst>
                <a:ext uri="{FF2B5EF4-FFF2-40B4-BE49-F238E27FC236}">
                  <a16:creationId xmlns:a16="http://schemas.microsoft.com/office/drawing/2014/main" id="{B298EB15-4F10-EFE1-2870-E0B395BFFFA3}"/>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
              <a:extLst>
                <a:ext uri="{FF2B5EF4-FFF2-40B4-BE49-F238E27FC236}">
                  <a16:creationId xmlns:a16="http://schemas.microsoft.com/office/drawing/2014/main" id="{2821EFAB-A49C-0449-2627-F86CDC9EDFAD}"/>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GIÁ TRỊ</a:t>
              </a:r>
            </a:p>
          </p:txBody>
        </p:sp>
      </p:grpSp>
      <p:grpSp>
        <p:nvGrpSpPr>
          <p:cNvPr id="56" name="Group 55">
            <a:extLst>
              <a:ext uri="{FF2B5EF4-FFF2-40B4-BE49-F238E27FC236}">
                <a16:creationId xmlns:a16="http://schemas.microsoft.com/office/drawing/2014/main" id="{8F3A1B3B-E642-E910-275C-B0A26847462F}"/>
              </a:ext>
            </a:extLst>
          </p:cNvPr>
          <p:cNvGrpSpPr/>
          <p:nvPr/>
        </p:nvGrpSpPr>
        <p:grpSpPr>
          <a:xfrm>
            <a:off x="1860505" y="6955853"/>
            <a:ext cx="5865778" cy="896211"/>
            <a:chOff x="7162800" y="3446117"/>
            <a:chExt cx="4267201" cy="896211"/>
          </a:xfrm>
        </p:grpSpPr>
        <p:sp>
          <p:nvSpPr>
            <p:cNvPr id="57" name="Rectangle: Rounded Corners 56">
              <a:extLst>
                <a:ext uri="{FF2B5EF4-FFF2-40B4-BE49-F238E27FC236}">
                  <a16:creationId xmlns:a16="http://schemas.microsoft.com/office/drawing/2014/main" id="{473871CA-ECD8-6146-6402-0BB8C5F54735}"/>
                </a:ext>
              </a:extLst>
            </p:cNvPr>
            <p:cNvSpPr/>
            <p:nvPr/>
          </p:nvSpPr>
          <p:spPr>
            <a:xfrm>
              <a:off x="7162801"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
              <a:extLst>
                <a:ext uri="{FF2B5EF4-FFF2-40B4-BE49-F238E27FC236}">
                  <a16:creationId xmlns:a16="http://schemas.microsoft.com/office/drawing/2014/main" id="{D82D6FB8-C470-3DDD-F5AF-EC670D1DDFF7}"/>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HIỆN VẬT</a:t>
              </a:r>
            </a:p>
          </p:txBody>
        </p:sp>
      </p:grpSp>
      <p:sp>
        <p:nvSpPr>
          <p:cNvPr id="80" name="TextBox 79">
            <a:extLst>
              <a:ext uri="{FF2B5EF4-FFF2-40B4-BE49-F238E27FC236}">
                <a16:creationId xmlns:a16="http://schemas.microsoft.com/office/drawing/2014/main" id="{32673AA7-B108-5154-B6DC-7DB020A11507}"/>
              </a:ext>
            </a:extLst>
          </p:cNvPr>
          <p:cNvSpPr txBox="1"/>
          <p:nvPr/>
        </p:nvSpPr>
        <p:spPr>
          <a:xfrm>
            <a:off x="9163455" y="2941737"/>
            <a:ext cx="8567217" cy="1446550"/>
          </a:xfrm>
          <a:prstGeom prst="rect">
            <a:avLst/>
          </a:prstGeom>
          <a:noFill/>
        </p:spPr>
        <p:txBody>
          <a:bodyPr wrap="square">
            <a:spAutoFit/>
          </a:bodyPr>
          <a:lstStyle/>
          <a:p>
            <a:pPr algn="just"/>
            <a:r>
              <a:rPr lang="vi-VN" sz="4400" dirty="0">
                <a:latin typeface="Cabin" panose="020B0604020202020204" charset="0"/>
              </a:rPr>
              <a:t>Cột chỉ tiêu “số lượng” không khớp với cột “tình trạng hạch toán”.</a:t>
            </a:r>
          </a:p>
        </p:txBody>
      </p:sp>
      <p:sp>
        <p:nvSpPr>
          <p:cNvPr id="81" name="TextBox 34">
            <a:extLst>
              <a:ext uri="{FF2B5EF4-FFF2-40B4-BE49-F238E27FC236}">
                <a16:creationId xmlns:a16="http://schemas.microsoft.com/office/drawing/2014/main" id="{2894BD06-3F06-B8AF-E5F3-5C43DC843442}"/>
              </a:ext>
            </a:extLst>
          </p:cNvPr>
          <p:cNvSpPr txBox="1"/>
          <p:nvPr/>
        </p:nvSpPr>
        <p:spPr>
          <a:xfrm>
            <a:off x="11839790" y="1772392"/>
            <a:ext cx="4009809"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LỖI CỤ THỂ</a:t>
            </a:r>
            <a:endParaRPr lang="en-US" sz="4400" b="1" dirty="0">
              <a:solidFill>
                <a:srgbClr val="01003B"/>
              </a:solidFill>
              <a:latin typeface="Cabin Bold"/>
              <a:ea typeface="Cabin Bold"/>
              <a:cs typeface="Cabin Bold"/>
              <a:sym typeface="Cabin Bold"/>
            </a:endParaRPr>
          </a:p>
        </p:txBody>
      </p:sp>
      <p:sp>
        <p:nvSpPr>
          <p:cNvPr id="82" name="Isosceles Triangle 81">
            <a:extLst>
              <a:ext uri="{FF2B5EF4-FFF2-40B4-BE49-F238E27FC236}">
                <a16:creationId xmlns:a16="http://schemas.microsoft.com/office/drawing/2014/main" id="{CD1FAA8A-851E-7C68-856E-1AE06D9626FE}"/>
              </a:ext>
            </a:extLst>
          </p:cNvPr>
          <p:cNvSpPr/>
          <p:nvPr/>
        </p:nvSpPr>
        <p:spPr>
          <a:xfrm rot="5400000">
            <a:off x="8048469" y="4395432"/>
            <a:ext cx="533400" cy="459828"/>
          </a:xfrm>
          <a:prstGeom prst="triangle">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9BC10C3-C3B5-A488-C2AF-10E41E996E68}"/>
              </a:ext>
            </a:extLst>
          </p:cNvPr>
          <p:cNvSpPr txBox="1"/>
          <p:nvPr/>
        </p:nvSpPr>
        <p:spPr>
          <a:xfrm>
            <a:off x="9163455" y="4574625"/>
            <a:ext cx="8567217" cy="2800767"/>
          </a:xfrm>
          <a:prstGeom prst="rect">
            <a:avLst/>
          </a:prstGeom>
          <a:noFill/>
        </p:spPr>
        <p:txBody>
          <a:bodyPr wrap="square">
            <a:spAutoFit/>
          </a:bodyPr>
          <a:lstStyle/>
          <a:p>
            <a:pPr algn="just"/>
            <a:r>
              <a:rPr lang="en-US" sz="4400" dirty="0" err="1">
                <a:latin typeface="Cabin" panose="020B0604020202020204" charset="0"/>
              </a:rPr>
              <a:t>Chỉ</a:t>
            </a:r>
            <a:r>
              <a:rPr lang="en-US" sz="4400" dirty="0">
                <a:latin typeface="Cabin" panose="020B0604020202020204" charset="0"/>
              </a:rPr>
              <a:t> </a:t>
            </a:r>
            <a:r>
              <a:rPr lang="en-US" sz="4400" dirty="0" err="1">
                <a:latin typeface="Cabin" panose="020B0604020202020204" charset="0"/>
              </a:rPr>
              <a:t>tiêu</a:t>
            </a:r>
            <a:r>
              <a:rPr lang="en-US" sz="4400" dirty="0">
                <a:latin typeface="Cabin" panose="020B0604020202020204" charset="0"/>
              </a:rPr>
              <a:t> </a:t>
            </a:r>
            <a:r>
              <a:rPr lang="en-US" sz="4400" dirty="0" err="1">
                <a:latin typeface="Cabin" panose="020B0604020202020204" charset="0"/>
              </a:rPr>
              <a:t>số</a:t>
            </a:r>
            <a:r>
              <a:rPr lang="en-US" sz="4400" dirty="0">
                <a:latin typeface="Cabin" panose="020B0604020202020204" charset="0"/>
              </a:rPr>
              <a:t> </a:t>
            </a:r>
            <a:r>
              <a:rPr lang="en-US" sz="4400" dirty="0" err="1">
                <a:latin typeface="Cabin" panose="020B0604020202020204" charset="0"/>
              </a:rPr>
              <a:t>lượng</a:t>
            </a:r>
            <a:r>
              <a:rPr lang="en-US" sz="4400" dirty="0">
                <a:latin typeface="Cabin" panose="020B0604020202020204" charset="0"/>
              </a:rPr>
              <a:t> </a:t>
            </a:r>
            <a:r>
              <a:rPr lang="en-US" sz="4400" dirty="0" err="1">
                <a:latin typeface="Cabin" panose="020B0604020202020204" charset="0"/>
              </a:rPr>
              <a:t>thực</a:t>
            </a:r>
            <a:r>
              <a:rPr lang="en-US" sz="4400" dirty="0">
                <a:latin typeface="Cabin" panose="020B0604020202020204" charset="0"/>
              </a:rPr>
              <a:t> </a:t>
            </a:r>
            <a:r>
              <a:rPr lang="en-US" sz="4400" dirty="0" err="1">
                <a:latin typeface="Cabin" panose="020B0604020202020204" charset="0"/>
              </a:rPr>
              <a:t>tế</a:t>
            </a:r>
            <a:r>
              <a:rPr lang="en-US" sz="4400" dirty="0">
                <a:latin typeface="Cabin" panose="020B0604020202020204" charset="0"/>
              </a:rPr>
              <a:t> </a:t>
            </a:r>
            <a:r>
              <a:rPr lang="en-US" sz="4400" dirty="0" err="1">
                <a:latin typeface="Cabin" panose="020B0604020202020204" charset="0"/>
              </a:rPr>
              <a:t>và</a:t>
            </a:r>
            <a:r>
              <a:rPr lang="en-US" sz="4400" dirty="0">
                <a:latin typeface="Cabin" panose="020B0604020202020204" charset="0"/>
              </a:rPr>
              <a:t> </a:t>
            </a:r>
            <a:r>
              <a:rPr lang="en-US" sz="4400" dirty="0" err="1">
                <a:latin typeface="Cabin" panose="020B0604020202020204" charset="0"/>
              </a:rPr>
              <a:t>chỉ</a:t>
            </a:r>
            <a:r>
              <a:rPr lang="en-US" sz="4400" dirty="0">
                <a:latin typeface="Cabin" panose="020B0604020202020204" charset="0"/>
              </a:rPr>
              <a:t> </a:t>
            </a:r>
            <a:r>
              <a:rPr lang="en-US" sz="4400" dirty="0" err="1">
                <a:latin typeface="Cabin" panose="020B0604020202020204" charset="0"/>
              </a:rPr>
              <a:t>tiêu</a:t>
            </a:r>
            <a:r>
              <a:rPr lang="en-US" sz="4400" dirty="0">
                <a:latin typeface="Cabin" panose="020B0604020202020204" charset="0"/>
              </a:rPr>
              <a:t> </a:t>
            </a:r>
            <a:r>
              <a:rPr lang="en-US" sz="4400" dirty="0" err="1">
                <a:latin typeface="Cabin" panose="020B0604020202020204" charset="0"/>
              </a:rPr>
              <a:t>về</a:t>
            </a:r>
            <a:r>
              <a:rPr lang="en-US" sz="4400" dirty="0">
                <a:latin typeface="Cabin" panose="020B0604020202020204" charset="0"/>
              </a:rPr>
              <a:t> </a:t>
            </a:r>
            <a:r>
              <a:rPr lang="en-US" sz="4400" dirty="0" err="1">
                <a:latin typeface="Cabin" panose="020B0604020202020204" charset="0"/>
              </a:rPr>
              <a:t>giá</a:t>
            </a:r>
            <a:r>
              <a:rPr lang="en-US" sz="4400" dirty="0">
                <a:latin typeface="Cabin" panose="020B0604020202020204" charset="0"/>
              </a:rPr>
              <a:t> </a:t>
            </a:r>
            <a:r>
              <a:rPr lang="en-US" sz="4400" dirty="0" err="1">
                <a:latin typeface="Cabin" panose="020B0604020202020204" charset="0"/>
              </a:rPr>
              <a:t>trị</a:t>
            </a:r>
            <a:r>
              <a:rPr lang="en-US" sz="4400" dirty="0">
                <a:latin typeface="Cabin" panose="020B0604020202020204" charset="0"/>
              </a:rPr>
              <a:t> </a:t>
            </a:r>
            <a:r>
              <a:rPr lang="en-US" sz="4400" dirty="0" err="1">
                <a:latin typeface="Cabin" panose="020B0604020202020204" charset="0"/>
              </a:rPr>
              <a:t>không</a:t>
            </a:r>
            <a:r>
              <a:rPr lang="en-US" sz="4400" dirty="0">
                <a:latin typeface="Cabin" panose="020B0604020202020204" charset="0"/>
              </a:rPr>
              <a:t> </a:t>
            </a:r>
            <a:r>
              <a:rPr lang="en-US" sz="4400" dirty="0" err="1">
                <a:latin typeface="Cabin" panose="020B0604020202020204" charset="0"/>
              </a:rPr>
              <a:t>khớp</a:t>
            </a:r>
            <a:r>
              <a:rPr lang="en-US" sz="4400" dirty="0">
                <a:latin typeface="Cabin" panose="020B0604020202020204" charset="0"/>
              </a:rPr>
              <a:t> </a:t>
            </a:r>
            <a:r>
              <a:rPr lang="en-US" sz="4400" dirty="0" err="1">
                <a:latin typeface="Cabin" panose="020B0604020202020204" charset="0"/>
              </a:rPr>
              <a:t>nhau</a:t>
            </a:r>
            <a:r>
              <a:rPr lang="en-US" sz="4400" dirty="0">
                <a:latin typeface="Cabin" panose="020B0604020202020204" charset="0"/>
              </a:rPr>
              <a:t> (</a:t>
            </a:r>
            <a:r>
              <a:rPr lang="en-US" sz="4400" dirty="0" err="1">
                <a:latin typeface="Cabin" panose="020B0604020202020204" charset="0"/>
              </a:rPr>
              <a:t>chỉ</a:t>
            </a:r>
            <a:r>
              <a:rPr lang="en-US" sz="4400" dirty="0">
                <a:latin typeface="Cabin" panose="020B0604020202020204" charset="0"/>
              </a:rPr>
              <a:t> </a:t>
            </a:r>
            <a:r>
              <a:rPr lang="en-US" sz="4400" dirty="0" err="1">
                <a:latin typeface="Cabin" panose="020B0604020202020204" charset="0"/>
              </a:rPr>
              <a:t>tiêu</a:t>
            </a:r>
            <a:r>
              <a:rPr lang="en-US" sz="4400" dirty="0">
                <a:latin typeface="Cabin" panose="020B0604020202020204" charset="0"/>
              </a:rPr>
              <a:t> </a:t>
            </a:r>
            <a:r>
              <a:rPr lang="en-US" sz="4400" dirty="0" err="1">
                <a:latin typeface="Cabin" panose="020B0604020202020204" charset="0"/>
              </a:rPr>
              <a:t>số</a:t>
            </a:r>
            <a:r>
              <a:rPr lang="en-US" sz="4400" dirty="0">
                <a:latin typeface="Cabin" panose="020B0604020202020204" charset="0"/>
              </a:rPr>
              <a:t> </a:t>
            </a:r>
            <a:r>
              <a:rPr lang="en-US" sz="4400" dirty="0" err="1">
                <a:latin typeface="Cabin" panose="020B0604020202020204" charset="0"/>
              </a:rPr>
              <a:t>lượng</a:t>
            </a:r>
            <a:r>
              <a:rPr lang="en-US" sz="4400" dirty="0">
                <a:latin typeface="Cabin" panose="020B0604020202020204" charset="0"/>
              </a:rPr>
              <a:t> </a:t>
            </a:r>
            <a:r>
              <a:rPr lang="en-US" sz="4400" dirty="0" err="1">
                <a:latin typeface="Cabin" panose="020B0604020202020204" charset="0"/>
              </a:rPr>
              <a:t>ghi</a:t>
            </a:r>
            <a:r>
              <a:rPr lang="en-US" sz="4400" dirty="0">
                <a:latin typeface="Cabin" panose="020B0604020202020204" charset="0"/>
              </a:rPr>
              <a:t> 0 </a:t>
            </a:r>
            <a:r>
              <a:rPr lang="en-US" sz="4400" dirty="0" err="1">
                <a:latin typeface="Cabin" panose="020B0604020202020204" charset="0"/>
              </a:rPr>
              <a:t>nhưng</a:t>
            </a:r>
            <a:r>
              <a:rPr lang="en-US" sz="4400" dirty="0">
                <a:latin typeface="Cabin" panose="020B0604020202020204" charset="0"/>
              </a:rPr>
              <a:t> </a:t>
            </a:r>
            <a:r>
              <a:rPr lang="en-US" sz="4400" dirty="0" err="1">
                <a:latin typeface="Cabin" panose="020B0604020202020204" charset="0"/>
              </a:rPr>
              <a:t>vẫn</a:t>
            </a:r>
            <a:r>
              <a:rPr lang="en-US" sz="4400" dirty="0">
                <a:latin typeface="Cabin" panose="020B0604020202020204" charset="0"/>
              </a:rPr>
              <a:t> </a:t>
            </a:r>
            <a:r>
              <a:rPr lang="en-US" sz="4400" dirty="0" err="1">
                <a:latin typeface="Cabin" panose="020B0604020202020204" charset="0"/>
              </a:rPr>
              <a:t>có</a:t>
            </a:r>
            <a:r>
              <a:rPr lang="en-US" sz="4400" dirty="0">
                <a:latin typeface="Cabin" panose="020B0604020202020204" charset="0"/>
              </a:rPr>
              <a:t> </a:t>
            </a:r>
            <a:r>
              <a:rPr lang="en-US" sz="4400" dirty="0" err="1">
                <a:latin typeface="Cabin" panose="020B0604020202020204" charset="0"/>
              </a:rPr>
              <a:t>nguyên</a:t>
            </a:r>
            <a:r>
              <a:rPr lang="en-US" sz="4400" dirty="0">
                <a:latin typeface="Cabin" panose="020B0604020202020204" charset="0"/>
              </a:rPr>
              <a:t> </a:t>
            </a:r>
            <a:r>
              <a:rPr lang="en-US" sz="4400" dirty="0" err="1">
                <a:latin typeface="Cabin" panose="020B0604020202020204" charset="0"/>
              </a:rPr>
              <a:t>giá</a:t>
            </a:r>
            <a:r>
              <a:rPr lang="en-US" sz="4400" dirty="0">
                <a:latin typeface="Cabin" panose="020B0604020202020204" charset="0"/>
              </a:rPr>
              <a:t>, </a:t>
            </a:r>
            <a:r>
              <a:rPr lang="en-US" sz="4400" dirty="0" err="1">
                <a:latin typeface="Cabin" panose="020B0604020202020204" charset="0"/>
              </a:rPr>
              <a:t>giá</a:t>
            </a:r>
            <a:r>
              <a:rPr lang="en-US" sz="4400" dirty="0">
                <a:latin typeface="Cabin" panose="020B0604020202020204" charset="0"/>
              </a:rPr>
              <a:t> </a:t>
            </a:r>
            <a:r>
              <a:rPr lang="en-US" sz="4400" dirty="0" err="1">
                <a:latin typeface="Cabin" panose="020B0604020202020204" charset="0"/>
              </a:rPr>
              <a:t>trị</a:t>
            </a:r>
            <a:r>
              <a:rPr lang="en-US" sz="4400" dirty="0">
                <a:latin typeface="Cabin" panose="020B0604020202020204" charset="0"/>
              </a:rPr>
              <a:t> </a:t>
            </a:r>
            <a:r>
              <a:rPr lang="en-US" sz="4400" dirty="0" err="1">
                <a:latin typeface="Cabin" panose="020B0604020202020204" charset="0"/>
              </a:rPr>
              <a:t>còn</a:t>
            </a:r>
            <a:r>
              <a:rPr lang="en-US" sz="4400" dirty="0">
                <a:latin typeface="Cabin" panose="020B0604020202020204" charset="0"/>
              </a:rPr>
              <a:t> </a:t>
            </a:r>
            <a:r>
              <a:rPr lang="en-US" sz="4400" dirty="0" err="1">
                <a:latin typeface="Cabin" panose="020B0604020202020204" charset="0"/>
              </a:rPr>
              <a:t>lại</a:t>
            </a:r>
            <a:r>
              <a:rPr lang="en-US" sz="4400" dirty="0">
                <a:latin typeface="Cabin" panose="020B0604020202020204" charset="0"/>
              </a:rPr>
              <a:t>)</a:t>
            </a:r>
            <a:endParaRPr lang="vi-VN" sz="4400" dirty="0">
              <a:latin typeface="Cabin" panose="020B0604020202020204" charset="0"/>
            </a:endParaRPr>
          </a:p>
        </p:txBody>
      </p:sp>
      <p:sp>
        <p:nvSpPr>
          <p:cNvPr id="3" name="TextBox 2">
            <a:extLst>
              <a:ext uri="{FF2B5EF4-FFF2-40B4-BE49-F238E27FC236}">
                <a16:creationId xmlns:a16="http://schemas.microsoft.com/office/drawing/2014/main" id="{A62B6C35-73D5-8D50-09DF-0D3B33E89E30}"/>
              </a:ext>
            </a:extLst>
          </p:cNvPr>
          <p:cNvSpPr txBox="1"/>
          <p:nvPr/>
        </p:nvSpPr>
        <p:spPr>
          <a:xfrm>
            <a:off x="9163455" y="7561731"/>
            <a:ext cx="8567217" cy="2123658"/>
          </a:xfrm>
          <a:prstGeom prst="rect">
            <a:avLst/>
          </a:prstGeom>
          <a:noFill/>
        </p:spPr>
        <p:txBody>
          <a:bodyPr wrap="square">
            <a:spAutoFit/>
          </a:bodyPr>
          <a:lstStyle/>
          <a:p>
            <a:pPr algn="just"/>
            <a:r>
              <a:rPr lang="vi-VN" sz="4400" dirty="0">
                <a:latin typeface="Cabin" panose="020B0604020202020204" charset="0"/>
              </a:rPr>
              <a:t>Cột chỉ tiêu “</a:t>
            </a:r>
            <a:r>
              <a:rPr lang="en-US" sz="4400" dirty="0">
                <a:latin typeface="Cabin" panose="020B0604020202020204" charset="0"/>
              </a:rPr>
              <a:t>S</a:t>
            </a:r>
            <a:r>
              <a:rPr lang="vi-VN" sz="4400" dirty="0">
                <a:latin typeface="Cabin" panose="020B0604020202020204" charset="0"/>
              </a:rPr>
              <a:t>ố lượng theo sổ kế toán” không khớp với cột chỉ tiêu về “</a:t>
            </a:r>
            <a:r>
              <a:rPr lang="en-US" sz="4400" dirty="0">
                <a:latin typeface="Cabin" panose="020B0604020202020204" charset="0"/>
              </a:rPr>
              <a:t>H</a:t>
            </a:r>
            <a:r>
              <a:rPr lang="vi-VN" sz="4400" dirty="0">
                <a:latin typeface="Cabin" panose="020B0604020202020204" charset="0"/>
              </a:rPr>
              <a:t>iện vật theo sổ kế toán”.</a:t>
            </a:r>
          </a:p>
        </p:txBody>
      </p:sp>
    </p:spTree>
    <p:extLst>
      <p:ext uri="{BB962C8B-B14F-4D97-AF65-F5344CB8AC3E}">
        <p14:creationId xmlns:p14="http://schemas.microsoft.com/office/powerpoint/2010/main" val="164756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2" grpId="0" animBg="1"/>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DD78A454-D5B8-4EAF-E358-CF145ECE7E21}"/>
            </a:ext>
          </a:extLst>
        </p:cNvPr>
        <p:cNvGrpSpPr/>
        <p:nvPr/>
      </p:nvGrpSpPr>
      <p:grpSpPr>
        <a:xfrm>
          <a:off x="0" y="0"/>
          <a:ext cx="0" cy="0"/>
          <a:chOff x="0" y="0"/>
          <a:chExt cx="0" cy="0"/>
        </a:xfrm>
      </p:grpSpPr>
      <p:sp>
        <p:nvSpPr>
          <p:cNvPr id="34" name="TextBox 34">
            <a:extLst>
              <a:ext uri="{FF2B5EF4-FFF2-40B4-BE49-F238E27FC236}">
                <a16:creationId xmlns:a16="http://schemas.microsoft.com/office/drawing/2014/main" id="{12712E41-0710-E5E5-BA6A-E041E86F36DD}"/>
              </a:ext>
            </a:extLst>
          </p:cNvPr>
          <p:cNvSpPr txBox="1"/>
          <p:nvPr/>
        </p:nvSpPr>
        <p:spPr>
          <a:xfrm>
            <a:off x="685800" y="448192"/>
            <a:ext cx="8243298"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ĐỐI VỚI TÀI SẢN LÀ NHÀ</a:t>
            </a:r>
            <a:endParaRPr lang="en-US" sz="4400" b="1" dirty="0">
              <a:solidFill>
                <a:srgbClr val="01003B"/>
              </a:solidFill>
              <a:latin typeface="Cabin Bold"/>
              <a:ea typeface="Cabin Bold"/>
              <a:cs typeface="Cabin Bold"/>
              <a:sym typeface="Cabin Bold"/>
            </a:endParaRPr>
          </a:p>
        </p:txBody>
      </p:sp>
      <p:sp>
        <p:nvSpPr>
          <p:cNvPr id="24" name="TextBox 34">
            <a:extLst>
              <a:ext uri="{FF2B5EF4-FFF2-40B4-BE49-F238E27FC236}">
                <a16:creationId xmlns:a16="http://schemas.microsoft.com/office/drawing/2014/main" id="{0E75CC82-FA39-DECC-E081-CCFD86C230A0}"/>
              </a:ext>
            </a:extLst>
          </p:cNvPr>
          <p:cNvSpPr txBox="1"/>
          <p:nvPr/>
        </p:nvSpPr>
        <p:spPr>
          <a:xfrm>
            <a:off x="3550149" y="1619992"/>
            <a:ext cx="2514600"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CHỈ TIÊU</a:t>
            </a:r>
            <a:endParaRPr lang="en-US" sz="4400" b="1" dirty="0">
              <a:solidFill>
                <a:srgbClr val="01003B"/>
              </a:solidFill>
              <a:latin typeface="Cabin Bold"/>
              <a:ea typeface="Cabin Bold"/>
              <a:cs typeface="Cabin Bold"/>
              <a:sym typeface="Cabin Bold"/>
            </a:endParaRPr>
          </a:p>
        </p:txBody>
      </p:sp>
      <p:sp>
        <p:nvSpPr>
          <p:cNvPr id="25" name="Freeform 3">
            <a:extLst>
              <a:ext uri="{FF2B5EF4-FFF2-40B4-BE49-F238E27FC236}">
                <a16:creationId xmlns:a16="http://schemas.microsoft.com/office/drawing/2014/main" id="{B198ED8F-DDBF-EF22-8A59-F06294225C9F}"/>
              </a:ext>
            </a:extLst>
          </p:cNvPr>
          <p:cNvSpPr>
            <a:spLocks noGrp="1" noRot="1" noMove="1" noResize="1" noEditPoints="1" noAdjustHandles="1" noChangeArrowheads="1" noChangeShapeType="1"/>
          </p:cNvSpPr>
          <p:nvPr/>
        </p:nvSpPr>
        <p:spPr>
          <a:xfrm rot="3428590">
            <a:off x="-5729115" y="5359026"/>
            <a:ext cx="13299390" cy="4811962"/>
          </a:xfrm>
          <a:custGeom>
            <a:avLst/>
            <a:gdLst/>
            <a:ahLst/>
            <a:cxnLst/>
            <a:rect l="l" t="t" r="r" b="b"/>
            <a:pathLst>
              <a:path w="6415196" h="2321135">
                <a:moveTo>
                  <a:pt x="0" y="0"/>
                </a:moveTo>
                <a:lnTo>
                  <a:pt x="6415197" y="0"/>
                </a:lnTo>
                <a:lnTo>
                  <a:pt x="6415197" y="2321135"/>
                </a:lnTo>
                <a:lnTo>
                  <a:pt x="0" y="23211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9" name="Group 48">
            <a:extLst>
              <a:ext uri="{FF2B5EF4-FFF2-40B4-BE49-F238E27FC236}">
                <a16:creationId xmlns:a16="http://schemas.microsoft.com/office/drawing/2014/main" id="{16B7DED8-E591-BF5C-2A32-AE7E1A252DDE}"/>
              </a:ext>
            </a:extLst>
          </p:cNvPr>
          <p:cNvGrpSpPr/>
          <p:nvPr/>
        </p:nvGrpSpPr>
        <p:grpSpPr>
          <a:xfrm>
            <a:off x="1862128" y="2896593"/>
            <a:ext cx="5865778" cy="896211"/>
            <a:chOff x="7162800" y="3446117"/>
            <a:chExt cx="4267200" cy="896211"/>
          </a:xfrm>
        </p:grpSpPr>
        <p:sp>
          <p:nvSpPr>
            <p:cNvPr id="45" name="Rectangle: Rounded Corners 44">
              <a:extLst>
                <a:ext uri="{FF2B5EF4-FFF2-40B4-BE49-F238E27FC236}">
                  <a16:creationId xmlns:a16="http://schemas.microsoft.com/office/drawing/2014/main" id="{E26FB0CC-96D9-0A20-829B-CC5E80082B83}"/>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5">
              <a:extLst>
                <a:ext uri="{FF2B5EF4-FFF2-40B4-BE49-F238E27FC236}">
                  <a16:creationId xmlns:a16="http://schemas.microsoft.com/office/drawing/2014/main" id="{0A2701AA-780E-A830-0695-E8BB7B4A6B28}"/>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LOẠI TÀI SẢN</a:t>
              </a:r>
            </a:p>
          </p:txBody>
        </p:sp>
      </p:grpSp>
      <p:sp>
        <p:nvSpPr>
          <p:cNvPr id="44" name="TextBox 5">
            <a:extLst>
              <a:ext uri="{FF2B5EF4-FFF2-40B4-BE49-F238E27FC236}">
                <a16:creationId xmlns:a16="http://schemas.microsoft.com/office/drawing/2014/main" id="{73F4894B-1B6B-9978-C551-4A2EFD1348CC}"/>
              </a:ext>
            </a:extLst>
          </p:cNvPr>
          <p:cNvSpPr txBox="1"/>
          <p:nvPr/>
        </p:nvSpPr>
        <p:spPr>
          <a:xfrm>
            <a:off x="1862128" y="6496616"/>
            <a:ext cx="3989911" cy="192003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TÍNH ĐẦ ĐỦ</a:t>
            </a:r>
          </a:p>
        </p:txBody>
      </p:sp>
      <p:grpSp>
        <p:nvGrpSpPr>
          <p:cNvPr id="50" name="Group 49">
            <a:extLst>
              <a:ext uri="{FF2B5EF4-FFF2-40B4-BE49-F238E27FC236}">
                <a16:creationId xmlns:a16="http://schemas.microsoft.com/office/drawing/2014/main" id="{05A9C01C-D335-5775-85DE-EB53A0A4716B}"/>
              </a:ext>
            </a:extLst>
          </p:cNvPr>
          <p:cNvGrpSpPr/>
          <p:nvPr/>
        </p:nvGrpSpPr>
        <p:grpSpPr>
          <a:xfrm>
            <a:off x="1862127" y="4199813"/>
            <a:ext cx="5865779" cy="896211"/>
            <a:chOff x="7162800" y="3446117"/>
            <a:chExt cx="4267200" cy="896211"/>
          </a:xfrm>
        </p:grpSpPr>
        <p:sp>
          <p:nvSpPr>
            <p:cNvPr id="51" name="Rectangle: Rounded Corners 50">
              <a:extLst>
                <a:ext uri="{FF2B5EF4-FFF2-40B4-BE49-F238E27FC236}">
                  <a16:creationId xmlns:a16="http://schemas.microsoft.com/office/drawing/2014/main" id="{6E7E5B08-A557-6BD7-C8B1-55CB162D5FEC}"/>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
              <a:extLst>
                <a:ext uri="{FF2B5EF4-FFF2-40B4-BE49-F238E27FC236}">
                  <a16:creationId xmlns:a16="http://schemas.microsoft.com/office/drawing/2014/main" id="{5DF299BC-7742-16CE-8445-F70E00A026B0}"/>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SỐ LƯỢNG</a:t>
              </a:r>
            </a:p>
          </p:txBody>
        </p:sp>
      </p:grpSp>
      <p:grpSp>
        <p:nvGrpSpPr>
          <p:cNvPr id="53" name="Group 52">
            <a:extLst>
              <a:ext uri="{FF2B5EF4-FFF2-40B4-BE49-F238E27FC236}">
                <a16:creationId xmlns:a16="http://schemas.microsoft.com/office/drawing/2014/main" id="{967EF38E-D1FF-A6F7-579E-13BDE6E4D7E8}"/>
              </a:ext>
            </a:extLst>
          </p:cNvPr>
          <p:cNvGrpSpPr/>
          <p:nvPr/>
        </p:nvGrpSpPr>
        <p:grpSpPr>
          <a:xfrm>
            <a:off x="1839430" y="5600405"/>
            <a:ext cx="5888476" cy="896211"/>
            <a:chOff x="7162800" y="3446117"/>
            <a:chExt cx="4267200" cy="896211"/>
          </a:xfrm>
        </p:grpSpPr>
        <p:sp>
          <p:nvSpPr>
            <p:cNvPr id="54" name="Rectangle: Rounded Corners 53">
              <a:extLst>
                <a:ext uri="{FF2B5EF4-FFF2-40B4-BE49-F238E27FC236}">
                  <a16:creationId xmlns:a16="http://schemas.microsoft.com/office/drawing/2014/main" id="{43186FCA-FFC3-0EDC-5D5E-3315005D6846}"/>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
              <a:extLst>
                <a:ext uri="{FF2B5EF4-FFF2-40B4-BE49-F238E27FC236}">
                  <a16:creationId xmlns:a16="http://schemas.microsoft.com/office/drawing/2014/main" id="{8B0F24EC-E7C2-1E8F-2EE8-A33912EFD3D5}"/>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GIÁ TRỊ</a:t>
              </a:r>
            </a:p>
          </p:txBody>
        </p:sp>
      </p:grpSp>
      <p:grpSp>
        <p:nvGrpSpPr>
          <p:cNvPr id="56" name="Group 55">
            <a:extLst>
              <a:ext uri="{FF2B5EF4-FFF2-40B4-BE49-F238E27FC236}">
                <a16:creationId xmlns:a16="http://schemas.microsoft.com/office/drawing/2014/main" id="{F0259F8D-1030-7683-5E05-2DB4FF4E783E}"/>
              </a:ext>
            </a:extLst>
          </p:cNvPr>
          <p:cNvGrpSpPr/>
          <p:nvPr/>
        </p:nvGrpSpPr>
        <p:grpSpPr>
          <a:xfrm>
            <a:off x="1860506" y="6955853"/>
            <a:ext cx="5865777" cy="896211"/>
            <a:chOff x="7162800" y="3446117"/>
            <a:chExt cx="4267200" cy="896211"/>
          </a:xfrm>
        </p:grpSpPr>
        <p:sp>
          <p:nvSpPr>
            <p:cNvPr id="57" name="Rectangle: Rounded Corners 56">
              <a:extLst>
                <a:ext uri="{FF2B5EF4-FFF2-40B4-BE49-F238E27FC236}">
                  <a16:creationId xmlns:a16="http://schemas.microsoft.com/office/drawing/2014/main" id="{E070A364-A531-47BB-1D26-727A1D24F8BF}"/>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
              <a:extLst>
                <a:ext uri="{FF2B5EF4-FFF2-40B4-BE49-F238E27FC236}">
                  <a16:creationId xmlns:a16="http://schemas.microsoft.com/office/drawing/2014/main" id="{CF65FA57-B382-6FB4-42D9-BE353509726D}"/>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a:t>
              </a:r>
              <a:r>
                <a:rPr lang="en-US" sz="3999" b="1" dirty="0">
                  <a:solidFill>
                    <a:srgbClr val="F8F8F8"/>
                  </a:solidFill>
                  <a:latin typeface="Cabin Bold"/>
                  <a:ea typeface="Cabin Bold"/>
                  <a:cs typeface="Cabin Bold"/>
                  <a:sym typeface="Cabin Bold"/>
                </a:rPr>
                <a:t>HIỆN VẬT</a:t>
              </a:r>
              <a:endParaRPr lang="en-US" sz="3999" b="1" u="none" dirty="0">
                <a:solidFill>
                  <a:srgbClr val="F8F8F8"/>
                </a:solidFill>
                <a:latin typeface="Cabin Bold"/>
                <a:ea typeface="Cabin Bold"/>
                <a:cs typeface="Cabin Bold"/>
                <a:sym typeface="Cabin Bold"/>
              </a:endParaRPr>
            </a:p>
          </p:txBody>
        </p:sp>
      </p:grpSp>
      <p:sp>
        <p:nvSpPr>
          <p:cNvPr id="80" name="TextBox 79">
            <a:extLst>
              <a:ext uri="{FF2B5EF4-FFF2-40B4-BE49-F238E27FC236}">
                <a16:creationId xmlns:a16="http://schemas.microsoft.com/office/drawing/2014/main" id="{854329BE-7B14-BAA4-AB96-A27C53765760}"/>
              </a:ext>
            </a:extLst>
          </p:cNvPr>
          <p:cNvSpPr txBox="1"/>
          <p:nvPr/>
        </p:nvSpPr>
        <p:spPr>
          <a:xfrm>
            <a:off x="9163455" y="2941737"/>
            <a:ext cx="8567217" cy="1446550"/>
          </a:xfrm>
          <a:prstGeom prst="rect">
            <a:avLst/>
          </a:prstGeom>
          <a:noFill/>
        </p:spPr>
        <p:txBody>
          <a:bodyPr wrap="square">
            <a:spAutoFit/>
          </a:bodyPr>
          <a:lstStyle/>
          <a:p>
            <a:pPr algn="just"/>
            <a:r>
              <a:rPr lang="vi-VN" sz="4400" dirty="0">
                <a:latin typeface="Cabin" panose="020B0604020202020204" charset="0"/>
              </a:rPr>
              <a:t>Nguyên giá của nhà quá lớn hoặc quá nhỏ bất thường</a:t>
            </a:r>
          </a:p>
        </p:txBody>
      </p:sp>
      <p:sp>
        <p:nvSpPr>
          <p:cNvPr id="81" name="TextBox 34">
            <a:extLst>
              <a:ext uri="{FF2B5EF4-FFF2-40B4-BE49-F238E27FC236}">
                <a16:creationId xmlns:a16="http://schemas.microsoft.com/office/drawing/2014/main" id="{D196CC38-9736-D63E-3F23-274B1A6F9566}"/>
              </a:ext>
            </a:extLst>
          </p:cNvPr>
          <p:cNvSpPr txBox="1"/>
          <p:nvPr/>
        </p:nvSpPr>
        <p:spPr>
          <a:xfrm>
            <a:off x="11839790" y="1772392"/>
            <a:ext cx="4009809"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LỖI CỤ THỂ</a:t>
            </a:r>
            <a:endParaRPr lang="en-US" sz="4400" b="1" dirty="0">
              <a:solidFill>
                <a:srgbClr val="01003B"/>
              </a:solidFill>
              <a:latin typeface="Cabin Bold"/>
              <a:ea typeface="Cabin Bold"/>
              <a:cs typeface="Cabin Bold"/>
              <a:sym typeface="Cabin Bold"/>
            </a:endParaRPr>
          </a:p>
        </p:txBody>
      </p:sp>
      <p:sp>
        <p:nvSpPr>
          <p:cNvPr id="82" name="Isosceles Triangle 81">
            <a:extLst>
              <a:ext uri="{FF2B5EF4-FFF2-40B4-BE49-F238E27FC236}">
                <a16:creationId xmlns:a16="http://schemas.microsoft.com/office/drawing/2014/main" id="{B5F646F3-FE1B-2963-5966-8E86CB63DCB7}"/>
              </a:ext>
            </a:extLst>
          </p:cNvPr>
          <p:cNvSpPr/>
          <p:nvPr/>
        </p:nvSpPr>
        <p:spPr>
          <a:xfrm rot="5400000">
            <a:off x="8100574" y="5796024"/>
            <a:ext cx="533400" cy="459828"/>
          </a:xfrm>
          <a:prstGeom prst="triangle">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E12848E-CAFF-D015-A134-F347307670F0}"/>
              </a:ext>
            </a:extLst>
          </p:cNvPr>
          <p:cNvSpPr txBox="1"/>
          <p:nvPr/>
        </p:nvSpPr>
        <p:spPr>
          <a:xfrm>
            <a:off x="9163455" y="4832195"/>
            <a:ext cx="8567217" cy="3477875"/>
          </a:xfrm>
          <a:prstGeom prst="rect">
            <a:avLst/>
          </a:prstGeom>
          <a:noFill/>
        </p:spPr>
        <p:txBody>
          <a:bodyPr wrap="square">
            <a:spAutoFit/>
          </a:bodyPr>
          <a:lstStyle/>
          <a:p>
            <a:pPr algn="just"/>
            <a:r>
              <a:rPr lang="vi-VN" sz="4400" dirty="0">
                <a:latin typeface="Cabin" panose="020B0604020202020204" charset="0"/>
              </a:rPr>
              <a:t>Tính </a:t>
            </a:r>
            <a:r>
              <a:rPr lang="en-US" sz="4400" dirty="0">
                <a:latin typeface="Cabin" panose="020B0604020202020204" charset="0"/>
              </a:rPr>
              <a:t>hao </a:t>
            </a:r>
            <a:r>
              <a:rPr lang="en-US" sz="4400" dirty="0" err="1">
                <a:latin typeface="Cabin" panose="020B0604020202020204" charset="0"/>
              </a:rPr>
              <a:t>mòn</a:t>
            </a:r>
            <a:r>
              <a:rPr lang="en-US" sz="4400" dirty="0">
                <a:latin typeface="Cabin" panose="020B0604020202020204" charset="0"/>
              </a:rPr>
              <a:t>, </a:t>
            </a:r>
            <a:r>
              <a:rPr lang="vi-VN" sz="4400" dirty="0">
                <a:latin typeface="Cabin" panose="020B0604020202020204" charset="0"/>
              </a:rPr>
              <a:t>khấu hao không hợp lý: Năm đưa vào sử dụng và giá trị còn lại không tương thích (ví dụ: năm đưa vào sử dụng 2023 nhưng giá trị còn lại bằng 0)</a:t>
            </a:r>
          </a:p>
        </p:txBody>
      </p:sp>
    </p:spTree>
    <p:extLst>
      <p:ext uri="{BB962C8B-B14F-4D97-AF65-F5344CB8AC3E}">
        <p14:creationId xmlns:p14="http://schemas.microsoft.com/office/powerpoint/2010/main" val="399446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2"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AF1DC022-3A3C-11B5-CECC-D4CD91F64457}"/>
            </a:ext>
          </a:extLst>
        </p:cNvPr>
        <p:cNvGrpSpPr/>
        <p:nvPr/>
      </p:nvGrpSpPr>
      <p:grpSpPr>
        <a:xfrm>
          <a:off x="0" y="0"/>
          <a:ext cx="0" cy="0"/>
          <a:chOff x="0" y="0"/>
          <a:chExt cx="0" cy="0"/>
        </a:xfrm>
      </p:grpSpPr>
      <p:sp>
        <p:nvSpPr>
          <p:cNvPr id="34" name="TextBox 34">
            <a:extLst>
              <a:ext uri="{FF2B5EF4-FFF2-40B4-BE49-F238E27FC236}">
                <a16:creationId xmlns:a16="http://schemas.microsoft.com/office/drawing/2014/main" id="{242CC645-A72F-6821-6E2B-344CD0B80468}"/>
              </a:ext>
            </a:extLst>
          </p:cNvPr>
          <p:cNvSpPr txBox="1"/>
          <p:nvPr/>
        </p:nvSpPr>
        <p:spPr>
          <a:xfrm>
            <a:off x="685800" y="448192"/>
            <a:ext cx="8243298"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ĐỐI VỚI TÀI SẢN LÀ NHÀ</a:t>
            </a:r>
            <a:endParaRPr lang="en-US" sz="4400" b="1" dirty="0">
              <a:solidFill>
                <a:srgbClr val="01003B"/>
              </a:solidFill>
              <a:latin typeface="Cabin Bold"/>
              <a:ea typeface="Cabin Bold"/>
              <a:cs typeface="Cabin Bold"/>
              <a:sym typeface="Cabin Bold"/>
            </a:endParaRPr>
          </a:p>
        </p:txBody>
      </p:sp>
      <p:sp>
        <p:nvSpPr>
          <p:cNvPr id="24" name="TextBox 34">
            <a:extLst>
              <a:ext uri="{FF2B5EF4-FFF2-40B4-BE49-F238E27FC236}">
                <a16:creationId xmlns:a16="http://schemas.microsoft.com/office/drawing/2014/main" id="{6B299581-F1C5-97EB-CB63-6583DD135A8E}"/>
              </a:ext>
            </a:extLst>
          </p:cNvPr>
          <p:cNvSpPr txBox="1"/>
          <p:nvPr/>
        </p:nvSpPr>
        <p:spPr>
          <a:xfrm>
            <a:off x="3550149" y="1619992"/>
            <a:ext cx="2514600"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CHỈ TIÊU</a:t>
            </a:r>
            <a:endParaRPr lang="en-US" sz="4400" b="1" dirty="0">
              <a:solidFill>
                <a:srgbClr val="01003B"/>
              </a:solidFill>
              <a:latin typeface="Cabin Bold"/>
              <a:ea typeface="Cabin Bold"/>
              <a:cs typeface="Cabin Bold"/>
              <a:sym typeface="Cabin Bold"/>
            </a:endParaRPr>
          </a:p>
        </p:txBody>
      </p:sp>
      <p:sp>
        <p:nvSpPr>
          <p:cNvPr id="25" name="Freeform 3">
            <a:extLst>
              <a:ext uri="{FF2B5EF4-FFF2-40B4-BE49-F238E27FC236}">
                <a16:creationId xmlns:a16="http://schemas.microsoft.com/office/drawing/2014/main" id="{A08A818A-2245-BEF7-C2D7-8F53E86C4F0F}"/>
              </a:ext>
            </a:extLst>
          </p:cNvPr>
          <p:cNvSpPr>
            <a:spLocks noGrp="1" noRot="1" noMove="1" noResize="1" noEditPoints="1" noAdjustHandles="1" noChangeArrowheads="1" noChangeShapeType="1"/>
          </p:cNvSpPr>
          <p:nvPr/>
        </p:nvSpPr>
        <p:spPr>
          <a:xfrm rot="3428590">
            <a:off x="-5729115" y="5359026"/>
            <a:ext cx="13299390" cy="4811962"/>
          </a:xfrm>
          <a:custGeom>
            <a:avLst/>
            <a:gdLst/>
            <a:ahLst/>
            <a:cxnLst/>
            <a:rect l="l" t="t" r="r" b="b"/>
            <a:pathLst>
              <a:path w="6415196" h="2321135">
                <a:moveTo>
                  <a:pt x="0" y="0"/>
                </a:moveTo>
                <a:lnTo>
                  <a:pt x="6415197" y="0"/>
                </a:lnTo>
                <a:lnTo>
                  <a:pt x="6415197" y="2321135"/>
                </a:lnTo>
                <a:lnTo>
                  <a:pt x="0" y="23211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9" name="Group 48">
            <a:extLst>
              <a:ext uri="{FF2B5EF4-FFF2-40B4-BE49-F238E27FC236}">
                <a16:creationId xmlns:a16="http://schemas.microsoft.com/office/drawing/2014/main" id="{5119E0B4-EFF0-8DFF-82A2-64B1C12FE1D6}"/>
              </a:ext>
            </a:extLst>
          </p:cNvPr>
          <p:cNvGrpSpPr/>
          <p:nvPr/>
        </p:nvGrpSpPr>
        <p:grpSpPr>
          <a:xfrm>
            <a:off x="1862128" y="2896593"/>
            <a:ext cx="5865778" cy="896211"/>
            <a:chOff x="7162800" y="3446117"/>
            <a:chExt cx="4267200" cy="896211"/>
          </a:xfrm>
        </p:grpSpPr>
        <p:sp>
          <p:nvSpPr>
            <p:cNvPr id="45" name="Rectangle: Rounded Corners 44">
              <a:extLst>
                <a:ext uri="{FF2B5EF4-FFF2-40B4-BE49-F238E27FC236}">
                  <a16:creationId xmlns:a16="http://schemas.microsoft.com/office/drawing/2014/main" id="{6980AE42-49DE-4986-1E60-ED23081B22B9}"/>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5">
              <a:extLst>
                <a:ext uri="{FF2B5EF4-FFF2-40B4-BE49-F238E27FC236}">
                  <a16:creationId xmlns:a16="http://schemas.microsoft.com/office/drawing/2014/main" id="{006E7FE2-AF7B-4323-5383-9591CA85CE8A}"/>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LOẠI TÀI SẢN</a:t>
              </a:r>
            </a:p>
          </p:txBody>
        </p:sp>
      </p:grpSp>
      <p:sp>
        <p:nvSpPr>
          <p:cNvPr id="44" name="TextBox 5">
            <a:extLst>
              <a:ext uri="{FF2B5EF4-FFF2-40B4-BE49-F238E27FC236}">
                <a16:creationId xmlns:a16="http://schemas.microsoft.com/office/drawing/2014/main" id="{D6094EAA-4B02-18AC-6D38-1B0FBCBAABE6}"/>
              </a:ext>
            </a:extLst>
          </p:cNvPr>
          <p:cNvSpPr txBox="1"/>
          <p:nvPr/>
        </p:nvSpPr>
        <p:spPr>
          <a:xfrm>
            <a:off x="1862128" y="6496616"/>
            <a:ext cx="3989911" cy="192003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TÍNH ĐẦ ĐỦ</a:t>
            </a:r>
          </a:p>
        </p:txBody>
      </p:sp>
      <p:grpSp>
        <p:nvGrpSpPr>
          <p:cNvPr id="50" name="Group 49">
            <a:extLst>
              <a:ext uri="{FF2B5EF4-FFF2-40B4-BE49-F238E27FC236}">
                <a16:creationId xmlns:a16="http://schemas.microsoft.com/office/drawing/2014/main" id="{380CD558-68D9-B5A7-3EBB-401B6CF36CA3}"/>
              </a:ext>
            </a:extLst>
          </p:cNvPr>
          <p:cNvGrpSpPr/>
          <p:nvPr/>
        </p:nvGrpSpPr>
        <p:grpSpPr>
          <a:xfrm>
            <a:off x="1862127" y="4199813"/>
            <a:ext cx="5865779" cy="896211"/>
            <a:chOff x="7162800" y="3446117"/>
            <a:chExt cx="4267200" cy="896211"/>
          </a:xfrm>
        </p:grpSpPr>
        <p:sp>
          <p:nvSpPr>
            <p:cNvPr id="51" name="Rectangle: Rounded Corners 50">
              <a:extLst>
                <a:ext uri="{FF2B5EF4-FFF2-40B4-BE49-F238E27FC236}">
                  <a16:creationId xmlns:a16="http://schemas.microsoft.com/office/drawing/2014/main" id="{0B5FABDC-05DC-30F9-4051-AB671BC24013}"/>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
              <a:extLst>
                <a:ext uri="{FF2B5EF4-FFF2-40B4-BE49-F238E27FC236}">
                  <a16:creationId xmlns:a16="http://schemas.microsoft.com/office/drawing/2014/main" id="{86A72434-0C2C-9C88-4F6F-2F2C01817344}"/>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SỐ LƯỢNG</a:t>
              </a:r>
            </a:p>
          </p:txBody>
        </p:sp>
      </p:grpSp>
      <p:grpSp>
        <p:nvGrpSpPr>
          <p:cNvPr id="53" name="Group 52">
            <a:extLst>
              <a:ext uri="{FF2B5EF4-FFF2-40B4-BE49-F238E27FC236}">
                <a16:creationId xmlns:a16="http://schemas.microsoft.com/office/drawing/2014/main" id="{9217331F-0DEC-5A2D-0748-E0B7A5B0E960}"/>
              </a:ext>
            </a:extLst>
          </p:cNvPr>
          <p:cNvGrpSpPr/>
          <p:nvPr/>
        </p:nvGrpSpPr>
        <p:grpSpPr>
          <a:xfrm>
            <a:off x="1839430" y="5600405"/>
            <a:ext cx="5888476" cy="896211"/>
            <a:chOff x="7162800" y="3446117"/>
            <a:chExt cx="4267200" cy="896211"/>
          </a:xfrm>
        </p:grpSpPr>
        <p:sp>
          <p:nvSpPr>
            <p:cNvPr id="54" name="Rectangle: Rounded Corners 53">
              <a:extLst>
                <a:ext uri="{FF2B5EF4-FFF2-40B4-BE49-F238E27FC236}">
                  <a16:creationId xmlns:a16="http://schemas.microsoft.com/office/drawing/2014/main" id="{AAF1A937-54FD-32F6-08D0-5DC28FCA9A87}"/>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
              <a:extLst>
                <a:ext uri="{FF2B5EF4-FFF2-40B4-BE49-F238E27FC236}">
                  <a16:creationId xmlns:a16="http://schemas.microsoft.com/office/drawing/2014/main" id="{E64A2CA3-A87A-2AC5-91D4-D4036EDC544C}"/>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GIÁ TRỊ</a:t>
              </a:r>
            </a:p>
          </p:txBody>
        </p:sp>
      </p:grpSp>
      <p:grpSp>
        <p:nvGrpSpPr>
          <p:cNvPr id="56" name="Group 55">
            <a:extLst>
              <a:ext uri="{FF2B5EF4-FFF2-40B4-BE49-F238E27FC236}">
                <a16:creationId xmlns:a16="http://schemas.microsoft.com/office/drawing/2014/main" id="{729E2897-D445-D79F-A865-25828E5E0F23}"/>
              </a:ext>
            </a:extLst>
          </p:cNvPr>
          <p:cNvGrpSpPr/>
          <p:nvPr/>
        </p:nvGrpSpPr>
        <p:grpSpPr>
          <a:xfrm>
            <a:off x="1860506" y="6955853"/>
            <a:ext cx="5865777" cy="896211"/>
            <a:chOff x="7162800" y="3446117"/>
            <a:chExt cx="4267200" cy="896211"/>
          </a:xfrm>
        </p:grpSpPr>
        <p:sp>
          <p:nvSpPr>
            <p:cNvPr id="57" name="Rectangle: Rounded Corners 56">
              <a:extLst>
                <a:ext uri="{FF2B5EF4-FFF2-40B4-BE49-F238E27FC236}">
                  <a16:creationId xmlns:a16="http://schemas.microsoft.com/office/drawing/2014/main" id="{C397A747-7ADA-1123-D867-68532499F9E3}"/>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
              <a:extLst>
                <a:ext uri="{FF2B5EF4-FFF2-40B4-BE49-F238E27FC236}">
                  <a16:creationId xmlns:a16="http://schemas.microsoft.com/office/drawing/2014/main" id="{072906C8-A74F-7609-D578-B2CE43712025}"/>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HIỆN VẬT</a:t>
              </a:r>
            </a:p>
          </p:txBody>
        </p:sp>
      </p:grpSp>
      <p:sp>
        <p:nvSpPr>
          <p:cNvPr id="80" name="TextBox 79">
            <a:extLst>
              <a:ext uri="{FF2B5EF4-FFF2-40B4-BE49-F238E27FC236}">
                <a16:creationId xmlns:a16="http://schemas.microsoft.com/office/drawing/2014/main" id="{87752682-B3CF-FAFA-E2E4-18569A049AC6}"/>
              </a:ext>
            </a:extLst>
          </p:cNvPr>
          <p:cNvSpPr txBox="1"/>
          <p:nvPr/>
        </p:nvSpPr>
        <p:spPr>
          <a:xfrm>
            <a:off x="9163455" y="5848799"/>
            <a:ext cx="8567217" cy="1446550"/>
          </a:xfrm>
          <a:prstGeom prst="rect">
            <a:avLst/>
          </a:prstGeom>
          <a:noFill/>
        </p:spPr>
        <p:txBody>
          <a:bodyPr wrap="square">
            <a:spAutoFit/>
          </a:bodyPr>
          <a:lstStyle/>
          <a:p>
            <a:pPr algn="just"/>
            <a:r>
              <a:rPr lang="vi-VN" sz="4400" dirty="0">
                <a:latin typeface="Cabin" panose="020B0604020202020204" charset="0"/>
              </a:rPr>
              <a:t>Diện tích nhà quá lớn (trên 50.000 m2) hoặc quá nhỏ (dưới 10 m2)</a:t>
            </a:r>
          </a:p>
        </p:txBody>
      </p:sp>
      <p:sp>
        <p:nvSpPr>
          <p:cNvPr id="81" name="TextBox 34">
            <a:extLst>
              <a:ext uri="{FF2B5EF4-FFF2-40B4-BE49-F238E27FC236}">
                <a16:creationId xmlns:a16="http://schemas.microsoft.com/office/drawing/2014/main" id="{8D9B8AB9-AED3-BFA9-4CFA-8BF84B93945B}"/>
              </a:ext>
            </a:extLst>
          </p:cNvPr>
          <p:cNvSpPr txBox="1"/>
          <p:nvPr/>
        </p:nvSpPr>
        <p:spPr>
          <a:xfrm>
            <a:off x="11839790" y="1772392"/>
            <a:ext cx="4009809"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LỖI CỤ THỂ</a:t>
            </a:r>
            <a:endParaRPr lang="en-US" sz="4400" b="1" dirty="0">
              <a:solidFill>
                <a:srgbClr val="01003B"/>
              </a:solidFill>
              <a:latin typeface="Cabin Bold"/>
              <a:ea typeface="Cabin Bold"/>
              <a:cs typeface="Cabin Bold"/>
              <a:sym typeface="Cabin Bold"/>
            </a:endParaRPr>
          </a:p>
        </p:txBody>
      </p:sp>
      <p:sp>
        <p:nvSpPr>
          <p:cNvPr id="82" name="Isosceles Triangle 81">
            <a:extLst>
              <a:ext uri="{FF2B5EF4-FFF2-40B4-BE49-F238E27FC236}">
                <a16:creationId xmlns:a16="http://schemas.microsoft.com/office/drawing/2014/main" id="{4399CF60-7BD8-35C8-4384-141424409286}"/>
              </a:ext>
            </a:extLst>
          </p:cNvPr>
          <p:cNvSpPr/>
          <p:nvPr/>
        </p:nvSpPr>
        <p:spPr>
          <a:xfrm rot="5400000">
            <a:off x="8100574" y="7214459"/>
            <a:ext cx="533400" cy="459828"/>
          </a:xfrm>
          <a:prstGeom prst="triangle">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DBE4E4C-C4A9-BBAE-3A06-17FCD9953DE0}"/>
              </a:ext>
            </a:extLst>
          </p:cNvPr>
          <p:cNvSpPr txBox="1"/>
          <p:nvPr/>
        </p:nvSpPr>
        <p:spPr>
          <a:xfrm>
            <a:off x="9163455" y="7739257"/>
            <a:ext cx="8567217" cy="769441"/>
          </a:xfrm>
          <a:prstGeom prst="rect">
            <a:avLst/>
          </a:prstGeom>
          <a:noFill/>
        </p:spPr>
        <p:txBody>
          <a:bodyPr wrap="square">
            <a:spAutoFit/>
          </a:bodyPr>
          <a:lstStyle/>
          <a:p>
            <a:pPr algn="just"/>
            <a:r>
              <a:rPr lang="en-US" sz="4400" dirty="0" err="1">
                <a:latin typeface="Cabin" panose="020B0604020202020204" charset="0"/>
              </a:rPr>
              <a:t>Diện</a:t>
            </a:r>
            <a:r>
              <a:rPr lang="en-US" sz="4400" dirty="0">
                <a:latin typeface="Cabin" panose="020B0604020202020204" charset="0"/>
              </a:rPr>
              <a:t> </a:t>
            </a:r>
            <a:r>
              <a:rPr lang="en-US" sz="4400" dirty="0" err="1">
                <a:latin typeface="Cabin" panose="020B0604020202020204" charset="0"/>
              </a:rPr>
              <a:t>tích</a:t>
            </a:r>
            <a:r>
              <a:rPr lang="en-US" sz="4400" dirty="0">
                <a:latin typeface="Cabin" panose="020B0604020202020204" charset="0"/>
              </a:rPr>
              <a:t> </a:t>
            </a:r>
            <a:r>
              <a:rPr lang="en-US" sz="4400" dirty="0" err="1">
                <a:latin typeface="Cabin" panose="020B0604020202020204" charset="0"/>
              </a:rPr>
              <a:t>nhà</a:t>
            </a:r>
            <a:r>
              <a:rPr lang="en-US" sz="4400" dirty="0">
                <a:latin typeface="Cabin" panose="020B0604020202020204" charset="0"/>
              </a:rPr>
              <a:t> = 0</a:t>
            </a:r>
            <a:endParaRPr lang="vi-VN" sz="4400" dirty="0">
              <a:latin typeface="Cabin" panose="020B0604020202020204" charset="0"/>
            </a:endParaRPr>
          </a:p>
        </p:txBody>
      </p:sp>
    </p:spTree>
    <p:extLst>
      <p:ext uri="{BB962C8B-B14F-4D97-AF65-F5344CB8AC3E}">
        <p14:creationId xmlns:p14="http://schemas.microsoft.com/office/powerpoint/2010/main" val="272794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2"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CA68ABC6-06A9-9698-7E3F-433ECE76C5B5}"/>
            </a:ext>
          </a:extLst>
        </p:cNvPr>
        <p:cNvGrpSpPr/>
        <p:nvPr/>
      </p:nvGrpSpPr>
      <p:grpSpPr>
        <a:xfrm>
          <a:off x="0" y="0"/>
          <a:ext cx="0" cy="0"/>
          <a:chOff x="0" y="0"/>
          <a:chExt cx="0" cy="0"/>
        </a:xfrm>
      </p:grpSpPr>
      <p:sp>
        <p:nvSpPr>
          <p:cNvPr id="34" name="TextBox 34">
            <a:extLst>
              <a:ext uri="{FF2B5EF4-FFF2-40B4-BE49-F238E27FC236}">
                <a16:creationId xmlns:a16="http://schemas.microsoft.com/office/drawing/2014/main" id="{3D2DB93D-9961-C5DF-37D8-FFCB9E6B118C}"/>
              </a:ext>
            </a:extLst>
          </p:cNvPr>
          <p:cNvSpPr txBox="1"/>
          <p:nvPr/>
        </p:nvSpPr>
        <p:spPr>
          <a:xfrm>
            <a:off x="685800" y="448192"/>
            <a:ext cx="10591800"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ĐỐI VỚI TÀI SẢN LÀ MÁY MÓC THIẾT BỊ</a:t>
            </a:r>
            <a:endParaRPr lang="en-US" sz="4400" b="1" dirty="0">
              <a:solidFill>
                <a:srgbClr val="01003B"/>
              </a:solidFill>
              <a:latin typeface="Cabin Bold"/>
              <a:ea typeface="Cabin Bold"/>
              <a:cs typeface="Cabin Bold"/>
              <a:sym typeface="Cabin Bold"/>
            </a:endParaRPr>
          </a:p>
        </p:txBody>
      </p:sp>
      <p:sp>
        <p:nvSpPr>
          <p:cNvPr id="24" name="TextBox 34">
            <a:extLst>
              <a:ext uri="{FF2B5EF4-FFF2-40B4-BE49-F238E27FC236}">
                <a16:creationId xmlns:a16="http://schemas.microsoft.com/office/drawing/2014/main" id="{70F4698B-35BF-C1A9-4FBF-2CD98F32F25E}"/>
              </a:ext>
            </a:extLst>
          </p:cNvPr>
          <p:cNvSpPr txBox="1"/>
          <p:nvPr/>
        </p:nvSpPr>
        <p:spPr>
          <a:xfrm>
            <a:off x="3550149" y="1619992"/>
            <a:ext cx="2514600"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CHỈ TIÊU</a:t>
            </a:r>
            <a:endParaRPr lang="en-US" sz="4400" b="1" dirty="0">
              <a:solidFill>
                <a:srgbClr val="01003B"/>
              </a:solidFill>
              <a:latin typeface="Cabin Bold"/>
              <a:ea typeface="Cabin Bold"/>
              <a:cs typeface="Cabin Bold"/>
              <a:sym typeface="Cabin Bold"/>
            </a:endParaRPr>
          </a:p>
        </p:txBody>
      </p:sp>
      <p:sp>
        <p:nvSpPr>
          <p:cNvPr id="25" name="Freeform 3">
            <a:extLst>
              <a:ext uri="{FF2B5EF4-FFF2-40B4-BE49-F238E27FC236}">
                <a16:creationId xmlns:a16="http://schemas.microsoft.com/office/drawing/2014/main" id="{9EED04F3-AA92-8DD3-BFB6-5B9D359CBF19}"/>
              </a:ext>
            </a:extLst>
          </p:cNvPr>
          <p:cNvSpPr>
            <a:spLocks noGrp="1" noRot="1" noMove="1" noResize="1" noEditPoints="1" noAdjustHandles="1" noChangeArrowheads="1" noChangeShapeType="1"/>
          </p:cNvSpPr>
          <p:nvPr/>
        </p:nvSpPr>
        <p:spPr>
          <a:xfrm rot="3428590">
            <a:off x="-5729115" y="5359026"/>
            <a:ext cx="13299390" cy="4811962"/>
          </a:xfrm>
          <a:custGeom>
            <a:avLst/>
            <a:gdLst/>
            <a:ahLst/>
            <a:cxnLst/>
            <a:rect l="l" t="t" r="r" b="b"/>
            <a:pathLst>
              <a:path w="6415196" h="2321135">
                <a:moveTo>
                  <a:pt x="0" y="0"/>
                </a:moveTo>
                <a:lnTo>
                  <a:pt x="6415197" y="0"/>
                </a:lnTo>
                <a:lnTo>
                  <a:pt x="6415197" y="2321135"/>
                </a:lnTo>
                <a:lnTo>
                  <a:pt x="0" y="23211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9" name="Group 48">
            <a:extLst>
              <a:ext uri="{FF2B5EF4-FFF2-40B4-BE49-F238E27FC236}">
                <a16:creationId xmlns:a16="http://schemas.microsoft.com/office/drawing/2014/main" id="{15512B6B-7C61-7552-DF1E-0F2BCD3C2954}"/>
              </a:ext>
            </a:extLst>
          </p:cNvPr>
          <p:cNvGrpSpPr/>
          <p:nvPr/>
        </p:nvGrpSpPr>
        <p:grpSpPr>
          <a:xfrm>
            <a:off x="1862128" y="2896593"/>
            <a:ext cx="5865778" cy="896211"/>
            <a:chOff x="7162800" y="3446117"/>
            <a:chExt cx="4267200" cy="896211"/>
          </a:xfrm>
        </p:grpSpPr>
        <p:sp>
          <p:nvSpPr>
            <p:cNvPr id="45" name="Rectangle: Rounded Corners 44">
              <a:extLst>
                <a:ext uri="{FF2B5EF4-FFF2-40B4-BE49-F238E27FC236}">
                  <a16:creationId xmlns:a16="http://schemas.microsoft.com/office/drawing/2014/main" id="{D8DC7B12-9934-8FA3-931B-226C9D52B984}"/>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5">
              <a:extLst>
                <a:ext uri="{FF2B5EF4-FFF2-40B4-BE49-F238E27FC236}">
                  <a16:creationId xmlns:a16="http://schemas.microsoft.com/office/drawing/2014/main" id="{607E0678-6A59-11D3-E29E-F00BC94B8CA2}"/>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LOẠI TÀI SẢN</a:t>
              </a:r>
            </a:p>
          </p:txBody>
        </p:sp>
      </p:grpSp>
      <p:sp>
        <p:nvSpPr>
          <p:cNvPr id="44" name="TextBox 5">
            <a:extLst>
              <a:ext uri="{FF2B5EF4-FFF2-40B4-BE49-F238E27FC236}">
                <a16:creationId xmlns:a16="http://schemas.microsoft.com/office/drawing/2014/main" id="{3549B849-A517-B35E-70EC-0A29A6DEB93E}"/>
              </a:ext>
            </a:extLst>
          </p:cNvPr>
          <p:cNvSpPr txBox="1"/>
          <p:nvPr/>
        </p:nvSpPr>
        <p:spPr>
          <a:xfrm>
            <a:off x="1862128" y="6496616"/>
            <a:ext cx="3989911" cy="192003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TÍNH ĐẦ ĐỦ</a:t>
            </a:r>
          </a:p>
        </p:txBody>
      </p:sp>
      <p:grpSp>
        <p:nvGrpSpPr>
          <p:cNvPr id="50" name="Group 49">
            <a:extLst>
              <a:ext uri="{FF2B5EF4-FFF2-40B4-BE49-F238E27FC236}">
                <a16:creationId xmlns:a16="http://schemas.microsoft.com/office/drawing/2014/main" id="{75E1FE27-A279-4F70-7730-180619E624DC}"/>
              </a:ext>
            </a:extLst>
          </p:cNvPr>
          <p:cNvGrpSpPr/>
          <p:nvPr/>
        </p:nvGrpSpPr>
        <p:grpSpPr>
          <a:xfrm>
            <a:off x="1862127" y="4199813"/>
            <a:ext cx="5865779" cy="896211"/>
            <a:chOff x="7162800" y="3446117"/>
            <a:chExt cx="4267200" cy="896211"/>
          </a:xfrm>
        </p:grpSpPr>
        <p:sp>
          <p:nvSpPr>
            <p:cNvPr id="51" name="Rectangle: Rounded Corners 50">
              <a:extLst>
                <a:ext uri="{FF2B5EF4-FFF2-40B4-BE49-F238E27FC236}">
                  <a16:creationId xmlns:a16="http://schemas.microsoft.com/office/drawing/2014/main" id="{34CA58B4-914D-BA1E-1B42-8D8D53507067}"/>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
              <a:extLst>
                <a:ext uri="{FF2B5EF4-FFF2-40B4-BE49-F238E27FC236}">
                  <a16:creationId xmlns:a16="http://schemas.microsoft.com/office/drawing/2014/main" id="{8F39B4DD-9011-1F29-540F-577698CEC561}"/>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TÊN TÀI SẢN</a:t>
              </a:r>
            </a:p>
          </p:txBody>
        </p:sp>
      </p:grpSp>
      <p:grpSp>
        <p:nvGrpSpPr>
          <p:cNvPr id="53" name="Group 52">
            <a:extLst>
              <a:ext uri="{FF2B5EF4-FFF2-40B4-BE49-F238E27FC236}">
                <a16:creationId xmlns:a16="http://schemas.microsoft.com/office/drawing/2014/main" id="{8E66D5D7-698B-A075-90D7-ECF54104425D}"/>
              </a:ext>
            </a:extLst>
          </p:cNvPr>
          <p:cNvGrpSpPr/>
          <p:nvPr/>
        </p:nvGrpSpPr>
        <p:grpSpPr>
          <a:xfrm>
            <a:off x="1839430" y="5600405"/>
            <a:ext cx="5888476" cy="896211"/>
            <a:chOff x="7162800" y="3446117"/>
            <a:chExt cx="4267200" cy="896211"/>
          </a:xfrm>
        </p:grpSpPr>
        <p:sp>
          <p:nvSpPr>
            <p:cNvPr id="54" name="Rectangle: Rounded Corners 53">
              <a:extLst>
                <a:ext uri="{FF2B5EF4-FFF2-40B4-BE49-F238E27FC236}">
                  <a16:creationId xmlns:a16="http://schemas.microsoft.com/office/drawing/2014/main" id="{2DA866D8-8E99-3003-CB01-18942330C012}"/>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
              <a:extLst>
                <a:ext uri="{FF2B5EF4-FFF2-40B4-BE49-F238E27FC236}">
                  <a16:creationId xmlns:a16="http://schemas.microsoft.com/office/drawing/2014/main" id="{93B5DBCA-66B2-A4AE-42EF-A16E1AA16729}"/>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SỐ LƯỢNG</a:t>
              </a:r>
            </a:p>
          </p:txBody>
        </p:sp>
      </p:grpSp>
      <p:grpSp>
        <p:nvGrpSpPr>
          <p:cNvPr id="56" name="Group 55">
            <a:extLst>
              <a:ext uri="{FF2B5EF4-FFF2-40B4-BE49-F238E27FC236}">
                <a16:creationId xmlns:a16="http://schemas.microsoft.com/office/drawing/2014/main" id="{466A7DF8-EE24-DF0E-735F-4DD14DF2356B}"/>
              </a:ext>
            </a:extLst>
          </p:cNvPr>
          <p:cNvGrpSpPr/>
          <p:nvPr/>
        </p:nvGrpSpPr>
        <p:grpSpPr>
          <a:xfrm>
            <a:off x="1860506" y="6955853"/>
            <a:ext cx="5865777" cy="896211"/>
            <a:chOff x="7162800" y="3446117"/>
            <a:chExt cx="4267200" cy="896211"/>
          </a:xfrm>
        </p:grpSpPr>
        <p:sp>
          <p:nvSpPr>
            <p:cNvPr id="57" name="Rectangle: Rounded Corners 56">
              <a:extLst>
                <a:ext uri="{FF2B5EF4-FFF2-40B4-BE49-F238E27FC236}">
                  <a16:creationId xmlns:a16="http://schemas.microsoft.com/office/drawing/2014/main" id="{3A771BD3-34B8-C9D8-7941-7DD7608C5F04}"/>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
              <a:extLst>
                <a:ext uri="{FF2B5EF4-FFF2-40B4-BE49-F238E27FC236}">
                  <a16:creationId xmlns:a16="http://schemas.microsoft.com/office/drawing/2014/main" id="{F5D5B74F-DE0A-E21B-8768-3CC291E9DC1D}"/>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GIÁ TRỊ</a:t>
              </a:r>
            </a:p>
          </p:txBody>
        </p:sp>
      </p:grpSp>
      <p:sp>
        <p:nvSpPr>
          <p:cNvPr id="80" name="TextBox 79">
            <a:extLst>
              <a:ext uri="{FF2B5EF4-FFF2-40B4-BE49-F238E27FC236}">
                <a16:creationId xmlns:a16="http://schemas.microsoft.com/office/drawing/2014/main" id="{4014E2BB-DE4F-1BFA-ADF2-D42C71A0694E}"/>
              </a:ext>
            </a:extLst>
          </p:cNvPr>
          <p:cNvSpPr txBox="1"/>
          <p:nvPr/>
        </p:nvSpPr>
        <p:spPr>
          <a:xfrm>
            <a:off x="8882583" y="2941737"/>
            <a:ext cx="8429017" cy="6186309"/>
          </a:xfrm>
          <a:prstGeom prst="rect">
            <a:avLst/>
          </a:prstGeom>
          <a:noFill/>
        </p:spPr>
        <p:txBody>
          <a:bodyPr wrap="square">
            <a:spAutoFit/>
          </a:bodyPr>
          <a:lstStyle/>
          <a:p>
            <a:pPr algn="just"/>
            <a:r>
              <a:rPr lang="vi-VN" sz="4400" dirty="0">
                <a:latin typeface="Cabin" panose="020B0604020202020204" charset="0"/>
              </a:rPr>
              <a:t>Chọn nhầm loại tài sản (chọn nhầm giữa máy móc phổ biến và máy móc phục vụ hoạt động chung, máy móc thiết bị chuyên dùng)</a:t>
            </a:r>
          </a:p>
          <a:p>
            <a:pPr algn="just"/>
            <a:r>
              <a:rPr lang="vi-VN" sz="4400" dirty="0">
                <a:latin typeface="Cabin" panose="020B0604020202020204" charset="0"/>
              </a:rPr>
              <a:t>Ví dụ: máy scan, máy photocopy có giá trị lớn kiểm kê vào máy móc thiết bị phổ biến. </a:t>
            </a:r>
          </a:p>
          <a:p>
            <a:pPr algn="just"/>
            <a:endParaRPr lang="vi-VN" sz="4400" dirty="0">
              <a:latin typeface="Cabin" panose="020B0604020202020204" charset="0"/>
            </a:endParaRPr>
          </a:p>
        </p:txBody>
      </p:sp>
      <p:sp>
        <p:nvSpPr>
          <p:cNvPr id="81" name="TextBox 34">
            <a:extLst>
              <a:ext uri="{FF2B5EF4-FFF2-40B4-BE49-F238E27FC236}">
                <a16:creationId xmlns:a16="http://schemas.microsoft.com/office/drawing/2014/main" id="{1146868D-05BE-E95E-23AF-01ECBCAFD38D}"/>
              </a:ext>
            </a:extLst>
          </p:cNvPr>
          <p:cNvSpPr txBox="1"/>
          <p:nvPr/>
        </p:nvSpPr>
        <p:spPr>
          <a:xfrm>
            <a:off x="11839790" y="1772392"/>
            <a:ext cx="4009809"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LỖI CỤ THỂ</a:t>
            </a:r>
            <a:endParaRPr lang="en-US" sz="4400" b="1" dirty="0">
              <a:solidFill>
                <a:srgbClr val="01003B"/>
              </a:solidFill>
              <a:latin typeface="Cabin Bold"/>
              <a:ea typeface="Cabin Bold"/>
              <a:cs typeface="Cabin Bold"/>
              <a:sym typeface="Cabin Bold"/>
            </a:endParaRPr>
          </a:p>
        </p:txBody>
      </p:sp>
      <p:sp>
        <p:nvSpPr>
          <p:cNvPr id="82" name="Isosceles Triangle 81">
            <a:extLst>
              <a:ext uri="{FF2B5EF4-FFF2-40B4-BE49-F238E27FC236}">
                <a16:creationId xmlns:a16="http://schemas.microsoft.com/office/drawing/2014/main" id="{59DEB799-C554-FD18-19C6-9B73A3FDEE9B}"/>
              </a:ext>
            </a:extLst>
          </p:cNvPr>
          <p:cNvSpPr/>
          <p:nvPr/>
        </p:nvSpPr>
        <p:spPr>
          <a:xfrm rot="5400000">
            <a:off x="8152253" y="3075058"/>
            <a:ext cx="533400" cy="459828"/>
          </a:xfrm>
          <a:prstGeom prst="triangle">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367661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14:bounceEnd="60000">
                                          <p:cBhvr additive="base">
                                            <p:cTn id="7" dur="500" fill="hold"/>
                                            <p:tgtEl>
                                              <p:spTgt spid="49"/>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14:presetBounceEnd="60000">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14:bounceEnd="60000">
                                          <p:cBhvr additive="base">
                                            <p:cTn id="12" dur="500" fill="hold"/>
                                            <p:tgtEl>
                                              <p:spTgt spid="50"/>
                                            </p:tgtEl>
                                            <p:attrNameLst>
                                              <p:attrName>ppt_x</p:attrName>
                                            </p:attrNameLst>
                                          </p:cBhvr>
                                          <p:tavLst>
                                            <p:tav tm="0">
                                              <p:val>
                                                <p:strVal val="0-#ppt_w/2"/>
                                              </p:val>
                                            </p:tav>
                                            <p:tav tm="100000">
                                              <p:val>
                                                <p:strVal val="#ppt_x"/>
                                              </p:val>
                                            </p:tav>
                                          </p:tavLst>
                                        </p:anim>
                                        <p:anim calcmode="lin" valueType="num" p14:bounceEnd="60000">
                                          <p:cBhvr additive="base">
                                            <p:cTn id="13" dur="500" fill="hold"/>
                                            <p:tgtEl>
                                              <p:spTgt spid="5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14:presetBounceEnd="60000">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14:bounceEnd="60000">
                                          <p:cBhvr additive="base">
                                            <p:cTn id="17" dur="500" fill="hold"/>
                                            <p:tgtEl>
                                              <p:spTgt spid="53"/>
                                            </p:tgtEl>
                                            <p:attrNameLst>
                                              <p:attrName>ppt_x</p:attrName>
                                            </p:attrNameLst>
                                          </p:cBhvr>
                                          <p:tavLst>
                                            <p:tav tm="0">
                                              <p:val>
                                                <p:strVal val="0-#ppt_w/2"/>
                                              </p:val>
                                            </p:tav>
                                            <p:tav tm="100000">
                                              <p:val>
                                                <p:strVal val="#ppt_x"/>
                                              </p:val>
                                            </p:tav>
                                          </p:tavLst>
                                        </p:anim>
                                        <p:anim calcmode="lin" valueType="num" p14:bounceEnd="60000">
                                          <p:cBhvr additive="base">
                                            <p:cTn id="18" dur="500" fill="hold"/>
                                            <p:tgtEl>
                                              <p:spTgt spid="5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14:presetBounceEnd="60000">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14:bounceEnd="60000">
                                          <p:cBhvr additive="base">
                                            <p:cTn id="22" dur="500" fill="hold"/>
                                            <p:tgtEl>
                                              <p:spTgt spid="56"/>
                                            </p:tgtEl>
                                            <p:attrNameLst>
                                              <p:attrName>ppt_x</p:attrName>
                                            </p:attrNameLst>
                                          </p:cBhvr>
                                          <p:tavLst>
                                            <p:tav tm="0">
                                              <p:val>
                                                <p:strVal val="0-#ppt_w/2"/>
                                              </p:val>
                                            </p:tav>
                                            <p:tav tm="100000">
                                              <p:val>
                                                <p:strVal val="#ppt_x"/>
                                              </p:val>
                                            </p:tav>
                                          </p:tavLst>
                                        </p:anim>
                                        <p:anim calcmode="lin" valueType="num" p14:bounceEnd="60000">
                                          <p:cBhvr additive="base">
                                            <p:cTn id="23" dur="500" fill="hold"/>
                                            <p:tgtEl>
                                              <p:spTgt spid="56"/>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fade">
                                          <p:cBhvr>
                                            <p:cTn id="26" dur="500"/>
                                            <p:tgtEl>
                                              <p:spTgt spid="82"/>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fade">
                                          <p:cBhvr>
                                            <p:cTn id="3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fill="hold"/>
                                            <p:tgtEl>
                                              <p:spTgt spid="50"/>
                                            </p:tgtEl>
                                            <p:attrNameLst>
                                              <p:attrName>ppt_x</p:attrName>
                                            </p:attrNameLst>
                                          </p:cBhvr>
                                          <p:tavLst>
                                            <p:tav tm="0">
                                              <p:val>
                                                <p:strVal val="0-#ppt_w/2"/>
                                              </p:val>
                                            </p:tav>
                                            <p:tav tm="100000">
                                              <p:val>
                                                <p:strVal val="#ppt_x"/>
                                              </p:val>
                                            </p:tav>
                                          </p:tavLst>
                                        </p:anim>
                                        <p:anim calcmode="lin" valueType="num">
                                          <p:cBhvr additive="base">
                                            <p:cTn id="13" dur="500" fill="hold"/>
                                            <p:tgtEl>
                                              <p:spTgt spid="5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500" fill="hold"/>
                                            <p:tgtEl>
                                              <p:spTgt spid="53"/>
                                            </p:tgtEl>
                                            <p:attrNameLst>
                                              <p:attrName>ppt_x</p:attrName>
                                            </p:attrNameLst>
                                          </p:cBhvr>
                                          <p:tavLst>
                                            <p:tav tm="0">
                                              <p:val>
                                                <p:strVal val="0-#ppt_w/2"/>
                                              </p:val>
                                            </p:tav>
                                            <p:tav tm="100000">
                                              <p:val>
                                                <p:strVal val="#ppt_x"/>
                                              </p:val>
                                            </p:tav>
                                          </p:tavLst>
                                        </p:anim>
                                        <p:anim calcmode="lin" valueType="num">
                                          <p:cBhvr additive="base">
                                            <p:cTn id="18" dur="500" fill="hold"/>
                                            <p:tgtEl>
                                              <p:spTgt spid="5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500" fill="hold"/>
                                            <p:tgtEl>
                                              <p:spTgt spid="56"/>
                                            </p:tgtEl>
                                            <p:attrNameLst>
                                              <p:attrName>ppt_x</p:attrName>
                                            </p:attrNameLst>
                                          </p:cBhvr>
                                          <p:tavLst>
                                            <p:tav tm="0">
                                              <p:val>
                                                <p:strVal val="0-#ppt_w/2"/>
                                              </p:val>
                                            </p:tav>
                                            <p:tav tm="100000">
                                              <p:val>
                                                <p:strVal val="#ppt_x"/>
                                              </p:val>
                                            </p:tav>
                                          </p:tavLst>
                                        </p:anim>
                                        <p:anim calcmode="lin" valueType="num">
                                          <p:cBhvr additive="base">
                                            <p:cTn id="23" dur="500" fill="hold"/>
                                            <p:tgtEl>
                                              <p:spTgt spid="56"/>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fade">
                                          <p:cBhvr>
                                            <p:cTn id="26" dur="500"/>
                                            <p:tgtEl>
                                              <p:spTgt spid="82"/>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fade">
                                          <p:cBhvr>
                                            <p:cTn id="3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2"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58FD9400-447B-A2A1-603B-C7D26789D416}"/>
            </a:ext>
          </a:extLst>
        </p:cNvPr>
        <p:cNvGrpSpPr/>
        <p:nvPr/>
      </p:nvGrpSpPr>
      <p:grpSpPr>
        <a:xfrm>
          <a:off x="0" y="0"/>
          <a:ext cx="0" cy="0"/>
          <a:chOff x="0" y="0"/>
          <a:chExt cx="0" cy="0"/>
        </a:xfrm>
      </p:grpSpPr>
      <p:sp>
        <p:nvSpPr>
          <p:cNvPr id="34" name="TextBox 34">
            <a:extLst>
              <a:ext uri="{FF2B5EF4-FFF2-40B4-BE49-F238E27FC236}">
                <a16:creationId xmlns:a16="http://schemas.microsoft.com/office/drawing/2014/main" id="{56F13346-2C36-FD2F-F3E9-4186C9962318}"/>
              </a:ext>
            </a:extLst>
          </p:cNvPr>
          <p:cNvSpPr txBox="1"/>
          <p:nvPr/>
        </p:nvSpPr>
        <p:spPr>
          <a:xfrm>
            <a:off x="685800" y="448192"/>
            <a:ext cx="10287000"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ĐỐI VỚI TÀI SẢN LÀ MÁY MÓC THIẾT BỊ</a:t>
            </a:r>
            <a:endParaRPr lang="en-US" sz="4400" b="1" dirty="0">
              <a:solidFill>
                <a:srgbClr val="01003B"/>
              </a:solidFill>
              <a:latin typeface="Cabin Bold"/>
              <a:ea typeface="Cabin Bold"/>
              <a:cs typeface="Cabin Bold"/>
              <a:sym typeface="Cabin Bold"/>
            </a:endParaRPr>
          </a:p>
        </p:txBody>
      </p:sp>
      <p:sp>
        <p:nvSpPr>
          <p:cNvPr id="24" name="TextBox 34">
            <a:extLst>
              <a:ext uri="{FF2B5EF4-FFF2-40B4-BE49-F238E27FC236}">
                <a16:creationId xmlns:a16="http://schemas.microsoft.com/office/drawing/2014/main" id="{A35DAC01-8ED2-3551-C4BC-79F3E4F28056}"/>
              </a:ext>
            </a:extLst>
          </p:cNvPr>
          <p:cNvSpPr txBox="1"/>
          <p:nvPr/>
        </p:nvSpPr>
        <p:spPr>
          <a:xfrm>
            <a:off x="3550149" y="1619992"/>
            <a:ext cx="2514600"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CHỈ TIÊU</a:t>
            </a:r>
            <a:endParaRPr lang="en-US" sz="4400" b="1" dirty="0">
              <a:solidFill>
                <a:srgbClr val="01003B"/>
              </a:solidFill>
              <a:latin typeface="Cabin Bold"/>
              <a:ea typeface="Cabin Bold"/>
              <a:cs typeface="Cabin Bold"/>
              <a:sym typeface="Cabin Bold"/>
            </a:endParaRPr>
          </a:p>
        </p:txBody>
      </p:sp>
      <p:sp>
        <p:nvSpPr>
          <p:cNvPr id="25" name="Freeform 3">
            <a:extLst>
              <a:ext uri="{FF2B5EF4-FFF2-40B4-BE49-F238E27FC236}">
                <a16:creationId xmlns:a16="http://schemas.microsoft.com/office/drawing/2014/main" id="{EE7699D6-8753-71EC-1769-99FDA6211054}"/>
              </a:ext>
            </a:extLst>
          </p:cNvPr>
          <p:cNvSpPr>
            <a:spLocks noGrp="1" noRot="1" noMove="1" noResize="1" noEditPoints="1" noAdjustHandles="1" noChangeArrowheads="1" noChangeShapeType="1"/>
          </p:cNvSpPr>
          <p:nvPr/>
        </p:nvSpPr>
        <p:spPr>
          <a:xfrm rot="3428590">
            <a:off x="-5729115" y="5359026"/>
            <a:ext cx="13299390" cy="4811962"/>
          </a:xfrm>
          <a:custGeom>
            <a:avLst/>
            <a:gdLst/>
            <a:ahLst/>
            <a:cxnLst/>
            <a:rect l="l" t="t" r="r" b="b"/>
            <a:pathLst>
              <a:path w="6415196" h="2321135">
                <a:moveTo>
                  <a:pt x="0" y="0"/>
                </a:moveTo>
                <a:lnTo>
                  <a:pt x="6415197" y="0"/>
                </a:lnTo>
                <a:lnTo>
                  <a:pt x="6415197" y="2321135"/>
                </a:lnTo>
                <a:lnTo>
                  <a:pt x="0" y="23211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9" name="Group 48">
            <a:extLst>
              <a:ext uri="{FF2B5EF4-FFF2-40B4-BE49-F238E27FC236}">
                <a16:creationId xmlns:a16="http://schemas.microsoft.com/office/drawing/2014/main" id="{03356F16-E241-6CEC-CE42-82BC172C13AA}"/>
              </a:ext>
            </a:extLst>
          </p:cNvPr>
          <p:cNvGrpSpPr/>
          <p:nvPr/>
        </p:nvGrpSpPr>
        <p:grpSpPr>
          <a:xfrm>
            <a:off x="1862128" y="2896593"/>
            <a:ext cx="5865778" cy="896211"/>
            <a:chOff x="7162800" y="3446117"/>
            <a:chExt cx="4267200" cy="896211"/>
          </a:xfrm>
        </p:grpSpPr>
        <p:sp>
          <p:nvSpPr>
            <p:cNvPr id="45" name="Rectangle: Rounded Corners 44">
              <a:extLst>
                <a:ext uri="{FF2B5EF4-FFF2-40B4-BE49-F238E27FC236}">
                  <a16:creationId xmlns:a16="http://schemas.microsoft.com/office/drawing/2014/main" id="{75385F10-AAB1-9C97-3A7A-E1A3DC8D94AA}"/>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5">
              <a:extLst>
                <a:ext uri="{FF2B5EF4-FFF2-40B4-BE49-F238E27FC236}">
                  <a16:creationId xmlns:a16="http://schemas.microsoft.com/office/drawing/2014/main" id="{76D24526-FF3A-3C15-A1D9-64684B378EF4}"/>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LOẠI TÀI SẢN</a:t>
              </a:r>
            </a:p>
          </p:txBody>
        </p:sp>
      </p:grpSp>
      <p:sp>
        <p:nvSpPr>
          <p:cNvPr id="44" name="TextBox 5">
            <a:extLst>
              <a:ext uri="{FF2B5EF4-FFF2-40B4-BE49-F238E27FC236}">
                <a16:creationId xmlns:a16="http://schemas.microsoft.com/office/drawing/2014/main" id="{0928D649-6280-D4AA-5C14-8BB27B6E0E38}"/>
              </a:ext>
            </a:extLst>
          </p:cNvPr>
          <p:cNvSpPr txBox="1"/>
          <p:nvPr/>
        </p:nvSpPr>
        <p:spPr>
          <a:xfrm>
            <a:off x="1862128" y="6496616"/>
            <a:ext cx="3989911" cy="192003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TÍNH ĐẦ ĐỦ</a:t>
            </a:r>
          </a:p>
        </p:txBody>
      </p:sp>
      <p:grpSp>
        <p:nvGrpSpPr>
          <p:cNvPr id="50" name="Group 49">
            <a:extLst>
              <a:ext uri="{FF2B5EF4-FFF2-40B4-BE49-F238E27FC236}">
                <a16:creationId xmlns:a16="http://schemas.microsoft.com/office/drawing/2014/main" id="{60CEC0E6-5D7F-C0C1-CB1E-8CF77CB149E2}"/>
              </a:ext>
            </a:extLst>
          </p:cNvPr>
          <p:cNvGrpSpPr/>
          <p:nvPr/>
        </p:nvGrpSpPr>
        <p:grpSpPr>
          <a:xfrm>
            <a:off x="1862127" y="4199813"/>
            <a:ext cx="5865779" cy="896211"/>
            <a:chOff x="7162800" y="3446117"/>
            <a:chExt cx="4267200" cy="896211"/>
          </a:xfrm>
        </p:grpSpPr>
        <p:sp>
          <p:nvSpPr>
            <p:cNvPr id="51" name="Rectangle: Rounded Corners 50">
              <a:extLst>
                <a:ext uri="{FF2B5EF4-FFF2-40B4-BE49-F238E27FC236}">
                  <a16:creationId xmlns:a16="http://schemas.microsoft.com/office/drawing/2014/main" id="{5DA4CB27-E2FA-7999-E860-25B13C313834}"/>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
              <a:extLst>
                <a:ext uri="{FF2B5EF4-FFF2-40B4-BE49-F238E27FC236}">
                  <a16:creationId xmlns:a16="http://schemas.microsoft.com/office/drawing/2014/main" id="{E49722C0-0ADA-1C09-5463-9CBE1CF74F10}"/>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TÊN TÀI SẢN</a:t>
              </a:r>
            </a:p>
          </p:txBody>
        </p:sp>
      </p:grpSp>
      <p:grpSp>
        <p:nvGrpSpPr>
          <p:cNvPr id="53" name="Group 52">
            <a:extLst>
              <a:ext uri="{FF2B5EF4-FFF2-40B4-BE49-F238E27FC236}">
                <a16:creationId xmlns:a16="http://schemas.microsoft.com/office/drawing/2014/main" id="{FA200940-E759-277B-972C-B4D148DBA618}"/>
              </a:ext>
            </a:extLst>
          </p:cNvPr>
          <p:cNvGrpSpPr/>
          <p:nvPr/>
        </p:nvGrpSpPr>
        <p:grpSpPr>
          <a:xfrm>
            <a:off x="1839430" y="5600405"/>
            <a:ext cx="5888476" cy="896211"/>
            <a:chOff x="7162800" y="3446117"/>
            <a:chExt cx="4267200" cy="896211"/>
          </a:xfrm>
        </p:grpSpPr>
        <p:sp>
          <p:nvSpPr>
            <p:cNvPr id="54" name="Rectangle: Rounded Corners 53">
              <a:extLst>
                <a:ext uri="{FF2B5EF4-FFF2-40B4-BE49-F238E27FC236}">
                  <a16:creationId xmlns:a16="http://schemas.microsoft.com/office/drawing/2014/main" id="{4AAA2038-60CF-FD70-C0A5-B83A5F4C0E28}"/>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
              <a:extLst>
                <a:ext uri="{FF2B5EF4-FFF2-40B4-BE49-F238E27FC236}">
                  <a16:creationId xmlns:a16="http://schemas.microsoft.com/office/drawing/2014/main" id="{E3B5E9CD-B7CB-2029-617C-C058685A80BE}"/>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SỐ LƯỢNG</a:t>
              </a:r>
            </a:p>
          </p:txBody>
        </p:sp>
      </p:grpSp>
      <p:grpSp>
        <p:nvGrpSpPr>
          <p:cNvPr id="56" name="Group 55">
            <a:extLst>
              <a:ext uri="{FF2B5EF4-FFF2-40B4-BE49-F238E27FC236}">
                <a16:creationId xmlns:a16="http://schemas.microsoft.com/office/drawing/2014/main" id="{B4935E4F-37A6-EFFD-C9DB-1CF83AF4C26D}"/>
              </a:ext>
            </a:extLst>
          </p:cNvPr>
          <p:cNvGrpSpPr/>
          <p:nvPr/>
        </p:nvGrpSpPr>
        <p:grpSpPr>
          <a:xfrm>
            <a:off x="1860506" y="6955853"/>
            <a:ext cx="5865777" cy="896211"/>
            <a:chOff x="7162800" y="3446117"/>
            <a:chExt cx="4267200" cy="896211"/>
          </a:xfrm>
        </p:grpSpPr>
        <p:sp>
          <p:nvSpPr>
            <p:cNvPr id="57" name="Rectangle: Rounded Corners 56">
              <a:extLst>
                <a:ext uri="{FF2B5EF4-FFF2-40B4-BE49-F238E27FC236}">
                  <a16:creationId xmlns:a16="http://schemas.microsoft.com/office/drawing/2014/main" id="{809C967F-86EB-F698-DF53-3BFD6E47D48C}"/>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
              <a:extLst>
                <a:ext uri="{FF2B5EF4-FFF2-40B4-BE49-F238E27FC236}">
                  <a16:creationId xmlns:a16="http://schemas.microsoft.com/office/drawing/2014/main" id="{E5AABAEA-8F07-85E3-9CB0-E7202F536920}"/>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GIÁ TRỊ</a:t>
              </a:r>
            </a:p>
          </p:txBody>
        </p:sp>
      </p:grpSp>
      <p:sp>
        <p:nvSpPr>
          <p:cNvPr id="80" name="TextBox 79">
            <a:extLst>
              <a:ext uri="{FF2B5EF4-FFF2-40B4-BE49-F238E27FC236}">
                <a16:creationId xmlns:a16="http://schemas.microsoft.com/office/drawing/2014/main" id="{1E8104D5-90F6-C6BF-7CA8-BFEF58392691}"/>
              </a:ext>
            </a:extLst>
          </p:cNvPr>
          <p:cNvSpPr txBox="1"/>
          <p:nvPr/>
        </p:nvSpPr>
        <p:spPr>
          <a:xfrm>
            <a:off x="9144000" y="3322126"/>
            <a:ext cx="8429017" cy="2123658"/>
          </a:xfrm>
          <a:prstGeom prst="rect">
            <a:avLst/>
          </a:prstGeom>
          <a:noFill/>
        </p:spPr>
        <p:txBody>
          <a:bodyPr wrap="square">
            <a:spAutoFit/>
          </a:bodyPr>
          <a:lstStyle/>
          <a:p>
            <a:pPr algn="just"/>
            <a:r>
              <a:rPr lang="en-US" sz="4400">
                <a:latin typeface="Cabin" panose="020B0604020202020204" charset="0"/>
              </a:rPr>
              <a:t>Kiểm kê tài sản theo gói thầu, dự án mà không tách riêng từng tài sản độc lập.</a:t>
            </a:r>
            <a:endParaRPr lang="vi-VN" sz="4400" dirty="0">
              <a:latin typeface="Cabin" panose="020B0604020202020204" charset="0"/>
            </a:endParaRPr>
          </a:p>
        </p:txBody>
      </p:sp>
      <p:sp>
        <p:nvSpPr>
          <p:cNvPr id="81" name="TextBox 34">
            <a:extLst>
              <a:ext uri="{FF2B5EF4-FFF2-40B4-BE49-F238E27FC236}">
                <a16:creationId xmlns:a16="http://schemas.microsoft.com/office/drawing/2014/main" id="{44946DC8-A2ED-D579-FD55-17728EC00D40}"/>
              </a:ext>
            </a:extLst>
          </p:cNvPr>
          <p:cNvSpPr txBox="1"/>
          <p:nvPr/>
        </p:nvSpPr>
        <p:spPr>
          <a:xfrm>
            <a:off x="11839790" y="1772392"/>
            <a:ext cx="4009809"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LỖI CỤ THỂ</a:t>
            </a:r>
            <a:endParaRPr lang="en-US" sz="4400" b="1" dirty="0">
              <a:solidFill>
                <a:srgbClr val="01003B"/>
              </a:solidFill>
              <a:latin typeface="Cabin Bold"/>
              <a:ea typeface="Cabin Bold"/>
              <a:cs typeface="Cabin Bold"/>
              <a:sym typeface="Cabin Bold"/>
            </a:endParaRPr>
          </a:p>
        </p:txBody>
      </p:sp>
      <p:sp>
        <p:nvSpPr>
          <p:cNvPr id="82" name="Isosceles Triangle 81">
            <a:extLst>
              <a:ext uri="{FF2B5EF4-FFF2-40B4-BE49-F238E27FC236}">
                <a16:creationId xmlns:a16="http://schemas.microsoft.com/office/drawing/2014/main" id="{4972D58E-EB54-8B33-5C46-60EC3EF02FD3}"/>
              </a:ext>
            </a:extLst>
          </p:cNvPr>
          <p:cNvSpPr/>
          <p:nvPr/>
        </p:nvSpPr>
        <p:spPr>
          <a:xfrm rot="5400000">
            <a:off x="8152253" y="4440576"/>
            <a:ext cx="533400" cy="459828"/>
          </a:xfrm>
          <a:prstGeom prst="triangle">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963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6686881" y="3657889"/>
            <a:ext cx="1004586" cy="1004586"/>
          </a:xfrm>
          <a:custGeom>
            <a:avLst/>
            <a:gdLst/>
            <a:ahLst/>
            <a:cxnLst/>
            <a:rect l="l" t="t" r="r" b="b"/>
            <a:pathLst>
              <a:path w="1004586" h="1004586">
                <a:moveTo>
                  <a:pt x="0" y="0"/>
                </a:moveTo>
                <a:lnTo>
                  <a:pt x="1004586" y="0"/>
                </a:lnTo>
                <a:lnTo>
                  <a:pt x="1004586" y="1004585"/>
                </a:lnTo>
                <a:lnTo>
                  <a:pt x="0" y="10045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6790057" y="3761064"/>
            <a:ext cx="798234" cy="798234"/>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p:spPr>
          <p:txBody>
            <a:bodyPr/>
            <a:lstStyle/>
            <a:p>
              <a:endParaRPr lang="en-US"/>
            </a:p>
          </p:txBody>
        </p:sp>
        <p:sp>
          <p:nvSpPr>
            <p:cNvPr id="5" name="TextBox 5"/>
            <p:cNvSpPr txBox="1"/>
            <p:nvPr/>
          </p:nvSpPr>
          <p:spPr>
            <a:xfrm>
              <a:off x="76200" y="19050"/>
              <a:ext cx="660400" cy="717550"/>
            </a:xfrm>
            <a:prstGeom prst="rect">
              <a:avLst/>
            </a:prstGeom>
          </p:spPr>
          <p:txBody>
            <a:bodyPr lIns="50800" tIns="50800" rIns="50800" bIns="50800" rtlCol="0" anchor="ctr"/>
            <a:lstStyle/>
            <a:p>
              <a:pPr algn="ctr">
                <a:lnSpc>
                  <a:spcPts val="3639"/>
                </a:lnSpc>
              </a:pPr>
              <a:r>
                <a:rPr lang="en-US" sz="2599" b="1" dirty="0">
                  <a:solidFill>
                    <a:srgbClr val="01003B"/>
                  </a:solidFill>
                  <a:latin typeface="Asap Bold"/>
                  <a:ea typeface="Asap Bold"/>
                  <a:cs typeface="Asap Bold"/>
                  <a:sym typeface="Asap Bold"/>
                </a:rPr>
                <a:t>1</a:t>
              </a:r>
            </a:p>
          </p:txBody>
        </p:sp>
      </p:grpSp>
      <p:sp>
        <p:nvSpPr>
          <p:cNvPr id="6" name="Freeform 6"/>
          <p:cNvSpPr/>
          <p:nvPr/>
        </p:nvSpPr>
        <p:spPr>
          <a:xfrm>
            <a:off x="6686881" y="5223158"/>
            <a:ext cx="1004586" cy="1004586"/>
          </a:xfrm>
          <a:custGeom>
            <a:avLst/>
            <a:gdLst/>
            <a:ahLst/>
            <a:cxnLst/>
            <a:rect l="l" t="t" r="r" b="b"/>
            <a:pathLst>
              <a:path w="1004586" h="1004586">
                <a:moveTo>
                  <a:pt x="0" y="0"/>
                </a:moveTo>
                <a:lnTo>
                  <a:pt x="1004586" y="0"/>
                </a:lnTo>
                <a:lnTo>
                  <a:pt x="1004586" y="1004585"/>
                </a:lnTo>
                <a:lnTo>
                  <a:pt x="0" y="10045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6790057" y="5326333"/>
            <a:ext cx="798234" cy="79823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p:spPr>
          <p:txBody>
            <a:bodyPr/>
            <a:lstStyle/>
            <a:p>
              <a:endParaRPr lang="en-US"/>
            </a:p>
          </p:txBody>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3639"/>
                </a:lnSpc>
              </a:pPr>
              <a:r>
                <a:rPr lang="en-US" sz="2599" b="1" dirty="0">
                  <a:solidFill>
                    <a:srgbClr val="01003B"/>
                  </a:solidFill>
                  <a:latin typeface="Asap Bold"/>
                  <a:ea typeface="Asap Bold"/>
                  <a:cs typeface="Asap Bold"/>
                  <a:sym typeface="Asap Bold"/>
                </a:rPr>
                <a:t>2</a:t>
              </a:r>
            </a:p>
          </p:txBody>
        </p:sp>
      </p:grpSp>
      <p:grpSp>
        <p:nvGrpSpPr>
          <p:cNvPr id="11" name="Group 11"/>
          <p:cNvGrpSpPr/>
          <p:nvPr/>
        </p:nvGrpSpPr>
        <p:grpSpPr>
          <a:xfrm>
            <a:off x="6790057" y="6891602"/>
            <a:ext cx="798234" cy="79823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p:spPr>
          <p:txBody>
            <a:bodyPr/>
            <a:lstStyle/>
            <a:p>
              <a:endParaRPr lang="en-US"/>
            </a:p>
          </p:txBody>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3639"/>
                </a:lnSpc>
              </a:pPr>
              <a:endParaRPr lang="en-US" sz="2599" b="1" dirty="0">
                <a:solidFill>
                  <a:srgbClr val="01003B"/>
                </a:solidFill>
                <a:latin typeface="Asap Bold"/>
                <a:ea typeface="Asap Bold"/>
                <a:cs typeface="Asap Bold"/>
                <a:sym typeface="Asap Bold"/>
              </a:endParaRPr>
            </a:p>
          </p:txBody>
        </p:sp>
      </p:grpSp>
      <p:sp>
        <p:nvSpPr>
          <p:cNvPr id="14" name="Freeform 14"/>
          <p:cNvSpPr/>
          <p:nvPr/>
        </p:nvSpPr>
        <p:spPr>
          <a:xfrm>
            <a:off x="6756927" y="6788426"/>
            <a:ext cx="1004586" cy="1004586"/>
          </a:xfrm>
          <a:custGeom>
            <a:avLst/>
            <a:gdLst/>
            <a:ahLst/>
            <a:cxnLst/>
            <a:rect l="l" t="t" r="r" b="b"/>
            <a:pathLst>
              <a:path w="1004586" h="1004586">
                <a:moveTo>
                  <a:pt x="0" y="0"/>
                </a:moveTo>
                <a:lnTo>
                  <a:pt x="1004586" y="0"/>
                </a:lnTo>
                <a:lnTo>
                  <a:pt x="1004586" y="1004586"/>
                </a:lnTo>
                <a:lnTo>
                  <a:pt x="0" y="10045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5" name="Group 15"/>
          <p:cNvGrpSpPr/>
          <p:nvPr/>
        </p:nvGrpSpPr>
        <p:grpSpPr>
          <a:xfrm>
            <a:off x="6860103" y="6891602"/>
            <a:ext cx="798234" cy="79823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p:spPr>
          <p:txBody>
            <a:bodyPr/>
            <a:lstStyle/>
            <a:p>
              <a:endParaRPr lang="en-US"/>
            </a:p>
          </p:txBody>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3639"/>
                </a:lnSpc>
              </a:pPr>
              <a:r>
                <a:rPr lang="en-US" sz="2599" b="1" dirty="0">
                  <a:solidFill>
                    <a:srgbClr val="01003B"/>
                  </a:solidFill>
                  <a:latin typeface="Asap Bold"/>
                  <a:ea typeface="Asap Bold"/>
                  <a:cs typeface="Asap Bold"/>
                  <a:sym typeface="Asap Bold"/>
                </a:rPr>
                <a:t>3</a:t>
              </a:r>
            </a:p>
          </p:txBody>
        </p:sp>
      </p:grpSp>
      <p:sp>
        <p:nvSpPr>
          <p:cNvPr id="34" name="TextBox 34"/>
          <p:cNvSpPr txBox="1"/>
          <p:nvPr/>
        </p:nvSpPr>
        <p:spPr>
          <a:xfrm>
            <a:off x="1648075" y="2801852"/>
            <a:ext cx="4817522" cy="851067"/>
          </a:xfrm>
          <a:prstGeom prst="rect">
            <a:avLst/>
          </a:prstGeom>
        </p:spPr>
        <p:txBody>
          <a:bodyPr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NỘI DUNG CHÍNH</a:t>
            </a:r>
            <a:endParaRPr lang="en-US" sz="4400" b="1" dirty="0">
              <a:solidFill>
                <a:srgbClr val="01003B"/>
              </a:solidFill>
              <a:latin typeface="Cabin Bold"/>
              <a:ea typeface="Cabin Bold"/>
              <a:cs typeface="Cabin Bold"/>
              <a:sym typeface="Cabin Bold"/>
            </a:endParaRPr>
          </a:p>
        </p:txBody>
      </p:sp>
      <p:sp>
        <p:nvSpPr>
          <p:cNvPr id="35" name="TextBox 35"/>
          <p:cNvSpPr txBox="1"/>
          <p:nvPr/>
        </p:nvSpPr>
        <p:spPr>
          <a:xfrm>
            <a:off x="8235754" y="3916976"/>
            <a:ext cx="5791200" cy="436017"/>
          </a:xfrm>
          <a:prstGeom prst="rect">
            <a:avLst/>
          </a:prstGeom>
        </p:spPr>
        <p:txBody>
          <a:bodyPr wrap="square" lIns="0" tIns="0" rIns="0" bIns="0" rtlCol="0" anchor="t">
            <a:spAutoFit/>
          </a:bodyPr>
          <a:lstStyle/>
          <a:p>
            <a:pPr algn="l">
              <a:lnSpc>
                <a:spcPts val="3359"/>
              </a:lnSpc>
            </a:pPr>
            <a:r>
              <a:rPr lang="en-US" sz="3200" b="1" dirty="0">
                <a:solidFill>
                  <a:srgbClr val="01003B"/>
                </a:solidFill>
                <a:latin typeface="Asap"/>
                <a:ea typeface="Asap"/>
                <a:cs typeface="Asap"/>
                <a:sym typeface="Asap"/>
              </a:rPr>
              <a:t>MỤC TIÊU</a:t>
            </a:r>
            <a:endParaRPr lang="en-US" sz="3200" b="1" dirty="0">
              <a:solidFill>
                <a:srgbClr val="01003B"/>
              </a:solidFill>
              <a:latin typeface="Asap"/>
              <a:ea typeface="Asap"/>
              <a:cs typeface="Asap"/>
              <a:sym typeface="Asap"/>
              <a:hlinkClick r:id="rId4" action="ppaction://hlinksldjump"/>
            </a:endParaRPr>
          </a:p>
        </p:txBody>
      </p:sp>
      <p:sp>
        <p:nvSpPr>
          <p:cNvPr id="36" name="TextBox 36"/>
          <p:cNvSpPr txBox="1"/>
          <p:nvPr/>
        </p:nvSpPr>
        <p:spPr>
          <a:xfrm>
            <a:off x="8235754" y="5482245"/>
            <a:ext cx="5791200" cy="436017"/>
          </a:xfrm>
          <a:prstGeom prst="rect">
            <a:avLst/>
          </a:prstGeom>
        </p:spPr>
        <p:txBody>
          <a:bodyPr wrap="square" lIns="0" tIns="0" rIns="0" bIns="0" rtlCol="0" anchor="t">
            <a:spAutoFit/>
          </a:bodyPr>
          <a:lstStyle/>
          <a:p>
            <a:pPr algn="l">
              <a:lnSpc>
                <a:spcPts val="3359"/>
              </a:lnSpc>
            </a:pPr>
            <a:r>
              <a:rPr lang="en-US" sz="3200" b="1" dirty="0">
                <a:solidFill>
                  <a:srgbClr val="01003B"/>
                </a:solidFill>
                <a:latin typeface="Asap"/>
                <a:ea typeface="Asap"/>
                <a:cs typeface="Asap"/>
                <a:sym typeface="Asap"/>
              </a:rPr>
              <a:t>NHIỆM VỤ, TRÁCH NHIỆM</a:t>
            </a:r>
            <a:endParaRPr lang="en-US" sz="3200" b="1" dirty="0">
              <a:solidFill>
                <a:srgbClr val="01003B"/>
              </a:solidFill>
              <a:latin typeface="Asap"/>
              <a:ea typeface="Asap"/>
              <a:cs typeface="Asap"/>
              <a:sym typeface="Asap"/>
              <a:hlinkClick r:id="rId5" action="ppaction://hlinksldjump"/>
            </a:endParaRPr>
          </a:p>
        </p:txBody>
      </p:sp>
      <p:sp>
        <p:nvSpPr>
          <p:cNvPr id="38" name="TextBox 38"/>
          <p:cNvSpPr txBox="1"/>
          <p:nvPr/>
        </p:nvSpPr>
        <p:spPr>
          <a:xfrm>
            <a:off x="8305800" y="7047514"/>
            <a:ext cx="5791200" cy="436017"/>
          </a:xfrm>
          <a:prstGeom prst="rect">
            <a:avLst/>
          </a:prstGeom>
        </p:spPr>
        <p:txBody>
          <a:bodyPr wrap="square" lIns="0" tIns="0" rIns="0" bIns="0" rtlCol="0" anchor="t">
            <a:spAutoFit/>
          </a:bodyPr>
          <a:lstStyle/>
          <a:p>
            <a:pPr algn="l">
              <a:lnSpc>
                <a:spcPts val="3359"/>
              </a:lnSpc>
            </a:pPr>
            <a:r>
              <a:rPr lang="en-US" sz="3200" b="1" dirty="0">
                <a:solidFill>
                  <a:srgbClr val="01003B"/>
                </a:solidFill>
                <a:latin typeface="Asap"/>
                <a:ea typeface="Asap"/>
                <a:cs typeface="Asap"/>
                <a:sym typeface="Asap"/>
              </a:rPr>
              <a:t>HƯỚNG DẪN RÀ SOÁT SỐ LIỆU</a:t>
            </a:r>
            <a:endParaRPr lang="en-US" sz="3200" b="1" dirty="0">
              <a:solidFill>
                <a:srgbClr val="01003B"/>
              </a:solidFill>
              <a:latin typeface="Asap"/>
              <a:ea typeface="Asap"/>
              <a:cs typeface="Asap"/>
              <a:sym typeface="Asap"/>
              <a:hlinkClick r:id="rId6" action="ppaction://hlinksldjump"/>
            </a:endParaRPr>
          </a:p>
        </p:txBody>
      </p:sp>
      <p:grpSp>
        <p:nvGrpSpPr>
          <p:cNvPr id="46" name="Group 45">
            <a:extLst>
              <a:ext uri="{FF2B5EF4-FFF2-40B4-BE49-F238E27FC236}">
                <a16:creationId xmlns:a16="http://schemas.microsoft.com/office/drawing/2014/main" id="{5AAF9E93-001B-8640-F992-695A254A21EE}"/>
              </a:ext>
            </a:extLst>
          </p:cNvPr>
          <p:cNvGrpSpPr/>
          <p:nvPr/>
        </p:nvGrpSpPr>
        <p:grpSpPr>
          <a:xfrm>
            <a:off x="803840" y="853180"/>
            <a:ext cx="4128022" cy="782772"/>
            <a:chOff x="803840" y="853180"/>
            <a:chExt cx="4128022" cy="782772"/>
          </a:xfrm>
        </p:grpSpPr>
        <p:sp>
          <p:nvSpPr>
            <p:cNvPr id="47" name="TextBox 18">
              <a:extLst>
                <a:ext uri="{FF2B5EF4-FFF2-40B4-BE49-F238E27FC236}">
                  <a16:creationId xmlns:a16="http://schemas.microsoft.com/office/drawing/2014/main" id="{4FD1C5F7-C898-0F53-4983-9C415320576F}"/>
                </a:ext>
              </a:extLst>
            </p:cNvPr>
            <p:cNvSpPr txBox="1"/>
            <p:nvPr/>
          </p:nvSpPr>
          <p:spPr>
            <a:xfrm>
              <a:off x="1687065" y="863187"/>
              <a:ext cx="3244797" cy="772765"/>
            </a:xfrm>
            <a:prstGeom prst="rect">
              <a:avLst/>
            </a:prstGeom>
          </p:spPr>
          <p:txBody>
            <a:bodyPr lIns="0" tIns="0" rIns="0" bIns="0" rtlCol="0" anchor="t">
              <a:spAutoFit/>
            </a:bodyPr>
            <a:lstStyle/>
            <a:p>
              <a:pPr algn="ctr">
                <a:lnSpc>
                  <a:spcPts val="3081"/>
                </a:lnSpc>
              </a:pPr>
              <a:r>
                <a:rPr lang="en-US" sz="2201" b="1" dirty="0">
                  <a:solidFill>
                    <a:srgbClr val="3A3A57"/>
                  </a:solidFill>
                  <a:latin typeface="Asap Bold"/>
                  <a:ea typeface="Asap Bold"/>
                  <a:cs typeface="Asap Bold"/>
                  <a:sym typeface="Asap Bold"/>
                </a:rPr>
                <a:t>BỘ TÀI CHÍNH</a:t>
              </a:r>
            </a:p>
            <a:p>
              <a:pPr algn="l">
                <a:lnSpc>
                  <a:spcPts val="3081"/>
                </a:lnSpc>
                <a:spcBef>
                  <a:spcPct val="0"/>
                </a:spcBef>
              </a:pPr>
              <a:r>
                <a:rPr lang="en-US" sz="2201" b="1" dirty="0">
                  <a:solidFill>
                    <a:srgbClr val="3A3A57"/>
                  </a:solidFill>
                  <a:latin typeface="Asap Bold"/>
                  <a:ea typeface="Asap Bold"/>
                  <a:cs typeface="Asap Bold"/>
                  <a:sym typeface="Asap Bold"/>
                </a:rPr>
                <a:t>CỤC QUẢN LÝ CÔNG SẢN</a:t>
              </a:r>
            </a:p>
          </p:txBody>
        </p:sp>
        <p:pic>
          <p:nvPicPr>
            <p:cNvPr id="48" name="Picture 47">
              <a:extLst>
                <a:ext uri="{FF2B5EF4-FFF2-40B4-BE49-F238E27FC236}">
                  <a16:creationId xmlns:a16="http://schemas.microsoft.com/office/drawing/2014/main" id="{0AE695D3-AEFD-1FAF-9CC5-8707DE1730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3840" y="853180"/>
              <a:ext cx="765435" cy="765435"/>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25FF3FF8-C8E5-FB2B-741D-19645522049D}"/>
            </a:ext>
          </a:extLst>
        </p:cNvPr>
        <p:cNvGrpSpPr/>
        <p:nvPr/>
      </p:nvGrpSpPr>
      <p:grpSpPr>
        <a:xfrm>
          <a:off x="0" y="0"/>
          <a:ext cx="0" cy="0"/>
          <a:chOff x="0" y="0"/>
          <a:chExt cx="0" cy="0"/>
        </a:xfrm>
      </p:grpSpPr>
      <p:sp>
        <p:nvSpPr>
          <p:cNvPr id="34" name="TextBox 34">
            <a:extLst>
              <a:ext uri="{FF2B5EF4-FFF2-40B4-BE49-F238E27FC236}">
                <a16:creationId xmlns:a16="http://schemas.microsoft.com/office/drawing/2014/main" id="{96AF53B1-77B8-B041-1509-DE8820C289F2}"/>
              </a:ext>
            </a:extLst>
          </p:cNvPr>
          <p:cNvSpPr txBox="1"/>
          <p:nvPr/>
        </p:nvSpPr>
        <p:spPr>
          <a:xfrm>
            <a:off x="685800" y="448192"/>
            <a:ext cx="10210800"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ĐỐI VỚI TÀI SẢN LÀ MÁY MÓC THIẾT BỊ</a:t>
            </a:r>
            <a:endParaRPr lang="en-US" sz="4400" b="1" dirty="0">
              <a:solidFill>
                <a:srgbClr val="01003B"/>
              </a:solidFill>
              <a:latin typeface="Cabin Bold"/>
              <a:ea typeface="Cabin Bold"/>
              <a:cs typeface="Cabin Bold"/>
              <a:sym typeface="Cabin Bold"/>
            </a:endParaRPr>
          </a:p>
        </p:txBody>
      </p:sp>
      <p:sp>
        <p:nvSpPr>
          <p:cNvPr id="24" name="TextBox 34">
            <a:extLst>
              <a:ext uri="{FF2B5EF4-FFF2-40B4-BE49-F238E27FC236}">
                <a16:creationId xmlns:a16="http://schemas.microsoft.com/office/drawing/2014/main" id="{6EFDBB40-FD0B-4FC2-A1F7-E4EB722BCEF1}"/>
              </a:ext>
            </a:extLst>
          </p:cNvPr>
          <p:cNvSpPr txBox="1"/>
          <p:nvPr/>
        </p:nvSpPr>
        <p:spPr>
          <a:xfrm>
            <a:off x="3550149" y="1619992"/>
            <a:ext cx="2514600"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CHỈ TIÊU</a:t>
            </a:r>
            <a:endParaRPr lang="en-US" sz="4400" b="1" dirty="0">
              <a:solidFill>
                <a:srgbClr val="01003B"/>
              </a:solidFill>
              <a:latin typeface="Cabin Bold"/>
              <a:ea typeface="Cabin Bold"/>
              <a:cs typeface="Cabin Bold"/>
              <a:sym typeface="Cabin Bold"/>
            </a:endParaRPr>
          </a:p>
        </p:txBody>
      </p:sp>
      <p:sp>
        <p:nvSpPr>
          <p:cNvPr id="25" name="Freeform 3">
            <a:extLst>
              <a:ext uri="{FF2B5EF4-FFF2-40B4-BE49-F238E27FC236}">
                <a16:creationId xmlns:a16="http://schemas.microsoft.com/office/drawing/2014/main" id="{EF454A79-96C2-CD7F-ED96-8EE14B4F6DFD}"/>
              </a:ext>
            </a:extLst>
          </p:cNvPr>
          <p:cNvSpPr>
            <a:spLocks noGrp="1" noRot="1" noMove="1" noResize="1" noEditPoints="1" noAdjustHandles="1" noChangeArrowheads="1" noChangeShapeType="1"/>
          </p:cNvSpPr>
          <p:nvPr/>
        </p:nvSpPr>
        <p:spPr>
          <a:xfrm rot="3428590">
            <a:off x="-5729115" y="5359026"/>
            <a:ext cx="13299390" cy="4811962"/>
          </a:xfrm>
          <a:custGeom>
            <a:avLst/>
            <a:gdLst/>
            <a:ahLst/>
            <a:cxnLst/>
            <a:rect l="l" t="t" r="r" b="b"/>
            <a:pathLst>
              <a:path w="6415196" h="2321135">
                <a:moveTo>
                  <a:pt x="0" y="0"/>
                </a:moveTo>
                <a:lnTo>
                  <a:pt x="6415197" y="0"/>
                </a:lnTo>
                <a:lnTo>
                  <a:pt x="6415197" y="2321135"/>
                </a:lnTo>
                <a:lnTo>
                  <a:pt x="0" y="23211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9" name="Group 48">
            <a:extLst>
              <a:ext uri="{FF2B5EF4-FFF2-40B4-BE49-F238E27FC236}">
                <a16:creationId xmlns:a16="http://schemas.microsoft.com/office/drawing/2014/main" id="{A1B5A3C4-0B89-8588-B3AB-64B1C7FBFE0D}"/>
              </a:ext>
            </a:extLst>
          </p:cNvPr>
          <p:cNvGrpSpPr/>
          <p:nvPr/>
        </p:nvGrpSpPr>
        <p:grpSpPr>
          <a:xfrm>
            <a:off x="1862128" y="2896593"/>
            <a:ext cx="5865778" cy="896211"/>
            <a:chOff x="7162800" y="3446117"/>
            <a:chExt cx="4267200" cy="896211"/>
          </a:xfrm>
        </p:grpSpPr>
        <p:sp>
          <p:nvSpPr>
            <p:cNvPr id="45" name="Rectangle: Rounded Corners 44">
              <a:extLst>
                <a:ext uri="{FF2B5EF4-FFF2-40B4-BE49-F238E27FC236}">
                  <a16:creationId xmlns:a16="http://schemas.microsoft.com/office/drawing/2014/main" id="{8EB3F45C-311B-5D5B-E94D-AF7C109E1544}"/>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5">
              <a:extLst>
                <a:ext uri="{FF2B5EF4-FFF2-40B4-BE49-F238E27FC236}">
                  <a16:creationId xmlns:a16="http://schemas.microsoft.com/office/drawing/2014/main" id="{A9950407-CFA6-2C0F-7E52-E045154019AD}"/>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LOẠI TÀI SẢN</a:t>
              </a:r>
            </a:p>
          </p:txBody>
        </p:sp>
      </p:grpSp>
      <p:sp>
        <p:nvSpPr>
          <p:cNvPr id="44" name="TextBox 5">
            <a:extLst>
              <a:ext uri="{FF2B5EF4-FFF2-40B4-BE49-F238E27FC236}">
                <a16:creationId xmlns:a16="http://schemas.microsoft.com/office/drawing/2014/main" id="{61A06889-BBC5-9B84-D62A-04968618FBF7}"/>
              </a:ext>
            </a:extLst>
          </p:cNvPr>
          <p:cNvSpPr txBox="1"/>
          <p:nvPr/>
        </p:nvSpPr>
        <p:spPr>
          <a:xfrm>
            <a:off x="1862128" y="6496616"/>
            <a:ext cx="3989911" cy="192003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TÍNH ĐẦ ĐỦ</a:t>
            </a:r>
          </a:p>
        </p:txBody>
      </p:sp>
      <p:grpSp>
        <p:nvGrpSpPr>
          <p:cNvPr id="50" name="Group 49">
            <a:extLst>
              <a:ext uri="{FF2B5EF4-FFF2-40B4-BE49-F238E27FC236}">
                <a16:creationId xmlns:a16="http://schemas.microsoft.com/office/drawing/2014/main" id="{014FD2B1-1F7B-76F6-3BA6-868DD62A2C8C}"/>
              </a:ext>
            </a:extLst>
          </p:cNvPr>
          <p:cNvGrpSpPr/>
          <p:nvPr/>
        </p:nvGrpSpPr>
        <p:grpSpPr>
          <a:xfrm>
            <a:off x="1862127" y="4199813"/>
            <a:ext cx="5865779" cy="896211"/>
            <a:chOff x="7162800" y="3446117"/>
            <a:chExt cx="4267200" cy="896211"/>
          </a:xfrm>
        </p:grpSpPr>
        <p:sp>
          <p:nvSpPr>
            <p:cNvPr id="51" name="Rectangle: Rounded Corners 50">
              <a:extLst>
                <a:ext uri="{FF2B5EF4-FFF2-40B4-BE49-F238E27FC236}">
                  <a16:creationId xmlns:a16="http://schemas.microsoft.com/office/drawing/2014/main" id="{13840970-DD8F-0BBF-B880-60F8E70F3CC1}"/>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
              <a:extLst>
                <a:ext uri="{FF2B5EF4-FFF2-40B4-BE49-F238E27FC236}">
                  <a16:creationId xmlns:a16="http://schemas.microsoft.com/office/drawing/2014/main" id="{5DD6A4AC-FF4B-83FC-4638-7E733D60A24B}"/>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TÊN TÀI SẢN</a:t>
              </a:r>
            </a:p>
          </p:txBody>
        </p:sp>
      </p:grpSp>
      <p:grpSp>
        <p:nvGrpSpPr>
          <p:cNvPr id="53" name="Group 52">
            <a:extLst>
              <a:ext uri="{FF2B5EF4-FFF2-40B4-BE49-F238E27FC236}">
                <a16:creationId xmlns:a16="http://schemas.microsoft.com/office/drawing/2014/main" id="{B068487F-75F5-5814-1FC9-35213915F352}"/>
              </a:ext>
            </a:extLst>
          </p:cNvPr>
          <p:cNvGrpSpPr/>
          <p:nvPr/>
        </p:nvGrpSpPr>
        <p:grpSpPr>
          <a:xfrm>
            <a:off x="1839430" y="5600405"/>
            <a:ext cx="5888476" cy="896211"/>
            <a:chOff x="7162800" y="3446117"/>
            <a:chExt cx="4267200" cy="896211"/>
          </a:xfrm>
        </p:grpSpPr>
        <p:sp>
          <p:nvSpPr>
            <p:cNvPr id="54" name="Rectangle: Rounded Corners 53">
              <a:extLst>
                <a:ext uri="{FF2B5EF4-FFF2-40B4-BE49-F238E27FC236}">
                  <a16:creationId xmlns:a16="http://schemas.microsoft.com/office/drawing/2014/main" id="{E9916731-2E33-8419-F5D2-6B7B640B0D28}"/>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
              <a:extLst>
                <a:ext uri="{FF2B5EF4-FFF2-40B4-BE49-F238E27FC236}">
                  <a16:creationId xmlns:a16="http://schemas.microsoft.com/office/drawing/2014/main" id="{6B3513EA-D53E-15B1-4D98-2A773E6F4500}"/>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SỐ LƯỢNG</a:t>
              </a:r>
            </a:p>
          </p:txBody>
        </p:sp>
      </p:grpSp>
      <p:grpSp>
        <p:nvGrpSpPr>
          <p:cNvPr id="56" name="Group 55">
            <a:extLst>
              <a:ext uri="{FF2B5EF4-FFF2-40B4-BE49-F238E27FC236}">
                <a16:creationId xmlns:a16="http://schemas.microsoft.com/office/drawing/2014/main" id="{BC0FE863-34DA-5DF9-FA99-372B84690EBD}"/>
              </a:ext>
            </a:extLst>
          </p:cNvPr>
          <p:cNvGrpSpPr/>
          <p:nvPr/>
        </p:nvGrpSpPr>
        <p:grpSpPr>
          <a:xfrm>
            <a:off x="1860506" y="6955853"/>
            <a:ext cx="5865777" cy="896211"/>
            <a:chOff x="7162800" y="3446117"/>
            <a:chExt cx="4267200" cy="896211"/>
          </a:xfrm>
        </p:grpSpPr>
        <p:sp>
          <p:nvSpPr>
            <p:cNvPr id="57" name="Rectangle: Rounded Corners 56">
              <a:extLst>
                <a:ext uri="{FF2B5EF4-FFF2-40B4-BE49-F238E27FC236}">
                  <a16:creationId xmlns:a16="http://schemas.microsoft.com/office/drawing/2014/main" id="{44689EB8-EFCB-7372-69E3-011932CCF9F2}"/>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
              <a:extLst>
                <a:ext uri="{FF2B5EF4-FFF2-40B4-BE49-F238E27FC236}">
                  <a16:creationId xmlns:a16="http://schemas.microsoft.com/office/drawing/2014/main" id="{DDA65DAE-52F8-7AFC-A593-FB4E473AD481}"/>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GIÁ TRỊ</a:t>
              </a:r>
            </a:p>
          </p:txBody>
        </p:sp>
      </p:grpSp>
      <p:sp>
        <p:nvSpPr>
          <p:cNvPr id="80" name="TextBox 79">
            <a:extLst>
              <a:ext uri="{FF2B5EF4-FFF2-40B4-BE49-F238E27FC236}">
                <a16:creationId xmlns:a16="http://schemas.microsoft.com/office/drawing/2014/main" id="{6B4419BC-7FCC-532A-BD62-65A11C6DA7D0}"/>
              </a:ext>
            </a:extLst>
          </p:cNvPr>
          <p:cNvSpPr txBox="1"/>
          <p:nvPr/>
        </p:nvSpPr>
        <p:spPr>
          <a:xfrm>
            <a:off x="9144000" y="3322126"/>
            <a:ext cx="8429017" cy="1446550"/>
          </a:xfrm>
          <a:prstGeom prst="rect">
            <a:avLst/>
          </a:prstGeom>
          <a:noFill/>
        </p:spPr>
        <p:txBody>
          <a:bodyPr wrap="square">
            <a:spAutoFit/>
          </a:bodyPr>
          <a:lstStyle/>
          <a:p>
            <a:pPr algn="just"/>
            <a:r>
              <a:rPr lang="vi-VN" sz="4400" dirty="0">
                <a:latin typeface="Cabin" panose="020B0604020202020204" charset="0"/>
              </a:rPr>
              <a:t>Cột chỉ tiêu “số lượng” không khớp với cột “tình trạng hạch toán”.</a:t>
            </a:r>
          </a:p>
        </p:txBody>
      </p:sp>
      <p:sp>
        <p:nvSpPr>
          <p:cNvPr id="81" name="TextBox 34">
            <a:extLst>
              <a:ext uri="{FF2B5EF4-FFF2-40B4-BE49-F238E27FC236}">
                <a16:creationId xmlns:a16="http://schemas.microsoft.com/office/drawing/2014/main" id="{1EFAF8C6-D805-E49C-C76B-183A3E022417}"/>
              </a:ext>
            </a:extLst>
          </p:cNvPr>
          <p:cNvSpPr txBox="1"/>
          <p:nvPr/>
        </p:nvSpPr>
        <p:spPr>
          <a:xfrm>
            <a:off x="11839790" y="1772392"/>
            <a:ext cx="4009809"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LỖI CỤ THỂ</a:t>
            </a:r>
            <a:endParaRPr lang="en-US" sz="4400" b="1" dirty="0">
              <a:solidFill>
                <a:srgbClr val="01003B"/>
              </a:solidFill>
              <a:latin typeface="Cabin Bold"/>
              <a:ea typeface="Cabin Bold"/>
              <a:cs typeface="Cabin Bold"/>
              <a:sym typeface="Cabin Bold"/>
            </a:endParaRPr>
          </a:p>
        </p:txBody>
      </p:sp>
      <p:sp>
        <p:nvSpPr>
          <p:cNvPr id="82" name="Isosceles Triangle 81">
            <a:extLst>
              <a:ext uri="{FF2B5EF4-FFF2-40B4-BE49-F238E27FC236}">
                <a16:creationId xmlns:a16="http://schemas.microsoft.com/office/drawing/2014/main" id="{3A877F00-E2A0-8B27-728D-9AA32ACAF234}"/>
              </a:ext>
            </a:extLst>
          </p:cNvPr>
          <p:cNvSpPr/>
          <p:nvPr/>
        </p:nvSpPr>
        <p:spPr>
          <a:xfrm rot="5400000">
            <a:off x="8152253" y="5841168"/>
            <a:ext cx="533400" cy="459828"/>
          </a:xfrm>
          <a:prstGeom prst="triangle">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A18E1E0-B90C-F28B-919C-AD84FCC5D16C}"/>
              </a:ext>
            </a:extLst>
          </p:cNvPr>
          <p:cNvSpPr txBox="1"/>
          <p:nvPr/>
        </p:nvSpPr>
        <p:spPr>
          <a:xfrm>
            <a:off x="9144000" y="5189108"/>
            <a:ext cx="8429017" cy="2800767"/>
          </a:xfrm>
          <a:prstGeom prst="rect">
            <a:avLst/>
          </a:prstGeom>
          <a:noFill/>
        </p:spPr>
        <p:txBody>
          <a:bodyPr wrap="square">
            <a:spAutoFit/>
          </a:bodyPr>
          <a:lstStyle/>
          <a:p>
            <a:r>
              <a:rPr lang="vi-VN" sz="4400" dirty="0"/>
              <a:t>Chỉ tiêu số lượng thực tế và chỉ tiêu về giá trị không khớp nhau (chỉ tiêu số lượng ghi 0 nhưng vẫn có nguyên giá, giá trị còn lại)</a:t>
            </a:r>
          </a:p>
        </p:txBody>
      </p:sp>
    </p:spTree>
    <p:extLst>
      <p:ext uri="{BB962C8B-B14F-4D97-AF65-F5344CB8AC3E}">
        <p14:creationId xmlns:p14="http://schemas.microsoft.com/office/powerpoint/2010/main" val="111148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2"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F40F93A3-30C5-F9CA-BE13-A05BE5C38B9D}"/>
            </a:ext>
          </a:extLst>
        </p:cNvPr>
        <p:cNvGrpSpPr/>
        <p:nvPr/>
      </p:nvGrpSpPr>
      <p:grpSpPr>
        <a:xfrm>
          <a:off x="0" y="0"/>
          <a:ext cx="0" cy="0"/>
          <a:chOff x="0" y="0"/>
          <a:chExt cx="0" cy="0"/>
        </a:xfrm>
      </p:grpSpPr>
      <p:sp>
        <p:nvSpPr>
          <p:cNvPr id="34" name="TextBox 34">
            <a:extLst>
              <a:ext uri="{FF2B5EF4-FFF2-40B4-BE49-F238E27FC236}">
                <a16:creationId xmlns:a16="http://schemas.microsoft.com/office/drawing/2014/main" id="{AAF5E8F2-54B3-A5FD-844E-40B0BB8F7700}"/>
              </a:ext>
            </a:extLst>
          </p:cNvPr>
          <p:cNvSpPr txBox="1"/>
          <p:nvPr/>
        </p:nvSpPr>
        <p:spPr>
          <a:xfrm>
            <a:off x="685800" y="448192"/>
            <a:ext cx="10668000"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ĐỐI VỚI TÀI SẢN LÀ MÁY MÓC THIẾT BỊ</a:t>
            </a:r>
            <a:endParaRPr lang="en-US" sz="4400" b="1" dirty="0">
              <a:solidFill>
                <a:srgbClr val="01003B"/>
              </a:solidFill>
              <a:latin typeface="Cabin Bold"/>
              <a:ea typeface="Cabin Bold"/>
              <a:cs typeface="Cabin Bold"/>
              <a:sym typeface="Cabin Bold"/>
            </a:endParaRPr>
          </a:p>
        </p:txBody>
      </p:sp>
      <p:sp>
        <p:nvSpPr>
          <p:cNvPr id="24" name="TextBox 34">
            <a:extLst>
              <a:ext uri="{FF2B5EF4-FFF2-40B4-BE49-F238E27FC236}">
                <a16:creationId xmlns:a16="http://schemas.microsoft.com/office/drawing/2014/main" id="{3993E5BA-4A72-0C11-3E04-D7EB76E46964}"/>
              </a:ext>
            </a:extLst>
          </p:cNvPr>
          <p:cNvSpPr txBox="1"/>
          <p:nvPr/>
        </p:nvSpPr>
        <p:spPr>
          <a:xfrm>
            <a:off x="3550149" y="1619992"/>
            <a:ext cx="2514600"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CHỈ TIÊU</a:t>
            </a:r>
            <a:endParaRPr lang="en-US" sz="4400" b="1" dirty="0">
              <a:solidFill>
                <a:srgbClr val="01003B"/>
              </a:solidFill>
              <a:latin typeface="Cabin Bold"/>
              <a:ea typeface="Cabin Bold"/>
              <a:cs typeface="Cabin Bold"/>
              <a:sym typeface="Cabin Bold"/>
            </a:endParaRPr>
          </a:p>
        </p:txBody>
      </p:sp>
      <p:sp>
        <p:nvSpPr>
          <p:cNvPr id="25" name="Freeform 3">
            <a:extLst>
              <a:ext uri="{FF2B5EF4-FFF2-40B4-BE49-F238E27FC236}">
                <a16:creationId xmlns:a16="http://schemas.microsoft.com/office/drawing/2014/main" id="{50DEEC64-E771-050D-15DC-7C966D441525}"/>
              </a:ext>
            </a:extLst>
          </p:cNvPr>
          <p:cNvSpPr>
            <a:spLocks noGrp="1" noRot="1" noMove="1" noResize="1" noEditPoints="1" noAdjustHandles="1" noChangeArrowheads="1" noChangeShapeType="1"/>
          </p:cNvSpPr>
          <p:nvPr/>
        </p:nvSpPr>
        <p:spPr>
          <a:xfrm rot="3428590">
            <a:off x="-5729115" y="5359026"/>
            <a:ext cx="13299390" cy="4811962"/>
          </a:xfrm>
          <a:custGeom>
            <a:avLst/>
            <a:gdLst/>
            <a:ahLst/>
            <a:cxnLst/>
            <a:rect l="l" t="t" r="r" b="b"/>
            <a:pathLst>
              <a:path w="6415196" h="2321135">
                <a:moveTo>
                  <a:pt x="0" y="0"/>
                </a:moveTo>
                <a:lnTo>
                  <a:pt x="6415197" y="0"/>
                </a:lnTo>
                <a:lnTo>
                  <a:pt x="6415197" y="2321135"/>
                </a:lnTo>
                <a:lnTo>
                  <a:pt x="0" y="23211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9" name="Group 48">
            <a:extLst>
              <a:ext uri="{FF2B5EF4-FFF2-40B4-BE49-F238E27FC236}">
                <a16:creationId xmlns:a16="http://schemas.microsoft.com/office/drawing/2014/main" id="{C7685FBF-8DD9-58CE-B5B2-C795268A724B}"/>
              </a:ext>
            </a:extLst>
          </p:cNvPr>
          <p:cNvGrpSpPr/>
          <p:nvPr/>
        </p:nvGrpSpPr>
        <p:grpSpPr>
          <a:xfrm>
            <a:off x="1862128" y="2896593"/>
            <a:ext cx="5865778" cy="896211"/>
            <a:chOff x="7162800" y="3446117"/>
            <a:chExt cx="4267200" cy="896211"/>
          </a:xfrm>
        </p:grpSpPr>
        <p:sp>
          <p:nvSpPr>
            <p:cNvPr id="45" name="Rectangle: Rounded Corners 44">
              <a:extLst>
                <a:ext uri="{FF2B5EF4-FFF2-40B4-BE49-F238E27FC236}">
                  <a16:creationId xmlns:a16="http://schemas.microsoft.com/office/drawing/2014/main" id="{3EEDB58A-9315-28B1-73C8-194588B1CD0E}"/>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5">
              <a:extLst>
                <a:ext uri="{FF2B5EF4-FFF2-40B4-BE49-F238E27FC236}">
                  <a16:creationId xmlns:a16="http://schemas.microsoft.com/office/drawing/2014/main" id="{CDD49C38-F468-7DDE-36D6-7BD23540D9D5}"/>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LOẠI TÀI SẢN</a:t>
              </a:r>
            </a:p>
          </p:txBody>
        </p:sp>
      </p:grpSp>
      <p:sp>
        <p:nvSpPr>
          <p:cNvPr id="44" name="TextBox 5">
            <a:extLst>
              <a:ext uri="{FF2B5EF4-FFF2-40B4-BE49-F238E27FC236}">
                <a16:creationId xmlns:a16="http://schemas.microsoft.com/office/drawing/2014/main" id="{C66499B0-53CF-5B08-9C63-CCE5A87BA450}"/>
              </a:ext>
            </a:extLst>
          </p:cNvPr>
          <p:cNvSpPr txBox="1"/>
          <p:nvPr/>
        </p:nvSpPr>
        <p:spPr>
          <a:xfrm>
            <a:off x="1862128" y="6496616"/>
            <a:ext cx="3989911" cy="192003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TÍNH ĐẦ ĐỦ</a:t>
            </a:r>
          </a:p>
        </p:txBody>
      </p:sp>
      <p:grpSp>
        <p:nvGrpSpPr>
          <p:cNvPr id="50" name="Group 49">
            <a:extLst>
              <a:ext uri="{FF2B5EF4-FFF2-40B4-BE49-F238E27FC236}">
                <a16:creationId xmlns:a16="http://schemas.microsoft.com/office/drawing/2014/main" id="{7BEE0F3B-E139-F6F0-88D4-C56DAA2590ED}"/>
              </a:ext>
            </a:extLst>
          </p:cNvPr>
          <p:cNvGrpSpPr/>
          <p:nvPr/>
        </p:nvGrpSpPr>
        <p:grpSpPr>
          <a:xfrm>
            <a:off x="1862127" y="4199813"/>
            <a:ext cx="5865779" cy="896211"/>
            <a:chOff x="7162800" y="3446117"/>
            <a:chExt cx="4267200" cy="896211"/>
          </a:xfrm>
        </p:grpSpPr>
        <p:sp>
          <p:nvSpPr>
            <p:cNvPr id="51" name="Rectangle: Rounded Corners 50">
              <a:extLst>
                <a:ext uri="{FF2B5EF4-FFF2-40B4-BE49-F238E27FC236}">
                  <a16:creationId xmlns:a16="http://schemas.microsoft.com/office/drawing/2014/main" id="{205F44F8-DD8D-9CD4-8C53-29421182A196}"/>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
              <a:extLst>
                <a:ext uri="{FF2B5EF4-FFF2-40B4-BE49-F238E27FC236}">
                  <a16:creationId xmlns:a16="http://schemas.microsoft.com/office/drawing/2014/main" id="{729CDBE2-C4DA-6CB9-F211-56BE1CDE0F66}"/>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TÊN TÀI SẢN</a:t>
              </a:r>
            </a:p>
          </p:txBody>
        </p:sp>
      </p:grpSp>
      <p:grpSp>
        <p:nvGrpSpPr>
          <p:cNvPr id="53" name="Group 52">
            <a:extLst>
              <a:ext uri="{FF2B5EF4-FFF2-40B4-BE49-F238E27FC236}">
                <a16:creationId xmlns:a16="http://schemas.microsoft.com/office/drawing/2014/main" id="{738F7C46-4CB2-E156-7B48-197B30F15215}"/>
              </a:ext>
            </a:extLst>
          </p:cNvPr>
          <p:cNvGrpSpPr/>
          <p:nvPr/>
        </p:nvGrpSpPr>
        <p:grpSpPr>
          <a:xfrm>
            <a:off x="1839430" y="5600405"/>
            <a:ext cx="5888476" cy="896211"/>
            <a:chOff x="7162800" y="3446117"/>
            <a:chExt cx="4267200" cy="896211"/>
          </a:xfrm>
        </p:grpSpPr>
        <p:sp>
          <p:nvSpPr>
            <p:cNvPr id="54" name="Rectangle: Rounded Corners 53">
              <a:extLst>
                <a:ext uri="{FF2B5EF4-FFF2-40B4-BE49-F238E27FC236}">
                  <a16:creationId xmlns:a16="http://schemas.microsoft.com/office/drawing/2014/main" id="{0894132E-2C37-F53C-29C0-5E18335AB796}"/>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
              <a:extLst>
                <a:ext uri="{FF2B5EF4-FFF2-40B4-BE49-F238E27FC236}">
                  <a16:creationId xmlns:a16="http://schemas.microsoft.com/office/drawing/2014/main" id="{CE9732DB-AC5F-5EFA-716C-3FC9F2AEC177}"/>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SỐ LƯỢNG</a:t>
              </a:r>
            </a:p>
          </p:txBody>
        </p:sp>
      </p:grpSp>
      <p:grpSp>
        <p:nvGrpSpPr>
          <p:cNvPr id="56" name="Group 55">
            <a:extLst>
              <a:ext uri="{FF2B5EF4-FFF2-40B4-BE49-F238E27FC236}">
                <a16:creationId xmlns:a16="http://schemas.microsoft.com/office/drawing/2014/main" id="{D32D12A8-3D00-CC8A-E811-A93DE048C1E3}"/>
              </a:ext>
            </a:extLst>
          </p:cNvPr>
          <p:cNvGrpSpPr/>
          <p:nvPr/>
        </p:nvGrpSpPr>
        <p:grpSpPr>
          <a:xfrm>
            <a:off x="1860506" y="6955853"/>
            <a:ext cx="5865777" cy="896211"/>
            <a:chOff x="7162800" y="3446117"/>
            <a:chExt cx="4267200" cy="896211"/>
          </a:xfrm>
        </p:grpSpPr>
        <p:sp>
          <p:nvSpPr>
            <p:cNvPr id="57" name="Rectangle: Rounded Corners 56">
              <a:extLst>
                <a:ext uri="{FF2B5EF4-FFF2-40B4-BE49-F238E27FC236}">
                  <a16:creationId xmlns:a16="http://schemas.microsoft.com/office/drawing/2014/main" id="{BD9CB50C-85A0-CD22-1DD5-D731F67EF809}"/>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
              <a:extLst>
                <a:ext uri="{FF2B5EF4-FFF2-40B4-BE49-F238E27FC236}">
                  <a16:creationId xmlns:a16="http://schemas.microsoft.com/office/drawing/2014/main" id="{E68144E3-AD76-D937-FDC8-0C9C732A6270}"/>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GIÁ TRỊ</a:t>
              </a:r>
            </a:p>
          </p:txBody>
        </p:sp>
      </p:grpSp>
      <p:sp>
        <p:nvSpPr>
          <p:cNvPr id="80" name="TextBox 79">
            <a:extLst>
              <a:ext uri="{FF2B5EF4-FFF2-40B4-BE49-F238E27FC236}">
                <a16:creationId xmlns:a16="http://schemas.microsoft.com/office/drawing/2014/main" id="{0E3F85DB-1C1B-993E-AB4C-5BC8149C3B48}"/>
              </a:ext>
            </a:extLst>
          </p:cNvPr>
          <p:cNvSpPr txBox="1"/>
          <p:nvPr/>
        </p:nvSpPr>
        <p:spPr>
          <a:xfrm>
            <a:off x="9113196" y="2782994"/>
            <a:ext cx="8429017" cy="1446550"/>
          </a:xfrm>
          <a:prstGeom prst="rect">
            <a:avLst/>
          </a:prstGeom>
          <a:noFill/>
        </p:spPr>
        <p:txBody>
          <a:bodyPr wrap="square">
            <a:spAutoFit/>
          </a:bodyPr>
          <a:lstStyle/>
          <a:p>
            <a:pPr algn="just"/>
            <a:r>
              <a:rPr lang="vi-VN" sz="4400" dirty="0">
                <a:latin typeface="Cabin" panose="020B0604020202020204" charset="0"/>
              </a:rPr>
              <a:t>Nguyên giá = 0, 1 hoặc quá lớn bất thường</a:t>
            </a:r>
          </a:p>
        </p:txBody>
      </p:sp>
      <p:sp>
        <p:nvSpPr>
          <p:cNvPr id="81" name="TextBox 34">
            <a:extLst>
              <a:ext uri="{FF2B5EF4-FFF2-40B4-BE49-F238E27FC236}">
                <a16:creationId xmlns:a16="http://schemas.microsoft.com/office/drawing/2014/main" id="{48F175B9-9B85-236A-3E9E-325114C42C9A}"/>
              </a:ext>
            </a:extLst>
          </p:cNvPr>
          <p:cNvSpPr txBox="1"/>
          <p:nvPr/>
        </p:nvSpPr>
        <p:spPr>
          <a:xfrm>
            <a:off x="11839790" y="1772392"/>
            <a:ext cx="4009809"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LỖI CỤ THỂ</a:t>
            </a:r>
            <a:endParaRPr lang="en-US" sz="4400" b="1" dirty="0">
              <a:solidFill>
                <a:srgbClr val="01003B"/>
              </a:solidFill>
              <a:latin typeface="Cabin Bold"/>
              <a:ea typeface="Cabin Bold"/>
              <a:cs typeface="Cabin Bold"/>
              <a:sym typeface="Cabin Bold"/>
            </a:endParaRPr>
          </a:p>
        </p:txBody>
      </p:sp>
      <p:sp>
        <p:nvSpPr>
          <p:cNvPr id="82" name="Isosceles Triangle 81">
            <a:extLst>
              <a:ext uri="{FF2B5EF4-FFF2-40B4-BE49-F238E27FC236}">
                <a16:creationId xmlns:a16="http://schemas.microsoft.com/office/drawing/2014/main" id="{D8B67E55-B8FC-BC60-36E7-9C5F85695831}"/>
              </a:ext>
            </a:extLst>
          </p:cNvPr>
          <p:cNvSpPr/>
          <p:nvPr/>
        </p:nvSpPr>
        <p:spPr>
          <a:xfrm rot="5400000">
            <a:off x="8152253" y="7196616"/>
            <a:ext cx="533400" cy="459828"/>
          </a:xfrm>
          <a:prstGeom prst="triangle">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2CD462-7DB1-86DF-6F0C-EA5922E136D3}"/>
              </a:ext>
            </a:extLst>
          </p:cNvPr>
          <p:cNvSpPr txBox="1"/>
          <p:nvPr/>
        </p:nvSpPr>
        <p:spPr>
          <a:xfrm>
            <a:off x="9144000" y="4559837"/>
            <a:ext cx="8429017" cy="1446550"/>
          </a:xfrm>
          <a:prstGeom prst="rect">
            <a:avLst/>
          </a:prstGeom>
          <a:noFill/>
        </p:spPr>
        <p:txBody>
          <a:bodyPr wrap="square">
            <a:spAutoFit/>
          </a:bodyPr>
          <a:lstStyle/>
          <a:p>
            <a:r>
              <a:rPr lang="vi-VN" sz="4400"/>
              <a:t>Máy móc thiết bị phổ biến vượt định mức </a:t>
            </a:r>
            <a:endParaRPr lang="vi-VN" sz="4400" dirty="0"/>
          </a:p>
        </p:txBody>
      </p:sp>
      <p:sp>
        <p:nvSpPr>
          <p:cNvPr id="2" name="TextBox 1">
            <a:extLst>
              <a:ext uri="{FF2B5EF4-FFF2-40B4-BE49-F238E27FC236}">
                <a16:creationId xmlns:a16="http://schemas.microsoft.com/office/drawing/2014/main" id="{272404C7-1003-EA57-DC0C-DF2A53D0B1A6}"/>
              </a:ext>
            </a:extLst>
          </p:cNvPr>
          <p:cNvSpPr txBox="1"/>
          <p:nvPr/>
        </p:nvSpPr>
        <p:spPr>
          <a:xfrm>
            <a:off x="9085683" y="6270053"/>
            <a:ext cx="8429017" cy="3477875"/>
          </a:xfrm>
          <a:prstGeom prst="rect">
            <a:avLst/>
          </a:prstGeom>
          <a:noFill/>
        </p:spPr>
        <p:txBody>
          <a:bodyPr wrap="square">
            <a:spAutoFit/>
          </a:bodyPr>
          <a:lstStyle/>
          <a:p>
            <a:r>
              <a:rPr lang="vi-VN" sz="4400" dirty="0"/>
              <a:t>Tính hao mòn bất hợp lý: Năm đưa vào sử dụng và giá trị còn lại không không tương thích (ví dụ: năm đưa vào sử dụng 2023 nhưng giá trị còn lại bằng 0)</a:t>
            </a:r>
          </a:p>
        </p:txBody>
      </p:sp>
    </p:spTree>
    <p:extLst>
      <p:ext uri="{BB962C8B-B14F-4D97-AF65-F5344CB8AC3E}">
        <p14:creationId xmlns:p14="http://schemas.microsoft.com/office/powerpoint/2010/main" val="23937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2" grpId="0" animBg="1"/>
      <p:bldP spid="6"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9" name="Freeform 9"/>
          <p:cNvSpPr/>
          <p:nvPr/>
        </p:nvSpPr>
        <p:spPr>
          <a:xfrm rot="3301940">
            <a:off x="-2976647" y="6044703"/>
            <a:ext cx="7092618" cy="4797189"/>
          </a:xfrm>
          <a:custGeom>
            <a:avLst/>
            <a:gdLst/>
            <a:ahLst/>
            <a:cxnLst/>
            <a:rect l="l" t="t" r="r" b="b"/>
            <a:pathLst>
              <a:path w="7092618" h="4797189">
                <a:moveTo>
                  <a:pt x="0" y="0"/>
                </a:moveTo>
                <a:lnTo>
                  <a:pt x="7092618" y="0"/>
                </a:lnTo>
                <a:lnTo>
                  <a:pt x="7092618" y="4797189"/>
                </a:lnTo>
                <a:lnTo>
                  <a:pt x="0" y="47971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26" name="Picture 25">
            <a:extLst>
              <a:ext uri="{FF2B5EF4-FFF2-40B4-BE49-F238E27FC236}">
                <a16:creationId xmlns:a16="http://schemas.microsoft.com/office/drawing/2014/main" id="{AEDE8C91-4DB6-10FB-3B57-01269404D5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168" y="3605876"/>
            <a:ext cx="17068800" cy="5949498"/>
          </a:xfrm>
          <a:prstGeom prst="rect">
            <a:avLst/>
          </a:prstGeom>
        </p:spPr>
      </p:pic>
      <p:sp>
        <p:nvSpPr>
          <p:cNvPr id="27" name="TextBox 11">
            <a:extLst>
              <a:ext uri="{FF2B5EF4-FFF2-40B4-BE49-F238E27FC236}">
                <a16:creationId xmlns:a16="http://schemas.microsoft.com/office/drawing/2014/main" id="{A5082056-ECCA-547F-345B-7CC2DD762E72}"/>
              </a:ext>
            </a:extLst>
          </p:cNvPr>
          <p:cNvSpPr txBox="1"/>
          <p:nvPr/>
        </p:nvSpPr>
        <p:spPr>
          <a:xfrm>
            <a:off x="722834" y="716173"/>
            <a:ext cx="4225360" cy="380232"/>
          </a:xfrm>
          <a:prstGeom prst="rect">
            <a:avLst/>
          </a:prstGeom>
        </p:spPr>
        <p:txBody>
          <a:bodyPr wrap="square" lIns="0" tIns="0" rIns="0" bIns="0" rtlCol="0" anchor="t">
            <a:spAutoFit/>
          </a:bodyPr>
          <a:lstStyle/>
          <a:p>
            <a:pPr marL="0" lvl="0" indent="0" algn="l">
              <a:lnSpc>
                <a:spcPts val="2859"/>
              </a:lnSpc>
              <a:spcBef>
                <a:spcPct val="0"/>
              </a:spcBef>
            </a:pPr>
            <a:r>
              <a:rPr lang="en-US" sz="3200" b="1" spc="191" dirty="0">
                <a:solidFill>
                  <a:srgbClr val="F8F8F8"/>
                </a:solidFill>
                <a:latin typeface="Cabin Bold"/>
                <a:ea typeface="Cabin Bold"/>
                <a:cs typeface="Cabin Bold"/>
                <a:sym typeface="Cabin Bold"/>
              </a:rPr>
              <a:t>CÁC BƯỚC RÀ SOÁT:</a:t>
            </a:r>
          </a:p>
        </p:txBody>
      </p:sp>
      <p:pic>
        <p:nvPicPr>
          <p:cNvPr id="31" name="Picture 30">
            <a:extLst>
              <a:ext uri="{FF2B5EF4-FFF2-40B4-BE49-F238E27FC236}">
                <a16:creationId xmlns:a16="http://schemas.microsoft.com/office/drawing/2014/main" id="{09CAD659-B18C-A334-1454-C9C1349E1F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2019" y="4629334"/>
            <a:ext cx="6096002" cy="2999268"/>
          </a:xfrm>
          <a:prstGeom prst="rect">
            <a:avLst/>
          </a:prstGeom>
        </p:spPr>
      </p:pic>
      <p:grpSp>
        <p:nvGrpSpPr>
          <p:cNvPr id="41" name="Group 40">
            <a:extLst>
              <a:ext uri="{FF2B5EF4-FFF2-40B4-BE49-F238E27FC236}">
                <a16:creationId xmlns:a16="http://schemas.microsoft.com/office/drawing/2014/main" id="{B83E9070-4B8F-DB07-E86E-D51745F5BE31}"/>
              </a:ext>
            </a:extLst>
          </p:cNvPr>
          <p:cNvGrpSpPr/>
          <p:nvPr/>
        </p:nvGrpSpPr>
        <p:grpSpPr>
          <a:xfrm>
            <a:off x="823368" y="4175649"/>
            <a:ext cx="1602509" cy="468273"/>
            <a:chOff x="806654" y="3579673"/>
            <a:chExt cx="1602509" cy="468273"/>
          </a:xfrm>
        </p:grpSpPr>
        <p:sp>
          <p:nvSpPr>
            <p:cNvPr id="28" name="Rectangle: Rounded Corners 27">
              <a:extLst>
                <a:ext uri="{FF2B5EF4-FFF2-40B4-BE49-F238E27FC236}">
                  <a16:creationId xmlns:a16="http://schemas.microsoft.com/office/drawing/2014/main" id="{0CF13605-E008-8E4B-3C06-D72E41C39715}"/>
                </a:ext>
              </a:extLst>
            </p:cNvPr>
            <p:cNvSpPr/>
            <p:nvPr/>
          </p:nvSpPr>
          <p:spPr>
            <a:xfrm>
              <a:off x="806654" y="3579673"/>
              <a:ext cx="1600200" cy="46827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11">
              <a:extLst>
                <a:ext uri="{FF2B5EF4-FFF2-40B4-BE49-F238E27FC236}">
                  <a16:creationId xmlns:a16="http://schemas.microsoft.com/office/drawing/2014/main" id="{1EF0C968-3457-DD55-105A-D6115E16E478}"/>
                </a:ext>
              </a:extLst>
            </p:cNvPr>
            <p:cNvSpPr txBox="1"/>
            <p:nvPr/>
          </p:nvSpPr>
          <p:spPr>
            <a:xfrm>
              <a:off x="2104267" y="3653126"/>
              <a:ext cx="304896" cy="380232"/>
            </a:xfrm>
            <a:prstGeom prst="rect">
              <a:avLst/>
            </a:prstGeom>
          </p:spPr>
          <p:txBody>
            <a:bodyPr wrap="square" lIns="0" tIns="0" rIns="0" bIns="0" rtlCol="0" anchor="t">
              <a:spAutoFit/>
            </a:bodyPr>
            <a:lstStyle/>
            <a:p>
              <a:pPr marL="0" lvl="0" indent="0" algn="l">
                <a:lnSpc>
                  <a:spcPts val="2859"/>
                </a:lnSpc>
                <a:spcBef>
                  <a:spcPct val="0"/>
                </a:spcBef>
              </a:pPr>
              <a:r>
                <a:rPr lang="en-US" sz="3200" b="1" spc="191" dirty="0">
                  <a:solidFill>
                    <a:srgbClr val="FF0000"/>
                  </a:solidFill>
                  <a:latin typeface="Cabin Bold"/>
                  <a:ea typeface="Cabin Bold"/>
                  <a:cs typeface="Cabin Bold"/>
                  <a:sym typeface="Cabin Bold"/>
                </a:rPr>
                <a:t>1</a:t>
              </a:r>
            </a:p>
          </p:txBody>
        </p:sp>
      </p:grpSp>
      <p:grpSp>
        <p:nvGrpSpPr>
          <p:cNvPr id="42" name="Group 41">
            <a:extLst>
              <a:ext uri="{FF2B5EF4-FFF2-40B4-BE49-F238E27FC236}">
                <a16:creationId xmlns:a16="http://schemas.microsoft.com/office/drawing/2014/main" id="{404ADA69-8DA8-4050-F5DF-0DD16F3CFBB8}"/>
              </a:ext>
            </a:extLst>
          </p:cNvPr>
          <p:cNvGrpSpPr/>
          <p:nvPr/>
        </p:nvGrpSpPr>
        <p:grpSpPr>
          <a:xfrm>
            <a:off x="3545430" y="4283669"/>
            <a:ext cx="6848777" cy="380232"/>
            <a:chOff x="3528716" y="3687693"/>
            <a:chExt cx="6848777" cy="380232"/>
          </a:xfrm>
        </p:grpSpPr>
        <p:sp>
          <p:nvSpPr>
            <p:cNvPr id="29" name="Rectangle: Rounded Corners 28">
              <a:extLst>
                <a:ext uri="{FF2B5EF4-FFF2-40B4-BE49-F238E27FC236}">
                  <a16:creationId xmlns:a16="http://schemas.microsoft.com/office/drawing/2014/main" id="{7194282B-4D77-B53E-A26A-B6346C0A1FF4}"/>
                </a:ext>
              </a:extLst>
            </p:cNvPr>
            <p:cNvSpPr/>
            <p:nvPr/>
          </p:nvSpPr>
          <p:spPr>
            <a:xfrm>
              <a:off x="3528716" y="3693244"/>
              <a:ext cx="5964738" cy="26742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11">
              <a:extLst>
                <a:ext uri="{FF2B5EF4-FFF2-40B4-BE49-F238E27FC236}">
                  <a16:creationId xmlns:a16="http://schemas.microsoft.com/office/drawing/2014/main" id="{4ED332F9-965C-C6D0-2846-F75D15360985}"/>
                </a:ext>
              </a:extLst>
            </p:cNvPr>
            <p:cNvSpPr txBox="1"/>
            <p:nvPr/>
          </p:nvSpPr>
          <p:spPr>
            <a:xfrm>
              <a:off x="9643887" y="3687693"/>
              <a:ext cx="733606" cy="380232"/>
            </a:xfrm>
            <a:prstGeom prst="rect">
              <a:avLst/>
            </a:prstGeom>
          </p:spPr>
          <p:txBody>
            <a:bodyPr wrap="square" lIns="0" tIns="0" rIns="0" bIns="0" rtlCol="0" anchor="t">
              <a:spAutoFit/>
            </a:bodyPr>
            <a:lstStyle/>
            <a:p>
              <a:pPr marL="0" lvl="0" indent="0" algn="l">
                <a:lnSpc>
                  <a:spcPts val="2859"/>
                </a:lnSpc>
                <a:spcBef>
                  <a:spcPct val="0"/>
                </a:spcBef>
              </a:pPr>
              <a:r>
                <a:rPr lang="en-US" sz="3200" b="1" spc="191" dirty="0">
                  <a:solidFill>
                    <a:srgbClr val="FF0000"/>
                  </a:solidFill>
                  <a:latin typeface="Cabin Bold"/>
                  <a:ea typeface="Cabin Bold"/>
                  <a:cs typeface="Cabin Bold"/>
                  <a:sym typeface="Cabin Bold"/>
                </a:rPr>
                <a:t>2</a:t>
              </a:r>
            </a:p>
          </p:txBody>
        </p:sp>
      </p:grpSp>
      <p:sp>
        <p:nvSpPr>
          <p:cNvPr id="39" name="TextBox 11">
            <a:extLst>
              <a:ext uri="{FF2B5EF4-FFF2-40B4-BE49-F238E27FC236}">
                <a16:creationId xmlns:a16="http://schemas.microsoft.com/office/drawing/2014/main" id="{9B1901D9-8D7A-99C2-07E4-883425B56447}"/>
              </a:ext>
            </a:extLst>
          </p:cNvPr>
          <p:cNvSpPr txBox="1"/>
          <p:nvPr/>
        </p:nvSpPr>
        <p:spPr>
          <a:xfrm>
            <a:off x="5105400" y="1697947"/>
            <a:ext cx="11409221" cy="752129"/>
          </a:xfrm>
          <a:prstGeom prst="rect">
            <a:avLst/>
          </a:prstGeom>
        </p:spPr>
        <p:txBody>
          <a:bodyPr wrap="square" lIns="0" tIns="0" rIns="0" bIns="0" rtlCol="0" anchor="t">
            <a:spAutoFit/>
          </a:bodyPr>
          <a:lstStyle/>
          <a:p>
            <a:pPr marL="0" lvl="0" indent="0" algn="l">
              <a:lnSpc>
                <a:spcPts val="2859"/>
              </a:lnSpc>
              <a:spcBef>
                <a:spcPct val="0"/>
              </a:spcBef>
            </a:pPr>
            <a:r>
              <a:rPr lang="en-US" sz="3200" b="1" spc="191" dirty="0">
                <a:solidFill>
                  <a:srgbClr val="F8F8F8"/>
                </a:solidFill>
                <a:latin typeface="Cabin Bold"/>
                <a:ea typeface="Cabin Bold"/>
                <a:cs typeface="Cabin Bold"/>
                <a:sym typeface="Cabin Bold"/>
              </a:rPr>
              <a:t>1. CHỌN CHỨC NĂNG NHẬP DỮ LIỆU KIỂM KÊ &gt; TRA CỨU THÔNG TIN TẤT CẢ TÀI SẢN</a:t>
            </a:r>
          </a:p>
        </p:txBody>
      </p:sp>
      <p:sp>
        <p:nvSpPr>
          <p:cNvPr id="40" name="TextBox 11">
            <a:extLst>
              <a:ext uri="{FF2B5EF4-FFF2-40B4-BE49-F238E27FC236}">
                <a16:creationId xmlns:a16="http://schemas.microsoft.com/office/drawing/2014/main" id="{D695ED0B-05B4-8820-6F32-8E2432C7123E}"/>
              </a:ext>
            </a:extLst>
          </p:cNvPr>
          <p:cNvSpPr txBox="1"/>
          <p:nvPr/>
        </p:nvSpPr>
        <p:spPr>
          <a:xfrm>
            <a:off x="5105400" y="2766219"/>
            <a:ext cx="11409221" cy="380232"/>
          </a:xfrm>
          <a:prstGeom prst="rect">
            <a:avLst/>
          </a:prstGeom>
        </p:spPr>
        <p:txBody>
          <a:bodyPr wrap="square" lIns="0" tIns="0" rIns="0" bIns="0" rtlCol="0" anchor="t">
            <a:spAutoFit/>
          </a:bodyPr>
          <a:lstStyle/>
          <a:p>
            <a:pPr>
              <a:lnSpc>
                <a:spcPts val="2859"/>
              </a:lnSpc>
              <a:spcBef>
                <a:spcPct val="0"/>
              </a:spcBef>
            </a:pPr>
            <a:r>
              <a:rPr lang="en-US" sz="3200" b="1" spc="191" dirty="0">
                <a:solidFill>
                  <a:srgbClr val="F8F8F8"/>
                </a:solidFill>
                <a:latin typeface="Cabin Bold"/>
                <a:ea typeface="Cabin Bold"/>
                <a:cs typeface="Cabin Bold"/>
                <a:sym typeface="Cabin Bold"/>
              </a:rPr>
              <a:t>2. CHỌN ĐƠN VỊ CẦN TRA CỨU THÔNG TIN.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heel(1)">
                                      <p:cBhvr>
                                        <p:cTn id="7" dur="2000"/>
                                        <p:tgtEl>
                                          <p:spTgt spid="41"/>
                                        </p:tgtEl>
                                      </p:cBhvr>
                                    </p:animEffect>
                                  </p:childTnLst>
                                </p:cTn>
                              </p:par>
                              <p:par>
                                <p:cTn id="8" presetID="21" presetClass="entr" presetSubtype="1"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heel(1)">
                                      <p:cBhvr>
                                        <p:cTn id="10" dur="20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71A85-126D-4578-100B-B57AF310026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AF98CD9-A2A9-24BA-9DAC-419A1943391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9" name="Freeform 9">
            <a:extLst>
              <a:ext uri="{FF2B5EF4-FFF2-40B4-BE49-F238E27FC236}">
                <a16:creationId xmlns:a16="http://schemas.microsoft.com/office/drawing/2014/main" id="{CE659E51-5296-7794-6576-ABF6156080AF}"/>
              </a:ext>
            </a:extLst>
          </p:cNvPr>
          <p:cNvSpPr/>
          <p:nvPr/>
        </p:nvSpPr>
        <p:spPr>
          <a:xfrm rot="3301940">
            <a:off x="-2976647" y="6044703"/>
            <a:ext cx="7092618" cy="4797189"/>
          </a:xfrm>
          <a:custGeom>
            <a:avLst/>
            <a:gdLst/>
            <a:ahLst/>
            <a:cxnLst/>
            <a:rect l="l" t="t" r="r" b="b"/>
            <a:pathLst>
              <a:path w="7092618" h="4797189">
                <a:moveTo>
                  <a:pt x="0" y="0"/>
                </a:moveTo>
                <a:lnTo>
                  <a:pt x="7092618" y="0"/>
                </a:lnTo>
                <a:lnTo>
                  <a:pt x="7092618" y="4797189"/>
                </a:lnTo>
                <a:lnTo>
                  <a:pt x="0" y="47971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26" name="Picture 25">
            <a:extLst>
              <a:ext uri="{FF2B5EF4-FFF2-40B4-BE49-F238E27FC236}">
                <a16:creationId xmlns:a16="http://schemas.microsoft.com/office/drawing/2014/main" id="{81778B7C-BAA9-4764-5C1E-73B077F1EC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3604273"/>
            <a:ext cx="17068800" cy="5949498"/>
          </a:xfrm>
          <a:prstGeom prst="rect">
            <a:avLst/>
          </a:prstGeom>
        </p:spPr>
      </p:pic>
      <p:sp>
        <p:nvSpPr>
          <p:cNvPr id="27" name="TextBox 11">
            <a:extLst>
              <a:ext uri="{FF2B5EF4-FFF2-40B4-BE49-F238E27FC236}">
                <a16:creationId xmlns:a16="http://schemas.microsoft.com/office/drawing/2014/main" id="{416B810B-F4C5-D35B-1FAC-2E559B1A2A62}"/>
              </a:ext>
            </a:extLst>
          </p:cNvPr>
          <p:cNvSpPr txBox="1"/>
          <p:nvPr/>
        </p:nvSpPr>
        <p:spPr>
          <a:xfrm>
            <a:off x="722834" y="716173"/>
            <a:ext cx="4225360" cy="380232"/>
          </a:xfrm>
          <a:prstGeom prst="rect">
            <a:avLst/>
          </a:prstGeom>
        </p:spPr>
        <p:txBody>
          <a:bodyPr wrap="square" lIns="0" tIns="0" rIns="0" bIns="0" rtlCol="0" anchor="t">
            <a:spAutoFit/>
          </a:bodyPr>
          <a:lstStyle/>
          <a:p>
            <a:pPr marL="0" lvl="0" indent="0" algn="l">
              <a:lnSpc>
                <a:spcPts val="2859"/>
              </a:lnSpc>
              <a:spcBef>
                <a:spcPct val="0"/>
              </a:spcBef>
            </a:pPr>
            <a:r>
              <a:rPr lang="en-US" sz="3200" b="1" spc="191" dirty="0">
                <a:solidFill>
                  <a:srgbClr val="F8F8F8"/>
                </a:solidFill>
                <a:latin typeface="Cabin Bold"/>
                <a:ea typeface="Cabin Bold"/>
                <a:cs typeface="Cabin Bold"/>
                <a:sym typeface="Cabin Bold"/>
              </a:rPr>
              <a:t>CÁC BƯỚC RÀ SOÁT:</a:t>
            </a:r>
          </a:p>
        </p:txBody>
      </p:sp>
      <p:grpSp>
        <p:nvGrpSpPr>
          <p:cNvPr id="7" name="Group 6">
            <a:extLst>
              <a:ext uri="{FF2B5EF4-FFF2-40B4-BE49-F238E27FC236}">
                <a16:creationId xmlns:a16="http://schemas.microsoft.com/office/drawing/2014/main" id="{1E1EC15A-5F69-DFFF-C863-DC4B95A730ED}"/>
              </a:ext>
            </a:extLst>
          </p:cNvPr>
          <p:cNvGrpSpPr/>
          <p:nvPr/>
        </p:nvGrpSpPr>
        <p:grpSpPr>
          <a:xfrm>
            <a:off x="2595357" y="4807991"/>
            <a:ext cx="4940824" cy="604069"/>
            <a:chOff x="2602977" y="4204289"/>
            <a:chExt cx="4940824" cy="604069"/>
          </a:xfrm>
        </p:grpSpPr>
        <p:sp>
          <p:nvSpPr>
            <p:cNvPr id="28" name="Rectangle: Rounded Corners 27">
              <a:extLst>
                <a:ext uri="{FF2B5EF4-FFF2-40B4-BE49-F238E27FC236}">
                  <a16:creationId xmlns:a16="http://schemas.microsoft.com/office/drawing/2014/main" id="{2C6FA7CD-E935-D446-5A5D-92F7AB8A4300}"/>
                </a:ext>
              </a:extLst>
            </p:cNvPr>
            <p:cNvSpPr/>
            <p:nvPr/>
          </p:nvSpPr>
          <p:spPr>
            <a:xfrm>
              <a:off x="2602977" y="4540928"/>
              <a:ext cx="4940824" cy="26743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11">
              <a:extLst>
                <a:ext uri="{FF2B5EF4-FFF2-40B4-BE49-F238E27FC236}">
                  <a16:creationId xmlns:a16="http://schemas.microsoft.com/office/drawing/2014/main" id="{CA270476-EC17-C7A4-690E-68B4459C66A5}"/>
                </a:ext>
              </a:extLst>
            </p:cNvPr>
            <p:cNvSpPr txBox="1"/>
            <p:nvPr/>
          </p:nvSpPr>
          <p:spPr>
            <a:xfrm>
              <a:off x="7086600" y="4204289"/>
              <a:ext cx="349962" cy="380232"/>
            </a:xfrm>
            <a:prstGeom prst="rect">
              <a:avLst/>
            </a:prstGeom>
          </p:spPr>
          <p:txBody>
            <a:bodyPr wrap="square" lIns="0" tIns="0" rIns="0" bIns="0" rtlCol="0" anchor="t">
              <a:spAutoFit/>
            </a:bodyPr>
            <a:lstStyle/>
            <a:p>
              <a:pPr marL="0" lvl="0" indent="0" algn="l">
                <a:lnSpc>
                  <a:spcPts val="2859"/>
                </a:lnSpc>
                <a:spcBef>
                  <a:spcPct val="0"/>
                </a:spcBef>
              </a:pPr>
              <a:r>
                <a:rPr lang="en-US" sz="3200" b="1" spc="191" dirty="0">
                  <a:solidFill>
                    <a:srgbClr val="FF0000"/>
                  </a:solidFill>
                  <a:latin typeface="Cabin Bold"/>
                  <a:ea typeface="Cabin Bold"/>
                  <a:cs typeface="Cabin Bold"/>
                  <a:sym typeface="Cabin Bold"/>
                </a:rPr>
                <a:t>4</a:t>
              </a:r>
            </a:p>
          </p:txBody>
        </p:sp>
      </p:grpSp>
      <p:grpSp>
        <p:nvGrpSpPr>
          <p:cNvPr id="8" name="Group 7">
            <a:extLst>
              <a:ext uri="{FF2B5EF4-FFF2-40B4-BE49-F238E27FC236}">
                <a16:creationId xmlns:a16="http://schemas.microsoft.com/office/drawing/2014/main" id="{468C350F-2EFB-1189-EC45-66388A3DF5F4}"/>
              </a:ext>
            </a:extLst>
          </p:cNvPr>
          <p:cNvGrpSpPr/>
          <p:nvPr/>
        </p:nvGrpSpPr>
        <p:grpSpPr>
          <a:xfrm>
            <a:off x="7590853" y="4785816"/>
            <a:ext cx="5043918" cy="607421"/>
            <a:chOff x="7598473" y="4182114"/>
            <a:chExt cx="5043918" cy="607421"/>
          </a:xfrm>
        </p:grpSpPr>
        <p:sp>
          <p:nvSpPr>
            <p:cNvPr id="29" name="Rectangle: Rounded Corners 28">
              <a:extLst>
                <a:ext uri="{FF2B5EF4-FFF2-40B4-BE49-F238E27FC236}">
                  <a16:creationId xmlns:a16="http://schemas.microsoft.com/office/drawing/2014/main" id="{F9AE7B97-3174-B023-3B94-02F53729CF1E}"/>
                </a:ext>
              </a:extLst>
            </p:cNvPr>
            <p:cNvSpPr/>
            <p:nvPr/>
          </p:nvSpPr>
          <p:spPr>
            <a:xfrm>
              <a:off x="7598473" y="4540928"/>
              <a:ext cx="4974527" cy="24860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11">
              <a:extLst>
                <a:ext uri="{FF2B5EF4-FFF2-40B4-BE49-F238E27FC236}">
                  <a16:creationId xmlns:a16="http://schemas.microsoft.com/office/drawing/2014/main" id="{8FC59CDB-ECBB-983E-9101-E5CF590365FA}"/>
                </a:ext>
              </a:extLst>
            </p:cNvPr>
            <p:cNvSpPr txBox="1"/>
            <p:nvPr/>
          </p:nvSpPr>
          <p:spPr>
            <a:xfrm>
              <a:off x="12292428" y="4182114"/>
              <a:ext cx="349963" cy="380232"/>
            </a:xfrm>
            <a:prstGeom prst="rect">
              <a:avLst/>
            </a:prstGeom>
          </p:spPr>
          <p:txBody>
            <a:bodyPr wrap="square" lIns="0" tIns="0" rIns="0" bIns="0" rtlCol="0" anchor="t">
              <a:spAutoFit/>
            </a:bodyPr>
            <a:lstStyle/>
            <a:p>
              <a:pPr marL="0" lvl="0" indent="0" algn="l">
                <a:lnSpc>
                  <a:spcPts val="2859"/>
                </a:lnSpc>
                <a:spcBef>
                  <a:spcPct val="0"/>
                </a:spcBef>
              </a:pPr>
              <a:r>
                <a:rPr lang="en-US" sz="3200" b="1" spc="191" dirty="0">
                  <a:solidFill>
                    <a:srgbClr val="FF0000"/>
                  </a:solidFill>
                  <a:latin typeface="Cabin Bold"/>
                  <a:ea typeface="Cabin Bold"/>
                  <a:cs typeface="Cabin Bold"/>
                  <a:sym typeface="Cabin Bold"/>
                </a:rPr>
                <a:t>5</a:t>
              </a:r>
            </a:p>
          </p:txBody>
        </p:sp>
      </p:grpSp>
      <p:sp>
        <p:nvSpPr>
          <p:cNvPr id="39" name="TextBox 11">
            <a:extLst>
              <a:ext uri="{FF2B5EF4-FFF2-40B4-BE49-F238E27FC236}">
                <a16:creationId xmlns:a16="http://schemas.microsoft.com/office/drawing/2014/main" id="{762F1A47-2D56-DDAE-7B65-E9D367383A92}"/>
              </a:ext>
            </a:extLst>
          </p:cNvPr>
          <p:cNvSpPr txBox="1"/>
          <p:nvPr/>
        </p:nvSpPr>
        <p:spPr>
          <a:xfrm>
            <a:off x="5257800" y="716173"/>
            <a:ext cx="11409221" cy="380232"/>
          </a:xfrm>
          <a:prstGeom prst="rect">
            <a:avLst/>
          </a:prstGeom>
        </p:spPr>
        <p:txBody>
          <a:bodyPr wrap="square" lIns="0" tIns="0" rIns="0" bIns="0" rtlCol="0" anchor="t">
            <a:spAutoFit/>
          </a:bodyPr>
          <a:lstStyle/>
          <a:p>
            <a:pPr marL="0" lvl="0" indent="0" algn="l">
              <a:lnSpc>
                <a:spcPts val="2859"/>
              </a:lnSpc>
              <a:spcBef>
                <a:spcPct val="0"/>
              </a:spcBef>
            </a:pPr>
            <a:r>
              <a:rPr lang="en-US" sz="3000" b="1" spc="191" dirty="0">
                <a:solidFill>
                  <a:srgbClr val="F8F8F8"/>
                </a:solidFill>
                <a:latin typeface="Cabin Bold"/>
                <a:ea typeface="Cabin Bold"/>
                <a:cs typeface="Cabin Bold"/>
                <a:sym typeface="Cabin Bold"/>
              </a:rPr>
              <a:t>3. CHỌN TÌM KIẾM CHI TIẾT</a:t>
            </a:r>
          </a:p>
        </p:txBody>
      </p:sp>
      <p:sp>
        <p:nvSpPr>
          <p:cNvPr id="40" name="TextBox 11">
            <a:extLst>
              <a:ext uri="{FF2B5EF4-FFF2-40B4-BE49-F238E27FC236}">
                <a16:creationId xmlns:a16="http://schemas.microsoft.com/office/drawing/2014/main" id="{35BBC2FE-8ACA-C3BB-06ED-0EA2560A29A1}"/>
              </a:ext>
            </a:extLst>
          </p:cNvPr>
          <p:cNvSpPr txBox="1"/>
          <p:nvPr/>
        </p:nvSpPr>
        <p:spPr>
          <a:xfrm>
            <a:off x="5257800" y="1327602"/>
            <a:ext cx="11409221" cy="752129"/>
          </a:xfrm>
          <a:prstGeom prst="rect">
            <a:avLst/>
          </a:prstGeom>
        </p:spPr>
        <p:txBody>
          <a:bodyPr wrap="square" lIns="0" tIns="0" rIns="0" bIns="0" rtlCol="0" anchor="t">
            <a:spAutoFit/>
          </a:bodyPr>
          <a:lstStyle/>
          <a:p>
            <a:pPr>
              <a:lnSpc>
                <a:spcPts val="2859"/>
              </a:lnSpc>
              <a:spcBef>
                <a:spcPct val="0"/>
              </a:spcBef>
            </a:pPr>
            <a:r>
              <a:rPr lang="en-US" sz="3000" b="1" spc="191" dirty="0">
                <a:solidFill>
                  <a:srgbClr val="F8F8F8"/>
                </a:solidFill>
                <a:latin typeface="Cabin Bold"/>
                <a:ea typeface="Cabin Bold"/>
                <a:cs typeface="Cabin Bold"/>
                <a:sym typeface="Cabin Bold"/>
              </a:rPr>
              <a:t>4. CHỌN NHÓM TÀI SẢN (TÀI SẢN CỐ ĐỊNH, TÀI SẢN KCHT ĐƯỜNG BỘ….).</a:t>
            </a:r>
          </a:p>
        </p:txBody>
      </p:sp>
      <p:pic>
        <p:nvPicPr>
          <p:cNvPr id="4" name="Picture 3">
            <a:extLst>
              <a:ext uri="{FF2B5EF4-FFF2-40B4-BE49-F238E27FC236}">
                <a16:creationId xmlns:a16="http://schemas.microsoft.com/office/drawing/2014/main" id="{DE166300-236D-2D19-A256-B27E8ADE5E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2007" y="5493853"/>
            <a:ext cx="4954174" cy="1461557"/>
          </a:xfrm>
          <a:prstGeom prst="rect">
            <a:avLst/>
          </a:prstGeom>
        </p:spPr>
      </p:pic>
      <p:pic>
        <p:nvPicPr>
          <p:cNvPr id="6" name="Picture 5">
            <a:extLst>
              <a:ext uri="{FF2B5EF4-FFF2-40B4-BE49-F238E27FC236}">
                <a16:creationId xmlns:a16="http://schemas.microsoft.com/office/drawing/2014/main" id="{EFDC533F-0B07-9EBA-D3F2-61779B9B59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0853" y="5493853"/>
            <a:ext cx="4940825" cy="1408277"/>
          </a:xfrm>
          <a:prstGeom prst="rect">
            <a:avLst/>
          </a:prstGeom>
        </p:spPr>
      </p:pic>
      <p:grpSp>
        <p:nvGrpSpPr>
          <p:cNvPr id="10" name="Group 9">
            <a:extLst>
              <a:ext uri="{FF2B5EF4-FFF2-40B4-BE49-F238E27FC236}">
                <a16:creationId xmlns:a16="http://schemas.microsoft.com/office/drawing/2014/main" id="{252FAB59-3170-CD00-D722-FBCB26E97521}"/>
              </a:ext>
            </a:extLst>
          </p:cNvPr>
          <p:cNvGrpSpPr/>
          <p:nvPr/>
        </p:nvGrpSpPr>
        <p:grpSpPr>
          <a:xfrm>
            <a:off x="9136380" y="4229778"/>
            <a:ext cx="990600" cy="604069"/>
            <a:chOff x="2602977" y="4204289"/>
            <a:chExt cx="4940824" cy="604069"/>
          </a:xfrm>
        </p:grpSpPr>
        <p:sp>
          <p:nvSpPr>
            <p:cNvPr id="12" name="Rectangle: Rounded Corners 11">
              <a:extLst>
                <a:ext uri="{FF2B5EF4-FFF2-40B4-BE49-F238E27FC236}">
                  <a16:creationId xmlns:a16="http://schemas.microsoft.com/office/drawing/2014/main" id="{DB4BE18D-544C-1A33-A75B-A6A1CF05B99F}"/>
                </a:ext>
              </a:extLst>
            </p:cNvPr>
            <p:cNvSpPr/>
            <p:nvPr/>
          </p:nvSpPr>
          <p:spPr>
            <a:xfrm>
              <a:off x="2602977" y="4540928"/>
              <a:ext cx="4940824" cy="26743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1">
              <a:extLst>
                <a:ext uri="{FF2B5EF4-FFF2-40B4-BE49-F238E27FC236}">
                  <a16:creationId xmlns:a16="http://schemas.microsoft.com/office/drawing/2014/main" id="{C87DFAF4-3FB2-33D9-16DC-3D659262C2B6}"/>
                </a:ext>
              </a:extLst>
            </p:cNvPr>
            <p:cNvSpPr txBox="1"/>
            <p:nvPr/>
          </p:nvSpPr>
          <p:spPr>
            <a:xfrm>
              <a:off x="7086600" y="4204289"/>
              <a:ext cx="349962" cy="380232"/>
            </a:xfrm>
            <a:prstGeom prst="rect">
              <a:avLst/>
            </a:prstGeom>
          </p:spPr>
          <p:txBody>
            <a:bodyPr wrap="square" lIns="0" tIns="0" rIns="0" bIns="0" rtlCol="0" anchor="t">
              <a:spAutoFit/>
            </a:bodyPr>
            <a:lstStyle/>
            <a:p>
              <a:pPr marL="0" lvl="0" indent="0" algn="l">
                <a:lnSpc>
                  <a:spcPts val="2859"/>
                </a:lnSpc>
                <a:spcBef>
                  <a:spcPct val="0"/>
                </a:spcBef>
              </a:pPr>
              <a:r>
                <a:rPr lang="en-US" sz="3200" b="1" spc="191" dirty="0">
                  <a:solidFill>
                    <a:srgbClr val="FF0000"/>
                  </a:solidFill>
                  <a:latin typeface="Cabin Bold"/>
                  <a:ea typeface="Cabin Bold"/>
                  <a:cs typeface="Cabin Bold"/>
                  <a:sym typeface="Cabin Bold"/>
                </a:rPr>
                <a:t>3</a:t>
              </a:r>
            </a:p>
          </p:txBody>
        </p:sp>
      </p:grpSp>
      <p:sp>
        <p:nvSpPr>
          <p:cNvPr id="14" name="TextBox 11">
            <a:extLst>
              <a:ext uri="{FF2B5EF4-FFF2-40B4-BE49-F238E27FC236}">
                <a16:creationId xmlns:a16="http://schemas.microsoft.com/office/drawing/2014/main" id="{64477879-6DA6-ED2F-A406-773D2D573947}"/>
              </a:ext>
            </a:extLst>
          </p:cNvPr>
          <p:cNvSpPr txBox="1"/>
          <p:nvPr/>
        </p:nvSpPr>
        <p:spPr>
          <a:xfrm>
            <a:off x="5257800" y="2193446"/>
            <a:ext cx="13411200" cy="380232"/>
          </a:xfrm>
          <a:prstGeom prst="rect">
            <a:avLst/>
          </a:prstGeom>
        </p:spPr>
        <p:txBody>
          <a:bodyPr wrap="square" lIns="0" tIns="0" rIns="0" bIns="0" rtlCol="0" anchor="t">
            <a:spAutoFit/>
          </a:bodyPr>
          <a:lstStyle/>
          <a:p>
            <a:pPr>
              <a:lnSpc>
                <a:spcPts val="2859"/>
              </a:lnSpc>
              <a:spcBef>
                <a:spcPct val="0"/>
              </a:spcBef>
            </a:pPr>
            <a:r>
              <a:rPr lang="en-US" sz="3000" b="1" spc="191" dirty="0">
                <a:solidFill>
                  <a:srgbClr val="F8F8F8"/>
                </a:solidFill>
                <a:latin typeface="Cabin Bold"/>
                <a:ea typeface="Cabin Bold"/>
                <a:cs typeface="Cabin Bold"/>
                <a:sym typeface="Cabin Bold"/>
              </a:rPr>
              <a:t>5. CHỌN LOẠI TÀI SẢN (ĐẤT, NHÀ, XE Ô TÔ….) VÀ BẤM TÌM KIẾM (6).</a:t>
            </a:r>
          </a:p>
        </p:txBody>
      </p:sp>
      <p:grpSp>
        <p:nvGrpSpPr>
          <p:cNvPr id="17" name="Group 16">
            <a:extLst>
              <a:ext uri="{FF2B5EF4-FFF2-40B4-BE49-F238E27FC236}">
                <a16:creationId xmlns:a16="http://schemas.microsoft.com/office/drawing/2014/main" id="{5BD33EBD-F263-C036-F571-389EE488A858}"/>
              </a:ext>
            </a:extLst>
          </p:cNvPr>
          <p:cNvGrpSpPr/>
          <p:nvPr/>
        </p:nvGrpSpPr>
        <p:grpSpPr>
          <a:xfrm>
            <a:off x="17028996" y="4187781"/>
            <a:ext cx="708803" cy="620210"/>
            <a:chOff x="2602977" y="4188148"/>
            <a:chExt cx="4940824" cy="620210"/>
          </a:xfrm>
        </p:grpSpPr>
        <p:sp>
          <p:nvSpPr>
            <p:cNvPr id="18" name="Rectangle: Rounded Corners 17">
              <a:extLst>
                <a:ext uri="{FF2B5EF4-FFF2-40B4-BE49-F238E27FC236}">
                  <a16:creationId xmlns:a16="http://schemas.microsoft.com/office/drawing/2014/main" id="{167527DD-ACC2-BB70-3BC1-C4535F94780C}"/>
                </a:ext>
              </a:extLst>
            </p:cNvPr>
            <p:cNvSpPr/>
            <p:nvPr/>
          </p:nvSpPr>
          <p:spPr>
            <a:xfrm>
              <a:off x="2602977" y="4540928"/>
              <a:ext cx="4940824" cy="26743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1">
              <a:extLst>
                <a:ext uri="{FF2B5EF4-FFF2-40B4-BE49-F238E27FC236}">
                  <a16:creationId xmlns:a16="http://schemas.microsoft.com/office/drawing/2014/main" id="{54771D25-3F4D-F3FE-96BD-44D52298C9D4}"/>
                </a:ext>
              </a:extLst>
            </p:cNvPr>
            <p:cNvSpPr txBox="1"/>
            <p:nvPr/>
          </p:nvSpPr>
          <p:spPr>
            <a:xfrm>
              <a:off x="6067422" y="4188148"/>
              <a:ext cx="349962" cy="380232"/>
            </a:xfrm>
            <a:prstGeom prst="rect">
              <a:avLst/>
            </a:prstGeom>
          </p:spPr>
          <p:txBody>
            <a:bodyPr wrap="square" lIns="0" tIns="0" rIns="0" bIns="0" rtlCol="0" anchor="t">
              <a:spAutoFit/>
            </a:bodyPr>
            <a:lstStyle/>
            <a:p>
              <a:pPr marL="0" lvl="0" indent="0" algn="l">
                <a:lnSpc>
                  <a:spcPts val="2859"/>
                </a:lnSpc>
                <a:spcBef>
                  <a:spcPct val="0"/>
                </a:spcBef>
              </a:pPr>
              <a:r>
                <a:rPr lang="en-US" sz="3200" b="1" spc="191" dirty="0">
                  <a:solidFill>
                    <a:srgbClr val="FF0000"/>
                  </a:solidFill>
                  <a:latin typeface="Cabin Bold"/>
                  <a:ea typeface="Cabin Bold"/>
                  <a:cs typeface="Cabin Bold"/>
                  <a:sym typeface="Cabin Bold"/>
                </a:rPr>
                <a:t>7</a:t>
              </a:r>
            </a:p>
          </p:txBody>
        </p:sp>
      </p:grpSp>
      <p:sp>
        <p:nvSpPr>
          <p:cNvPr id="20" name="TextBox 11">
            <a:extLst>
              <a:ext uri="{FF2B5EF4-FFF2-40B4-BE49-F238E27FC236}">
                <a16:creationId xmlns:a16="http://schemas.microsoft.com/office/drawing/2014/main" id="{E6FC2394-4CAD-2191-B042-F8C1928C7678}"/>
              </a:ext>
            </a:extLst>
          </p:cNvPr>
          <p:cNvSpPr txBox="1"/>
          <p:nvPr/>
        </p:nvSpPr>
        <p:spPr>
          <a:xfrm>
            <a:off x="5236464" y="2720201"/>
            <a:ext cx="11409221" cy="752129"/>
          </a:xfrm>
          <a:prstGeom prst="rect">
            <a:avLst/>
          </a:prstGeom>
        </p:spPr>
        <p:txBody>
          <a:bodyPr wrap="square" lIns="0" tIns="0" rIns="0" bIns="0" rtlCol="0" anchor="t">
            <a:spAutoFit/>
          </a:bodyPr>
          <a:lstStyle/>
          <a:p>
            <a:pPr>
              <a:lnSpc>
                <a:spcPts val="2859"/>
              </a:lnSpc>
              <a:spcBef>
                <a:spcPct val="0"/>
              </a:spcBef>
            </a:pPr>
            <a:r>
              <a:rPr lang="en-US" sz="3000" b="1" spc="191" dirty="0">
                <a:solidFill>
                  <a:srgbClr val="F8F8F8"/>
                </a:solidFill>
                <a:latin typeface="Cabin Bold"/>
                <a:ea typeface="Cabin Bold"/>
                <a:cs typeface="Cabin Bold"/>
                <a:sym typeface="Cabin Bold"/>
              </a:rPr>
              <a:t>7. CHỌN XUẤT EXCEL ĐỂ XUẤT CÁC TÀI SẢN ĐÃ CHỌN RA FILE EXCEL.</a:t>
            </a:r>
          </a:p>
        </p:txBody>
      </p:sp>
      <p:grpSp>
        <p:nvGrpSpPr>
          <p:cNvPr id="3" name="Group 2">
            <a:extLst>
              <a:ext uri="{FF2B5EF4-FFF2-40B4-BE49-F238E27FC236}">
                <a16:creationId xmlns:a16="http://schemas.microsoft.com/office/drawing/2014/main" id="{5894CE34-19C2-4836-EE7D-584A81BB4BB4}"/>
              </a:ext>
            </a:extLst>
          </p:cNvPr>
          <p:cNvGrpSpPr/>
          <p:nvPr/>
        </p:nvGrpSpPr>
        <p:grpSpPr>
          <a:xfrm>
            <a:off x="9144000" y="6933594"/>
            <a:ext cx="762000" cy="620210"/>
            <a:chOff x="2602977" y="4188148"/>
            <a:chExt cx="4940824" cy="620210"/>
          </a:xfrm>
        </p:grpSpPr>
        <p:sp>
          <p:nvSpPr>
            <p:cNvPr id="5" name="Rectangle: Rounded Corners 4">
              <a:extLst>
                <a:ext uri="{FF2B5EF4-FFF2-40B4-BE49-F238E27FC236}">
                  <a16:creationId xmlns:a16="http://schemas.microsoft.com/office/drawing/2014/main" id="{28A6A9BE-54BD-5683-48D9-B5DF576310E3}"/>
                </a:ext>
              </a:extLst>
            </p:cNvPr>
            <p:cNvSpPr/>
            <p:nvPr/>
          </p:nvSpPr>
          <p:spPr>
            <a:xfrm>
              <a:off x="2602977" y="4540928"/>
              <a:ext cx="4940824" cy="26743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1">
              <a:extLst>
                <a:ext uri="{FF2B5EF4-FFF2-40B4-BE49-F238E27FC236}">
                  <a16:creationId xmlns:a16="http://schemas.microsoft.com/office/drawing/2014/main" id="{2C035045-4E80-7898-59BC-D52ACB71A0B0}"/>
                </a:ext>
              </a:extLst>
            </p:cNvPr>
            <p:cNvSpPr txBox="1"/>
            <p:nvPr/>
          </p:nvSpPr>
          <p:spPr>
            <a:xfrm>
              <a:off x="6067422" y="4188148"/>
              <a:ext cx="349962" cy="380232"/>
            </a:xfrm>
            <a:prstGeom prst="rect">
              <a:avLst/>
            </a:prstGeom>
          </p:spPr>
          <p:txBody>
            <a:bodyPr wrap="square" lIns="0" tIns="0" rIns="0" bIns="0" rtlCol="0" anchor="t">
              <a:spAutoFit/>
            </a:bodyPr>
            <a:lstStyle/>
            <a:p>
              <a:pPr marL="0" lvl="0" indent="0" algn="l">
                <a:lnSpc>
                  <a:spcPts val="2859"/>
                </a:lnSpc>
                <a:spcBef>
                  <a:spcPct val="0"/>
                </a:spcBef>
              </a:pPr>
              <a:r>
                <a:rPr lang="en-US" sz="3200" b="1" spc="191" dirty="0">
                  <a:solidFill>
                    <a:srgbClr val="FF0000"/>
                  </a:solidFill>
                  <a:latin typeface="Cabin Bold"/>
                  <a:ea typeface="Cabin Bold"/>
                  <a:cs typeface="Cabin Bold"/>
                  <a:sym typeface="Cabin Bold"/>
                </a:rPr>
                <a:t>6</a:t>
              </a:r>
            </a:p>
          </p:txBody>
        </p:sp>
      </p:grpSp>
    </p:spTree>
    <p:extLst>
      <p:ext uri="{BB962C8B-B14F-4D97-AF65-F5344CB8AC3E}">
        <p14:creationId xmlns:p14="http://schemas.microsoft.com/office/powerpoint/2010/main" val="240279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21" presetClass="entr" presetSubtype="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000"/>
                                        <p:tgtEl>
                                          <p:spTgt spid="3"/>
                                        </p:tgtEl>
                                      </p:cBhvr>
                                    </p:animEffect>
                                  </p:childTnLst>
                                </p:cTn>
                              </p:par>
                              <p:par>
                                <p:cTn id="17" presetID="21" presetClass="entr" presetSubtype="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heel(1)">
                                      <p:cBhvr>
                                        <p:cTn id="19" dur="2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7" name="TextBox 7"/>
          <p:cNvSpPr txBox="1"/>
          <p:nvPr/>
        </p:nvSpPr>
        <p:spPr>
          <a:xfrm>
            <a:off x="9357333" y="2529066"/>
            <a:ext cx="2451560" cy="1168816"/>
          </a:xfrm>
          <a:prstGeom prst="rect">
            <a:avLst/>
          </a:prstGeom>
        </p:spPr>
        <p:txBody>
          <a:bodyPr lIns="50800" tIns="50800" rIns="50800" bIns="50800" rtlCol="0" anchor="ctr"/>
          <a:lstStyle/>
          <a:p>
            <a:pPr algn="ctr">
              <a:lnSpc>
                <a:spcPts val="4200"/>
              </a:lnSpc>
            </a:pPr>
            <a:r>
              <a:rPr lang="en-US" sz="3000" b="1" dirty="0">
                <a:solidFill>
                  <a:srgbClr val="F8F8F8"/>
                </a:solidFill>
                <a:latin typeface="Asap Bold"/>
                <a:ea typeface="Asap Bold"/>
                <a:cs typeface="Asap Bold"/>
                <a:sym typeface="Asap Bold"/>
              </a:rPr>
              <a:t>203</a:t>
            </a:r>
          </a:p>
        </p:txBody>
      </p:sp>
      <p:sp>
        <p:nvSpPr>
          <p:cNvPr id="27" name="TextBox 27"/>
          <p:cNvSpPr txBox="1"/>
          <p:nvPr/>
        </p:nvSpPr>
        <p:spPr>
          <a:xfrm>
            <a:off x="1028700" y="2602391"/>
            <a:ext cx="5422977" cy="1025922"/>
          </a:xfrm>
          <a:prstGeom prst="rect">
            <a:avLst/>
          </a:prstGeom>
        </p:spPr>
        <p:txBody>
          <a:bodyPr lIns="0" tIns="0" rIns="0" bIns="0" rtlCol="0" anchor="t">
            <a:spAutoFit/>
          </a:bodyPr>
          <a:lstStyle/>
          <a:p>
            <a:pPr algn="l">
              <a:lnSpc>
                <a:spcPts val="8033"/>
              </a:lnSpc>
            </a:pPr>
            <a:endParaRPr lang="en-US" sz="6694" b="1" dirty="0">
              <a:solidFill>
                <a:srgbClr val="01003B"/>
              </a:solidFill>
              <a:latin typeface="Cabin Bold"/>
              <a:ea typeface="Cabin Bold"/>
              <a:cs typeface="Cabin Bold"/>
              <a:sym typeface="Cabin Bold"/>
            </a:endParaRPr>
          </a:p>
        </p:txBody>
      </p:sp>
      <p:sp>
        <p:nvSpPr>
          <p:cNvPr id="28" name="TextBox 28"/>
          <p:cNvSpPr txBox="1"/>
          <p:nvPr/>
        </p:nvSpPr>
        <p:spPr>
          <a:xfrm>
            <a:off x="1022604" y="723900"/>
            <a:ext cx="16427196" cy="443070"/>
          </a:xfrm>
          <a:prstGeom prst="rect">
            <a:avLst/>
          </a:prstGeom>
        </p:spPr>
        <p:txBody>
          <a:bodyPr wrap="square" lIns="0" tIns="0" rIns="0" bIns="0" rtlCol="0" anchor="t">
            <a:spAutoFit/>
          </a:bodyPr>
          <a:lstStyle/>
          <a:p>
            <a:pPr algn="l">
              <a:lnSpc>
                <a:spcPts val="3815"/>
              </a:lnSpc>
            </a:pPr>
            <a:r>
              <a:rPr lang="en-US" sz="2725" b="1" u="none" dirty="0">
                <a:solidFill>
                  <a:srgbClr val="01003B"/>
                </a:solidFill>
                <a:latin typeface="Asap"/>
                <a:ea typeface="Asap"/>
                <a:cs typeface="Asap"/>
                <a:sym typeface="Asap"/>
              </a:rPr>
              <a:t>BƯỚC 7: SỬ DỤNG CÁC CÔNG CỤ LỌC (FILTER) TRÊN PHẦN MỀM EXCEL ĐỂ TIẾN HÀNH RÀ SOÁT LỖI</a:t>
            </a:r>
          </a:p>
        </p:txBody>
      </p:sp>
      <p:sp>
        <p:nvSpPr>
          <p:cNvPr id="2" name="TextBox 28">
            <a:extLst>
              <a:ext uri="{FF2B5EF4-FFF2-40B4-BE49-F238E27FC236}">
                <a16:creationId xmlns:a16="http://schemas.microsoft.com/office/drawing/2014/main" id="{66E683F3-D412-8B26-1FB8-93C8FF29A540}"/>
              </a:ext>
            </a:extLst>
          </p:cNvPr>
          <p:cNvSpPr txBox="1"/>
          <p:nvPr/>
        </p:nvSpPr>
        <p:spPr>
          <a:xfrm>
            <a:off x="1143733" y="4009218"/>
            <a:ext cx="16115565" cy="4831002"/>
          </a:xfrm>
          <a:prstGeom prst="rect">
            <a:avLst/>
          </a:prstGeom>
        </p:spPr>
        <p:txBody>
          <a:bodyPr wrap="square" lIns="0" tIns="0" rIns="0" bIns="0" rtlCol="0" anchor="t">
            <a:spAutoFit/>
          </a:bodyPr>
          <a:lstStyle/>
          <a:p>
            <a:pPr marL="514350" indent="-514350" algn="just">
              <a:lnSpc>
                <a:spcPts val="3815"/>
              </a:lnSpc>
              <a:buAutoNum type="arabicPeriod"/>
            </a:pPr>
            <a:r>
              <a:rPr lang="en-US" sz="2800" u="none" dirty="0" err="1">
                <a:solidFill>
                  <a:srgbClr val="01003B"/>
                </a:solidFill>
                <a:latin typeface="Asap"/>
                <a:ea typeface="Asap"/>
                <a:cs typeface="Asap"/>
                <a:sym typeface="Asap"/>
              </a:rPr>
              <a:t>Lọc</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tại</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cột</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Loại</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tài</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sản</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để</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rà</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soát</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việc</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phân</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loại</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tài</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sản</a:t>
            </a:r>
            <a:r>
              <a:rPr lang="en-US" sz="2800" u="none" dirty="0">
                <a:solidFill>
                  <a:srgbClr val="01003B"/>
                </a:solidFill>
                <a:latin typeface="Asap"/>
                <a:ea typeface="Asap"/>
                <a:cs typeface="Asap"/>
                <a:sym typeface="Asap"/>
              </a:rPr>
              <a:t>.</a:t>
            </a:r>
          </a:p>
          <a:p>
            <a:pPr marL="514350" indent="-514350" algn="just">
              <a:lnSpc>
                <a:spcPts val="3815"/>
              </a:lnSpc>
              <a:buAutoNum type="arabicPeriod"/>
            </a:pPr>
            <a:r>
              <a:rPr lang="en-US" sz="2800" dirty="0" err="1">
                <a:solidFill>
                  <a:srgbClr val="01003B"/>
                </a:solidFill>
                <a:latin typeface="Asap"/>
                <a:ea typeface="Asap"/>
                <a:cs typeface="Asap"/>
                <a:sym typeface="Asap"/>
              </a:rPr>
              <a:t>Lọc</a:t>
            </a:r>
            <a:r>
              <a:rPr lang="en-US" sz="2800"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tại</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cột</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tê</a:t>
            </a:r>
            <a:r>
              <a:rPr lang="en-US" sz="2800" dirty="0" err="1">
                <a:solidFill>
                  <a:srgbClr val="01003B"/>
                </a:solidFill>
                <a:latin typeface="Asap"/>
                <a:ea typeface="Asap"/>
                <a:cs typeface="Asap"/>
                <a:sym typeface="Asap"/>
              </a:rPr>
              <a:t>n</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tài</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sản</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để</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rà</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soát</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các</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tài</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sản</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nhập</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sai</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loại</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sai</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nhóm</a:t>
            </a:r>
            <a:r>
              <a:rPr lang="en-US" sz="2800" dirty="0">
                <a:solidFill>
                  <a:srgbClr val="01003B"/>
                </a:solidFill>
                <a:latin typeface="Asap"/>
                <a:ea typeface="Asap"/>
                <a:cs typeface="Asap"/>
                <a:sym typeface="Asap"/>
              </a:rPr>
              <a:t>…</a:t>
            </a:r>
          </a:p>
          <a:p>
            <a:pPr marL="514350" indent="-514350" algn="just">
              <a:lnSpc>
                <a:spcPts val="3815"/>
              </a:lnSpc>
              <a:buAutoNum type="arabicPeriod"/>
            </a:pPr>
            <a:r>
              <a:rPr lang="en-US" sz="2800" dirty="0" err="1">
                <a:solidFill>
                  <a:srgbClr val="01003B"/>
                </a:solidFill>
                <a:latin typeface="Asap"/>
                <a:ea typeface="Asap"/>
                <a:cs typeface="Asap"/>
                <a:sym typeface="Asap"/>
              </a:rPr>
              <a:t>Lọc</a:t>
            </a:r>
            <a:r>
              <a:rPr lang="en-US" sz="2800" dirty="0">
                <a:solidFill>
                  <a:srgbClr val="01003B"/>
                </a:solidFill>
                <a:latin typeface="Asap"/>
                <a:ea typeface="Asap"/>
                <a:cs typeface="Asap"/>
                <a:sym typeface="Asap"/>
              </a:rPr>
              <a:t> r </a:t>
            </a:r>
            <a:r>
              <a:rPr lang="en-US" sz="2800" u="none" dirty="0" err="1">
                <a:solidFill>
                  <a:srgbClr val="01003B"/>
                </a:solidFill>
                <a:latin typeface="Asap"/>
                <a:ea typeface="Asap"/>
                <a:cs typeface="Asap"/>
                <a:sym typeface="Asap"/>
              </a:rPr>
              <a:t>tại</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cột</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số</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lượng</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theo</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sổ</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kế</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toán</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và</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số</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lượng</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thực</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tế</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kiểm</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kê</a:t>
            </a:r>
            <a:r>
              <a:rPr lang="en-US" sz="2800"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tại</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chỉ</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tiêu</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về</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số</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lượng</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để</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đối</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chiếu</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với</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cột</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chỉ</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tiêu</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tình</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trạng</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hạc</a:t>
            </a:r>
            <a:r>
              <a:rPr lang="en-US" sz="2800" dirty="0" err="1">
                <a:solidFill>
                  <a:srgbClr val="01003B"/>
                </a:solidFill>
                <a:latin typeface="Asap"/>
                <a:ea typeface="Asap"/>
                <a:cs typeface="Asap"/>
                <a:sym typeface="Asap"/>
              </a:rPr>
              <a:t>h</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toán</a:t>
            </a:r>
            <a:r>
              <a:rPr lang="en-US" sz="2800" dirty="0">
                <a:solidFill>
                  <a:srgbClr val="01003B"/>
                </a:solidFill>
                <a:latin typeface="Asap"/>
                <a:ea typeface="Asap"/>
                <a:cs typeface="Asap"/>
                <a:sym typeface="Asap"/>
              </a:rPr>
              <a:t>”</a:t>
            </a:r>
          </a:p>
          <a:p>
            <a:pPr marL="514350" indent="-514350" algn="just">
              <a:lnSpc>
                <a:spcPts val="3815"/>
              </a:lnSpc>
              <a:buAutoNum type="arabicPeriod"/>
            </a:pPr>
            <a:r>
              <a:rPr lang="en-US" sz="2800" dirty="0" err="1">
                <a:solidFill>
                  <a:srgbClr val="01003B"/>
                </a:solidFill>
                <a:latin typeface="Asap"/>
                <a:ea typeface="Asap"/>
                <a:cs typeface="Asap"/>
                <a:sym typeface="Asap"/>
              </a:rPr>
              <a:t>Lọc</a:t>
            </a:r>
            <a:r>
              <a:rPr lang="en-US" sz="2800"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tại</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cột</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số</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lượng</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theo</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sổ</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kế</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toán</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và</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số</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lượng</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thực</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tế</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kiểm</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kê</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tại</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chỉ</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tiêu</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về</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hiện</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vật</a:t>
            </a:r>
            <a:r>
              <a:rPr lang="en-US" sz="2800" u="none" dirty="0">
                <a:solidFill>
                  <a:srgbClr val="01003B"/>
                </a:solidFill>
                <a:latin typeface="Asap"/>
                <a:ea typeface="Asap"/>
                <a:cs typeface="Asap"/>
                <a:sym typeface="Asap"/>
              </a:rPr>
              <a:t> ( </a:t>
            </a:r>
            <a:r>
              <a:rPr lang="en-US" sz="2800" u="none" dirty="0" err="1">
                <a:solidFill>
                  <a:srgbClr val="01003B"/>
                </a:solidFill>
                <a:latin typeface="Asap"/>
                <a:ea typeface="Asap"/>
                <a:cs typeface="Asap"/>
                <a:sym typeface="Asap"/>
              </a:rPr>
              <a:t>Lọc</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các</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loại</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tài</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sản</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có</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chỉ</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tiêu</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về</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hiện</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vật</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có</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đơn</a:t>
            </a:r>
            <a:r>
              <a:rPr lang="en-US" sz="2800" u="none"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vị</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tính</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tại</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cột</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này</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Ví</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dụ</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đất</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nhà</a:t>
            </a:r>
            <a:r>
              <a:rPr lang="en-US" sz="2800" dirty="0">
                <a:solidFill>
                  <a:srgbClr val="01003B"/>
                </a:solidFill>
                <a:latin typeface="Asap"/>
                <a:ea typeface="Asap"/>
                <a:cs typeface="Asap"/>
                <a:sym typeface="Asap"/>
              </a:rPr>
              <a:t>: m2; </a:t>
            </a:r>
            <a:r>
              <a:rPr lang="en-US" sz="2800" dirty="0" err="1">
                <a:solidFill>
                  <a:srgbClr val="01003B"/>
                </a:solidFill>
                <a:latin typeface="Asap"/>
                <a:ea typeface="Asap"/>
                <a:cs typeface="Asap"/>
                <a:sym typeface="Asap"/>
              </a:rPr>
              <a:t>đường</a:t>
            </a:r>
            <a:r>
              <a:rPr lang="en-US" sz="2800" dirty="0">
                <a:solidFill>
                  <a:srgbClr val="01003B"/>
                </a:solidFill>
                <a:latin typeface="Asap"/>
                <a:ea typeface="Asap"/>
                <a:cs typeface="Asap"/>
                <a:sym typeface="Asap"/>
              </a:rPr>
              <a:t>: km…)</a:t>
            </a:r>
          </a:p>
          <a:p>
            <a:pPr marL="514350" indent="-514350" algn="just">
              <a:lnSpc>
                <a:spcPts val="3815"/>
              </a:lnSpc>
              <a:buAutoNum type="arabicPeriod"/>
            </a:pPr>
            <a:r>
              <a:rPr lang="en-US" sz="2800" dirty="0" err="1">
                <a:solidFill>
                  <a:srgbClr val="01003B"/>
                </a:solidFill>
                <a:latin typeface="Asap"/>
                <a:ea typeface="Asap"/>
                <a:cs typeface="Asap"/>
                <a:sym typeface="Asap"/>
              </a:rPr>
              <a:t>Lọc</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cột</a:t>
            </a:r>
            <a:r>
              <a:rPr lang="en-US" sz="2800" dirty="0">
                <a:solidFill>
                  <a:srgbClr val="01003B"/>
                </a:solidFill>
                <a:latin typeface="Asap"/>
                <a:ea typeface="Asap"/>
                <a:cs typeface="Asap"/>
                <a:sym typeface="Asap"/>
              </a:rPr>
              <a:t> Nguyên </a:t>
            </a:r>
            <a:r>
              <a:rPr lang="en-US" sz="2800" dirty="0" err="1">
                <a:solidFill>
                  <a:srgbClr val="01003B"/>
                </a:solidFill>
                <a:latin typeface="Asap"/>
                <a:ea typeface="Asap"/>
                <a:cs typeface="Asap"/>
                <a:sym typeface="Asap"/>
              </a:rPr>
              <a:t>giá</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giá</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trị</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còn</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lại</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để</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rà</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soát</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các</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tài</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sản</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nhập</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nhập</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sai</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nguyên</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tắc</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sai</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giá</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trị</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tài</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sản</a:t>
            </a:r>
            <a:r>
              <a:rPr lang="en-US" sz="2800" dirty="0">
                <a:solidFill>
                  <a:srgbClr val="01003B"/>
                </a:solidFill>
                <a:latin typeface="Asap"/>
                <a:ea typeface="Asap"/>
                <a:cs typeface="Asap"/>
                <a:sym typeface="Asap"/>
              </a:rPr>
              <a:t>….</a:t>
            </a:r>
          </a:p>
          <a:p>
            <a:pPr marL="514350" indent="-514350" algn="just">
              <a:lnSpc>
                <a:spcPts val="3815"/>
              </a:lnSpc>
              <a:buAutoNum type="arabicPeriod"/>
            </a:pPr>
            <a:r>
              <a:rPr lang="en-US" sz="2800" dirty="0" err="1">
                <a:solidFill>
                  <a:srgbClr val="01003B"/>
                </a:solidFill>
                <a:latin typeface="Asap"/>
                <a:ea typeface="Asap"/>
                <a:cs typeface="Asap"/>
                <a:sym typeface="Asap"/>
              </a:rPr>
              <a:t>Lọc</a:t>
            </a:r>
            <a:r>
              <a:rPr lang="en-US" sz="2800"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cột</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Tình</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hình</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hạch</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toán</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để</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đối</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chiếu</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với</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cột</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chỉ</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tiêu</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số</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lượng</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theo</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sổ</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kế</a:t>
            </a:r>
            <a:r>
              <a:rPr lang="en-US" sz="2800" dirty="0">
                <a:solidFill>
                  <a:srgbClr val="01003B"/>
                </a:solidFill>
                <a:latin typeface="Asap"/>
                <a:ea typeface="Asap"/>
                <a:cs typeface="Asap"/>
                <a:sym typeface="Asap"/>
              </a:rPr>
              <a:t> </a:t>
            </a:r>
            <a:r>
              <a:rPr lang="en-US" sz="2800" dirty="0" err="1">
                <a:solidFill>
                  <a:srgbClr val="01003B"/>
                </a:solidFill>
                <a:latin typeface="Asap"/>
                <a:ea typeface="Asap"/>
                <a:cs typeface="Asap"/>
                <a:sym typeface="Asap"/>
              </a:rPr>
              <a:t>toán</a:t>
            </a:r>
            <a:r>
              <a:rPr lang="en-US" sz="2800" dirty="0">
                <a:solidFill>
                  <a:srgbClr val="01003B"/>
                </a:solidFill>
                <a:latin typeface="Asap"/>
                <a:ea typeface="Asap"/>
                <a:cs typeface="Asap"/>
                <a:sym typeface="Asap"/>
              </a:rPr>
              <a:t>”</a:t>
            </a:r>
            <a:r>
              <a:rPr lang="en-US" sz="2800" u="none" dirty="0">
                <a:solidFill>
                  <a:srgbClr val="01003B"/>
                </a:solidFill>
                <a:latin typeface="Asap"/>
                <a:ea typeface="Asap"/>
                <a:cs typeface="Asap"/>
                <a:sym typeface="Asap"/>
              </a:rPr>
              <a:t>.</a:t>
            </a:r>
          </a:p>
          <a:p>
            <a:pPr marL="514350" indent="-514350" algn="just">
              <a:lnSpc>
                <a:spcPts val="3815"/>
              </a:lnSpc>
              <a:buAutoNum type="arabicPeriod"/>
            </a:pPr>
            <a:r>
              <a:rPr lang="en-US" sz="2800" dirty="0" err="1">
                <a:solidFill>
                  <a:srgbClr val="01003B"/>
                </a:solidFill>
                <a:latin typeface="Asap"/>
                <a:ea typeface="Asap"/>
                <a:cs typeface="Asap"/>
                <a:sym typeface="Asap"/>
              </a:rPr>
              <a:t>Lọc</a:t>
            </a:r>
            <a:r>
              <a:rPr lang="en-US" sz="2800"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cột</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Tình</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trạng</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tài</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sản</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để</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đảm</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bảo</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chọn</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đúng</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mục</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đích</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và</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hiện</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trạng</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sử</a:t>
            </a:r>
            <a:r>
              <a:rPr lang="en-US" sz="2800" u="none" dirty="0">
                <a:solidFill>
                  <a:srgbClr val="01003B"/>
                </a:solidFill>
                <a:latin typeface="Asap"/>
                <a:ea typeface="Asap"/>
                <a:cs typeface="Asap"/>
                <a:sym typeface="Asap"/>
              </a:rPr>
              <a:t> </a:t>
            </a:r>
            <a:r>
              <a:rPr lang="en-US" sz="2800" u="none" dirty="0" err="1">
                <a:solidFill>
                  <a:srgbClr val="01003B"/>
                </a:solidFill>
                <a:latin typeface="Asap"/>
                <a:ea typeface="Asap"/>
                <a:cs typeface="Asap"/>
                <a:sym typeface="Asap"/>
              </a:rPr>
              <a:t>dụng</a:t>
            </a:r>
            <a:r>
              <a:rPr lang="en-US" sz="2800" u="none" dirty="0">
                <a:solidFill>
                  <a:srgbClr val="01003B"/>
                </a:solidFill>
                <a:latin typeface="Asap"/>
                <a:ea typeface="Asap"/>
                <a:cs typeface="Asap"/>
                <a:sym typeface="Asap"/>
              </a:rPr>
              <a:t>….</a:t>
            </a:r>
          </a:p>
        </p:txBody>
      </p:sp>
      <p:pic>
        <p:nvPicPr>
          <p:cNvPr id="5" name="Picture 4">
            <a:extLst>
              <a:ext uri="{FF2B5EF4-FFF2-40B4-BE49-F238E27FC236}">
                <a16:creationId xmlns:a16="http://schemas.microsoft.com/office/drawing/2014/main" id="{30F3579E-CD89-CC1B-F9ED-509B7C897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717" y="1547967"/>
            <a:ext cx="17687599" cy="1995333"/>
          </a:xfrm>
          <a:prstGeom prst="rect">
            <a:avLst/>
          </a:prstGeom>
        </p:spPr>
      </p:pic>
      <p:sp>
        <p:nvSpPr>
          <p:cNvPr id="6" name="Rectangle: Rounded Corners 5">
            <a:extLst>
              <a:ext uri="{FF2B5EF4-FFF2-40B4-BE49-F238E27FC236}">
                <a16:creationId xmlns:a16="http://schemas.microsoft.com/office/drawing/2014/main" id="{805A297D-7E21-D196-E79D-19EC076617C2}"/>
              </a:ext>
            </a:extLst>
          </p:cNvPr>
          <p:cNvSpPr/>
          <p:nvPr/>
        </p:nvSpPr>
        <p:spPr>
          <a:xfrm>
            <a:off x="14173200" y="2095500"/>
            <a:ext cx="762000" cy="137160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BE906-9A3D-DF63-7454-6D7E825B8BB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6EF4A5C-C67C-2D0B-F8F7-D08B17B4FB4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9" name="Freeform 9">
            <a:extLst>
              <a:ext uri="{FF2B5EF4-FFF2-40B4-BE49-F238E27FC236}">
                <a16:creationId xmlns:a16="http://schemas.microsoft.com/office/drawing/2014/main" id="{EAC39F92-2F81-0B7F-6F2E-FFC7103E64C0}"/>
              </a:ext>
            </a:extLst>
          </p:cNvPr>
          <p:cNvSpPr/>
          <p:nvPr/>
        </p:nvSpPr>
        <p:spPr>
          <a:xfrm rot="3301940">
            <a:off x="-2976647" y="6044703"/>
            <a:ext cx="7092618" cy="4797189"/>
          </a:xfrm>
          <a:custGeom>
            <a:avLst/>
            <a:gdLst/>
            <a:ahLst/>
            <a:cxnLst/>
            <a:rect l="l" t="t" r="r" b="b"/>
            <a:pathLst>
              <a:path w="7092618" h="4797189">
                <a:moveTo>
                  <a:pt x="0" y="0"/>
                </a:moveTo>
                <a:lnTo>
                  <a:pt x="7092618" y="0"/>
                </a:lnTo>
                <a:lnTo>
                  <a:pt x="7092618" y="4797189"/>
                </a:lnTo>
                <a:lnTo>
                  <a:pt x="0" y="47971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7" name="TextBox 11">
            <a:extLst>
              <a:ext uri="{FF2B5EF4-FFF2-40B4-BE49-F238E27FC236}">
                <a16:creationId xmlns:a16="http://schemas.microsoft.com/office/drawing/2014/main" id="{839175AB-C065-4334-A304-29C1EFBCFE58}"/>
              </a:ext>
            </a:extLst>
          </p:cNvPr>
          <p:cNvSpPr txBox="1"/>
          <p:nvPr/>
        </p:nvSpPr>
        <p:spPr>
          <a:xfrm>
            <a:off x="722834" y="716173"/>
            <a:ext cx="4225360" cy="392928"/>
          </a:xfrm>
          <a:prstGeom prst="rect">
            <a:avLst/>
          </a:prstGeom>
        </p:spPr>
        <p:txBody>
          <a:bodyPr wrap="square" lIns="0" tIns="0" rIns="0" bIns="0" rtlCol="0" anchor="t">
            <a:spAutoFit/>
          </a:bodyPr>
          <a:lstStyle/>
          <a:p>
            <a:pPr marL="0" lvl="0" indent="0" algn="l">
              <a:lnSpc>
                <a:spcPts val="2859"/>
              </a:lnSpc>
              <a:spcBef>
                <a:spcPct val="0"/>
              </a:spcBef>
            </a:pPr>
            <a:r>
              <a:rPr lang="en-US" sz="3200" b="1" spc="191" dirty="0">
                <a:solidFill>
                  <a:srgbClr val="F8F8F8"/>
                </a:solidFill>
                <a:latin typeface="Cabin Bold"/>
                <a:ea typeface="Cabin Bold"/>
                <a:cs typeface="Cabin Bold"/>
                <a:sym typeface="Cabin Bold"/>
              </a:rPr>
              <a:t>MỘT SỐ LƯU Ý:</a:t>
            </a:r>
          </a:p>
        </p:txBody>
      </p:sp>
      <p:sp>
        <p:nvSpPr>
          <p:cNvPr id="15" name="TextBox 11">
            <a:extLst>
              <a:ext uri="{FF2B5EF4-FFF2-40B4-BE49-F238E27FC236}">
                <a16:creationId xmlns:a16="http://schemas.microsoft.com/office/drawing/2014/main" id="{C9695433-6D94-3329-9EB5-2C1AA5F15B0C}"/>
              </a:ext>
            </a:extLst>
          </p:cNvPr>
          <p:cNvSpPr txBox="1"/>
          <p:nvPr/>
        </p:nvSpPr>
        <p:spPr>
          <a:xfrm>
            <a:off x="1676400" y="1442549"/>
            <a:ext cx="15352596" cy="1124026"/>
          </a:xfrm>
          <a:prstGeom prst="rect">
            <a:avLst/>
          </a:prstGeom>
        </p:spPr>
        <p:txBody>
          <a:bodyPr wrap="square" lIns="0" tIns="0" rIns="0" bIns="0" rtlCol="0" anchor="t">
            <a:spAutoFit/>
          </a:bodyPr>
          <a:lstStyle/>
          <a:p>
            <a:pPr marL="514350" lvl="0" indent="-514350" algn="l">
              <a:lnSpc>
                <a:spcPts val="2859"/>
              </a:lnSpc>
              <a:spcBef>
                <a:spcPct val="0"/>
              </a:spcBef>
              <a:buAutoNum type="arabicPeriod"/>
            </a:pPr>
            <a:r>
              <a:rPr lang="en-US" sz="3200" b="1" spc="191" dirty="0">
                <a:solidFill>
                  <a:srgbClr val="F8F8F8"/>
                </a:solidFill>
                <a:latin typeface="Cabin Bold"/>
                <a:ea typeface="Cabin Bold"/>
                <a:cs typeface="Cabin Bold"/>
                <a:sym typeface="Cabin Bold"/>
              </a:rPr>
              <a:t>CÁC ĐƠN VỊ GỬI ĐỀ NGHỊ MỞ KHÓA BÁO CÁO LÊN ĐƠN VỊ CẤP TRÊN </a:t>
            </a:r>
          </a:p>
          <a:p>
            <a:pPr marL="514350" lvl="0" indent="-514350" algn="l">
              <a:lnSpc>
                <a:spcPts val="2859"/>
              </a:lnSpc>
              <a:spcBef>
                <a:spcPct val="0"/>
              </a:spcBef>
              <a:buAutoNum type="arabicPeriod"/>
            </a:pPr>
            <a:endParaRPr lang="en-US" sz="3200" b="1" spc="191" dirty="0">
              <a:solidFill>
                <a:srgbClr val="F8F8F8"/>
              </a:solidFill>
              <a:latin typeface="Cabin Bold"/>
              <a:ea typeface="Cabin Bold"/>
              <a:cs typeface="Cabin Bold"/>
              <a:sym typeface="Cabin Bold"/>
            </a:endParaRPr>
          </a:p>
          <a:p>
            <a:pPr lvl="0" algn="l">
              <a:lnSpc>
                <a:spcPts val="2859"/>
              </a:lnSpc>
              <a:spcBef>
                <a:spcPct val="0"/>
              </a:spcBef>
            </a:pPr>
            <a:r>
              <a:rPr lang="en-US" sz="3200" b="1" spc="191" dirty="0">
                <a:solidFill>
                  <a:srgbClr val="F8F8F8"/>
                </a:solidFill>
                <a:latin typeface="Cabin Bold"/>
                <a:ea typeface="Cabin Bold"/>
                <a:cs typeface="Cabin Bold"/>
                <a:sym typeface="Cabin Bold"/>
              </a:rPr>
              <a:t>TRỰC TIẾP ĐỂ ĐƯỢC CHỈNH SỬA SỐ LIỆU.</a:t>
            </a:r>
          </a:p>
        </p:txBody>
      </p:sp>
      <p:sp>
        <p:nvSpPr>
          <p:cNvPr id="16" name="TextBox 11">
            <a:extLst>
              <a:ext uri="{FF2B5EF4-FFF2-40B4-BE49-F238E27FC236}">
                <a16:creationId xmlns:a16="http://schemas.microsoft.com/office/drawing/2014/main" id="{BC2E8669-0A62-4793-B430-710DD34EC1FA}"/>
              </a:ext>
            </a:extLst>
          </p:cNvPr>
          <p:cNvSpPr txBox="1"/>
          <p:nvPr/>
        </p:nvSpPr>
        <p:spPr>
          <a:xfrm>
            <a:off x="1676400" y="3054435"/>
            <a:ext cx="15352596" cy="1124026"/>
          </a:xfrm>
          <a:prstGeom prst="rect">
            <a:avLst/>
          </a:prstGeom>
        </p:spPr>
        <p:txBody>
          <a:bodyPr wrap="square" lIns="0" tIns="0" rIns="0" bIns="0" rtlCol="0" anchor="t">
            <a:spAutoFit/>
          </a:bodyPr>
          <a:lstStyle/>
          <a:p>
            <a:pPr marL="0" lvl="0" indent="0" algn="l">
              <a:lnSpc>
                <a:spcPts val="2859"/>
              </a:lnSpc>
              <a:spcBef>
                <a:spcPct val="0"/>
              </a:spcBef>
            </a:pPr>
            <a:r>
              <a:rPr lang="en-US" sz="3200" b="1" spc="191" dirty="0">
                <a:solidFill>
                  <a:srgbClr val="F8F8F8"/>
                </a:solidFill>
                <a:latin typeface="Cabin Bold"/>
                <a:ea typeface="Cabin Bold"/>
                <a:cs typeface="Cabin Bold"/>
                <a:sym typeface="Cabin Bold"/>
              </a:rPr>
              <a:t>2. SAU KHI SỬA SỐ LIỆU, CÁC ĐƠN VỊ CẦN CẬP NHẬT DỮ LIỆU TẠI CHỨC </a:t>
            </a:r>
          </a:p>
          <a:p>
            <a:pPr marL="0" lvl="0" indent="0" algn="l">
              <a:lnSpc>
                <a:spcPts val="2859"/>
              </a:lnSpc>
              <a:spcBef>
                <a:spcPct val="0"/>
              </a:spcBef>
            </a:pPr>
            <a:endParaRPr lang="en-US" sz="3200" b="1" spc="191" dirty="0">
              <a:solidFill>
                <a:srgbClr val="F8F8F8"/>
              </a:solidFill>
              <a:latin typeface="Cabin Bold"/>
              <a:ea typeface="Cabin Bold"/>
              <a:cs typeface="Cabin Bold"/>
              <a:sym typeface="Cabin Bold"/>
            </a:endParaRPr>
          </a:p>
          <a:p>
            <a:pPr marL="0" lvl="0" indent="0" algn="l">
              <a:lnSpc>
                <a:spcPts val="2859"/>
              </a:lnSpc>
              <a:spcBef>
                <a:spcPct val="0"/>
              </a:spcBef>
            </a:pPr>
            <a:r>
              <a:rPr lang="en-US" sz="3200" b="1" spc="191" dirty="0">
                <a:solidFill>
                  <a:srgbClr val="F8F8F8"/>
                </a:solidFill>
                <a:latin typeface="Cabin Bold"/>
                <a:ea typeface="Cabin Bold"/>
                <a:cs typeface="Cabin Bold"/>
                <a:sym typeface="Cabin Bold"/>
              </a:rPr>
              <a:t>NĂNG TỔNG HỢP CÁO </a:t>
            </a:r>
            <a:r>
              <a:rPr lang="en-US" sz="3200" b="1" spc="191" dirty="0" err="1">
                <a:solidFill>
                  <a:srgbClr val="F8F8F8"/>
                </a:solidFill>
                <a:latin typeface="Cabin Bold"/>
                <a:ea typeface="Cabin Bold"/>
                <a:cs typeface="Cabin Bold"/>
                <a:sym typeface="Cabin Bold"/>
              </a:rPr>
              <a:t>CÁO</a:t>
            </a:r>
            <a:r>
              <a:rPr lang="en-US" sz="3200" b="1" spc="191" dirty="0">
                <a:solidFill>
                  <a:srgbClr val="F8F8F8"/>
                </a:solidFill>
                <a:latin typeface="Cabin Bold"/>
                <a:ea typeface="Cabin Bold"/>
                <a:cs typeface="Cabin Bold"/>
                <a:sym typeface="Cabin Bold"/>
              </a:rPr>
              <a:t> &gt; BÁO CÁO ĐƠN VỊ &gt; CHỌN LOẠI BÁO CÁO.</a:t>
            </a:r>
          </a:p>
        </p:txBody>
      </p:sp>
      <p:pic>
        <p:nvPicPr>
          <p:cNvPr id="22" name="Picture 21" descr="A screenshot of a computer&#10;&#10;AI-generated content may be incorrect.">
            <a:extLst>
              <a:ext uri="{FF2B5EF4-FFF2-40B4-BE49-F238E27FC236}">
                <a16:creationId xmlns:a16="http://schemas.microsoft.com/office/drawing/2014/main" id="{C9831556-148D-464C-D482-D78D87905E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0" y="4377897"/>
            <a:ext cx="12735887" cy="5678166"/>
          </a:xfrm>
          <a:prstGeom prst="rect">
            <a:avLst/>
          </a:prstGeom>
        </p:spPr>
      </p:pic>
      <p:grpSp>
        <p:nvGrpSpPr>
          <p:cNvPr id="23" name="Group 22">
            <a:extLst>
              <a:ext uri="{FF2B5EF4-FFF2-40B4-BE49-F238E27FC236}">
                <a16:creationId xmlns:a16="http://schemas.microsoft.com/office/drawing/2014/main" id="{940FA4EC-953D-B3EF-D656-086503FC5FB6}"/>
              </a:ext>
            </a:extLst>
          </p:cNvPr>
          <p:cNvGrpSpPr/>
          <p:nvPr/>
        </p:nvGrpSpPr>
        <p:grpSpPr>
          <a:xfrm>
            <a:off x="3352800" y="6753423"/>
            <a:ext cx="2895600" cy="831069"/>
            <a:chOff x="3352800" y="6753423"/>
            <a:chExt cx="2895600" cy="831069"/>
          </a:xfrm>
        </p:grpSpPr>
        <p:sp>
          <p:nvSpPr>
            <p:cNvPr id="18" name="Rectangle: Rounded Corners 17">
              <a:extLst>
                <a:ext uri="{FF2B5EF4-FFF2-40B4-BE49-F238E27FC236}">
                  <a16:creationId xmlns:a16="http://schemas.microsoft.com/office/drawing/2014/main" id="{CFD06A95-DDD6-A83B-2805-C2C4801F8655}"/>
                </a:ext>
              </a:extLst>
            </p:cNvPr>
            <p:cNvSpPr/>
            <p:nvPr/>
          </p:nvSpPr>
          <p:spPr>
            <a:xfrm>
              <a:off x="3352800" y="7204260"/>
              <a:ext cx="2895600" cy="38023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1">
              <a:extLst>
                <a:ext uri="{FF2B5EF4-FFF2-40B4-BE49-F238E27FC236}">
                  <a16:creationId xmlns:a16="http://schemas.microsoft.com/office/drawing/2014/main" id="{CDF6125A-1178-63E5-6C5C-34E096CB72DF}"/>
                </a:ext>
              </a:extLst>
            </p:cNvPr>
            <p:cNvSpPr txBox="1"/>
            <p:nvPr/>
          </p:nvSpPr>
          <p:spPr>
            <a:xfrm>
              <a:off x="5693343" y="6753423"/>
              <a:ext cx="50205" cy="380232"/>
            </a:xfrm>
            <a:prstGeom prst="rect">
              <a:avLst/>
            </a:prstGeom>
          </p:spPr>
          <p:txBody>
            <a:bodyPr wrap="square" lIns="0" tIns="0" rIns="0" bIns="0" rtlCol="0" anchor="t">
              <a:spAutoFit/>
            </a:bodyPr>
            <a:lstStyle/>
            <a:p>
              <a:pPr marL="0" lvl="0" indent="0" algn="l">
                <a:lnSpc>
                  <a:spcPts val="2859"/>
                </a:lnSpc>
                <a:spcBef>
                  <a:spcPct val="0"/>
                </a:spcBef>
              </a:pPr>
              <a:r>
                <a:rPr lang="en-US" sz="3200" b="1" spc="191" dirty="0">
                  <a:solidFill>
                    <a:srgbClr val="FF0000"/>
                  </a:solidFill>
                  <a:latin typeface="Cabin Bold"/>
                  <a:ea typeface="Cabin Bold"/>
                  <a:cs typeface="Cabin Bold"/>
                  <a:sym typeface="Cabin Bold"/>
                </a:rPr>
                <a:t>1</a:t>
              </a:r>
            </a:p>
          </p:txBody>
        </p:sp>
      </p:grpSp>
      <p:grpSp>
        <p:nvGrpSpPr>
          <p:cNvPr id="32" name="Group 31">
            <a:extLst>
              <a:ext uri="{FF2B5EF4-FFF2-40B4-BE49-F238E27FC236}">
                <a16:creationId xmlns:a16="http://schemas.microsoft.com/office/drawing/2014/main" id="{9C2A345F-0602-62BE-8AF4-540BB95B0958}"/>
              </a:ext>
            </a:extLst>
          </p:cNvPr>
          <p:cNvGrpSpPr/>
          <p:nvPr/>
        </p:nvGrpSpPr>
        <p:grpSpPr>
          <a:xfrm>
            <a:off x="6421178" y="6195736"/>
            <a:ext cx="4856422" cy="903179"/>
            <a:chOff x="6421178" y="6195736"/>
            <a:chExt cx="4856422" cy="903179"/>
          </a:xfrm>
        </p:grpSpPr>
        <p:sp>
          <p:nvSpPr>
            <p:cNvPr id="25" name="Rectangle: Rounded Corners 24">
              <a:extLst>
                <a:ext uri="{FF2B5EF4-FFF2-40B4-BE49-F238E27FC236}">
                  <a16:creationId xmlns:a16="http://schemas.microsoft.com/office/drawing/2014/main" id="{9E52EE4B-E2A8-AF29-B943-69DA3312B403}"/>
                </a:ext>
              </a:extLst>
            </p:cNvPr>
            <p:cNvSpPr/>
            <p:nvPr/>
          </p:nvSpPr>
          <p:spPr>
            <a:xfrm>
              <a:off x="6421178" y="6195736"/>
              <a:ext cx="4594056" cy="52294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11">
              <a:extLst>
                <a:ext uri="{FF2B5EF4-FFF2-40B4-BE49-F238E27FC236}">
                  <a16:creationId xmlns:a16="http://schemas.microsoft.com/office/drawing/2014/main" id="{ECF7F54C-4D10-7F89-FD4F-EB774283B3CE}"/>
                </a:ext>
              </a:extLst>
            </p:cNvPr>
            <p:cNvSpPr txBox="1"/>
            <p:nvPr/>
          </p:nvSpPr>
          <p:spPr>
            <a:xfrm>
              <a:off x="11015234" y="6718683"/>
              <a:ext cx="262366" cy="380232"/>
            </a:xfrm>
            <a:prstGeom prst="rect">
              <a:avLst/>
            </a:prstGeom>
          </p:spPr>
          <p:txBody>
            <a:bodyPr wrap="square" lIns="0" tIns="0" rIns="0" bIns="0" rtlCol="0" anchor="t">
              <a:spAutoFit/>
            </a:bodyPr>
            <a:lstStyle/>
            <a:p>
              <a:pPr marL="0" lvl="0" indent="0" algn="l">
                <a:lnSpc>
                  <a:spcPts val="2859"/>
                </a:lnSpc>
                <a:spcBef>
                  <a:spcPct val="0"/>
                </a:spcBef>
              </a:pPr>
              <a:r>
                <a:rPr lang="en-US" sz="3200" b="1" spc="191" dirty="0">
                  <a:solidFill>
                    <a:srgbClr val="FF0000"/>
                  </a:solidFill>
                  <a:latin typeface="Cabin Bold"/>
                  <a:ea typeface="Cabin Bold"/>
                  <a:cs typeface="Cabin Bold"/>
                  <a:sym typeface="Cabin Bold"/>
                </a:rPr>
                <a:t>2</a:t>
              </a:r>
            </a:p>
          </p:txBody>
        </p:sp>
      </p:grpSp>
      <p:pic>
        <p:nvPicPr>
          <p:cNvPr id="34" name="Picture 33" descr="A screenshot of a computer&#10;&#10;AI-generated content may be incorrect.">
            <a:extLst>
              <a:ext uri="{FF2B5EF4-FFF2-40B4-BE49-F238E27FC236}">
                <a16:creationId xmlns:a16="http://schemas.microsoft.com/office/drawing/2014/main" id="{455A7F08-1AE5-7543-ABC8-2BAF1E691D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0400" y="6807693"/>
            <a:ext cx="7278019" cy="2963155"/>
          </a:xfrm>
          <a:prstGeom prst="rect">
            <a:avLst/>
          </a:prstGeom>
        </p:spPr>
      </p:pic>
    </p:spTree>
    <p:extLst>
      <p:ext uri="{BB962C8B-B14F-4D97-AF65-F5344CB8AC3E}">
        <p14:creationId xmlns:p14="http://schemas.microsoft.com/office/powerpoint/2010/main" val="31742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par>
                                <p:cTn id="8" presetID="21" presetClass="entr" presetSubtype="1"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heel(1)">
                                      <p:cBhvr>
                                        <p:cTn id="10" dur="20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5B598-419A-927D-16DC-4F69672973D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C6500C3-E4EC-D58B-5C4A-4D158D862AC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dirty="0"/>
          </a:p>
        </p:txBody>
      </p:sp>
      <p:grpSp>
        <p:nvGrpSpPr>
          <p:cNvPr id="35" name="Group 34">
            <a:extLst>
              <a:ext uri="{FF2B5EF4-FFF2-40B4-BE49-F238E27FC236}">
                <a16:creationId xmlns:a16="http://schemas.microsoft.com/office/drawing/2014/main" id="{A4CDE434-E370-FBCE-6F06-DA8C53B7E203}"/>
              </a:ext>
            </a:extLst>
          </p:cNvPr>
          <p:cNvGrpSpPr/>
          <p:nvPr/>
        </p:nvGrpSpPr>
        <p:grpSpPr>
          <a:xfrm>
            <a:off x="7696421" y="2283487"/>
            <a:ext cx="4092568" cy="1920037"/>
            <a:chOff x="7623317" y="3317762"/>
            <a:chExt cx="4092568" cy="1920037"/>
          </a:xfrm>
        </p:grpSpPr>
        <p:sp>
          <p:nvSpPr>
            <p:cNvPr id="4" name="Freeform 4">
              <a:extLst>
                <a:ext uri="{FF2B5EF4-FFF2-40B4-BE49-F238E27FC236}">
                  <a16:creationId xmlns:a16="http://schemas.microsoft.com/office/drawing/2014/main" id="{B481D8E8-5FC6-DBE0-69EA-54976875785B}"/>
                </a:ext>
              </a:extLst>
            </p:cNvPr>
            <p:cNvSpPr/>
            <p:nvPr/>
          </p:nvSpPr>
          <p:spPr>
            <a:xfrm>
              <a:off x="7649359" y="3512024"/>
              <a:ext cx="4066526" cy="1630715"/>
            </a:xfrm>
            <a:custGeom>
              <a:avLst/>
              <a:gdLst/>
              <a:ahLst/>
              <a:cxnLst/>
              <a:rect l="l" t="t" r="r" b="b"/>
              <a:pathLst>
                <a:path w="1050841" h="429489">
                  <a:moveTo>
                    <a:pt x="77615" y="0"/>
                  </a:moveTo>
                  <a:lnTo>
                    <a:pt x="973226" y="0"/>
                  </a:lnTo>
                  <a:cubicBezTo>
                    <a:pt x="993811" y="0"/>
                    <a:pt x="1013552" y="8177"/>
                    <a:pt x="1028108" y="22733"/>
                  </a:cubicBezTo>
                  <a:cubicBezTo>
                    <a:pt x="1042663" y="37289"/>
                    <a:pt x="1050841" y="57030"/>
                    <a:pt x="1050841" y="77615"/>
                  </a:cubicBezTo>
                  <a:lnTo>
                    <a:pt x="1050841" y="351874"/>
                  </a:lnTo>
                  <a:cubicBezTo>
                    <a:pt x="1050841" y="394739"/>
                    <a:pt x="1016091" y="429489"/>
                    <a:pt x="973226" y="429489"/>
                  </a:cubicBezTo>
                  <a:lnTo>
                    <a:pt x="77615" y="429489"/>
                  </a:lnTo>
                  <a:cubicBezTo>
                    <a:pt x="57030" y="429489"/>
                    <a:pt x="37289" y="421311"/>
                    <a:pt x="22733" y="406756"/>
                  </a:cubicBezTo>
                  <a:cubicBezTo>
                    <a:pt x="8177" y="392200"/>
                    <a:pt x="0" y="372459"/>
                    <a:pt x="0" y="351874"/>
                  </a:cubicBezTo>
                  <a:lnTo>
                    <a:pt x="0" y="77615"/>
                  </a:lnTo>
                  <a:cubicBezTo>
                    <a:pt x="0" y="34749"/>
                    <a:pt x="34749" y="0"/>
                    <a:pt x="77615" y="0"/>
                  </a:cubicBezTo>
                  <a:close/>
                </a:path>
              </a:pathLst>
            </a:custGeom>
            <a:solidFill>
              <a:srgbClr val="FF007E"/>
            </a:solidFill>
            <a:ln cap="rnd">
              <a:noFill/>
              <a:prstDash val="solid"/>
              <a:round/>
            </a:ln>
          </p:spPr>
          <p:txBody>
            <a:bodyPr/>
            <a:lstStyle/>
            <a:p>
              <a:endParaRPr lang="en-US"/>
            </a:p>
          </p:txBody>
        </p:sp>
        <p:sp>
          <p:nvSpPr>
            <p:cNvPr id="5" name="TextBox 5">
              <a:extLst>
                <a:ext uri="{FF2B5EF4-FFF2-40B4-BE49-F238E27FC236}">
                  <a16:creationId xmlns:a16="http://schemas.microsoft.com/office/drawing/2014/main" id="{0E914698-891A-E3FE-519B-E8CC8FAAC466}"/>
                </a:ext>
              </a:extLst>
            </p:cNvPr>
            <p:cNvSpPr txBox="1"/>
            <p:nvPr/>
          </p:nvSpPr>
          <p:spPr>
            <a:xfrm>
              <a:off x="7623317" y="3317762"/>
              <a:ext cx="4066526" cy="192003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TÍNH ĐẦY ĐỦ</a:t>
              </a:r>
            </a:p>
          </p:txBody>
        </p:sp>
      </p:grpSp>
      <p:sp>
        <p:nvSpPr>
          <p:cNvPr id="6" name="Freeform 6">
            <a:extLst>
              <a:ext uri="{FF2B5EF4-FFF2-40B4-BE49-F238E27FC236}">
                <a16:creationId xmlns:a16="http://schemas.microsoft.com/office/drawing/2014/main" id="{D7B55798-6C7D-DADA-24A1-0D64D2BB74D2}"/>
              </a:ext>
            </a:extLst>
          </p:cNvPr>
          <p:cNvSpPr/>
          <p:nvPr/>
        </p:nvSpPr>
        <p:spPr>
          <a:xfrm rot="543904">
            <a:off x="-940728" y="8061713"/>
            <a:ext cx="10103966" cy="8156656"/>
          </a:xfrm>
          <a:custGeom>
            <a:avLst/>
            <a:gdLst/>
            <a:ahLst/>
            <a:cxnLst/>
            <a:rect l="l" t="t" r="r" b="b"/>
            <a:pathLst>
              <a:path w="10103966" h="8156656">
                <a:moveTo>
                  <a:pt x="0" y="0"/>
                </a:moveTo>
                <a:lnTo>
                  <a:pt x="10103966" y="0"/>
                </a:lnTo>
                <a:lnTo>
                  <a:pt x="10103966" y="8156656"/>
                </a:lnTo>
                <a:lnTo>
                  <a:pt x="0" y="81566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a:extLst>
              <a:ext uri="{FF2B5EF4-FFF2-40B4-BE49-F238E27FC236}">
                <a16:creationId xmlns:a16="http://schemas.microsoft.com/office/drawing/2014/main" id="{F03DE9D1-DDCA-A3EE-30B4-01B827B04228}"/>
              </a:ext>
            </a:extLst>
          </p:cNvPr>
          <p:cNvSpPr txBox="1"/>
          <p:nvPr/>
        </p:nvSpPr>
        <p:spPr>
          <a:xfrm>
            <a:off x="970913" y="492296"/>
            <a:ext cx="6165111" cy="1073944"/>
          </a:xfrm>
          <a:prstGeom prst="rect">
            <a:avLst/>
          </a:prstGeom>
        </p:spPr>
        <p:txBody>
          <a:bodyPr lIns="0" tIns="0" rIns="0" bIns="0" rtlCol="0" anchor="t">
            <a:spAutoFit/>
          </a:bodyPr>
          <a:lstStyle/>
          <a:p>
            <a:pPr algn="l">
              <a:lnSpc>
                <a:spcPts val="8400"/>
              </a:lnSpc>
            </a:pPr>
            <a:r>
              <a:rPr lang="en-US" sz="7000" b="1" dirty="0" err="1">
                <a:solidFill>
                  <a:srgbClr val="F8F8F8"/>
                </a:solidFill>
                <a:latin typeface="Cabin Bold"/>
                <a:ea typeface="Cabin Bold"/>
                <a:cs typeface="Cabin Bold"/>
                <a:sym typeface="Cabin Bold"/>
              </a:rPr>
              <a:t>Mục</a:t>
            </a:r>
            <a:r>
              <a:rPr lang="en-US" sz="7000" b="1" dirty="0">
                <a:solidFill>
                  <a:srgbClr val="F8F8F8"/>
                </a:solidFill>
                <a:latin typeface="Cabin Bold"/>
                <a:ea typeface="Cabin Bold"/>
                <a:cs typeface="Cabin Bold"/>
                <a:sym typeface="Cabin Bold"/>
              </a:rPr>
              <a:t> </a:t>
            </a:r>
            <a:r>
              <a:rPr lang="en-US" sz="7000" b="1" dirty="0" err="1">
                <a:solidFill>
                  <a:srgbClr val="F8F8F8"/>
                </a:solidFill>
                <a:latin typeface="Cabin Bold"/>
                <a:ea typeface="Cabin Bold"/>
                <a:cs typeface="Cabin Bold"/>
                <a:sym typeface="Cabin Bold"/>
              </a:rPr>
              <a:t>tiêu</a:t>
            </a:r>
            <a:endParaRPr lang="en-US" sz="7000" b="1" dirty="0">
              <a:solidFill>
                <a:srgbClr val="F8F8F8"/>
              </a:solidFill>
              <a:latin typeface="Cabin Bold"/>
              <a:ea typeface="Cabin Bold"/>
              <a:cs typeface="Cabin Bold"/>
              <a:sym typeface="Cabin Bold"/>
            </a:endParaRPr>
          </a:p>
        </p:txBody>
      </p:sp>
      <p:sp>
        <p:nvSpPr>
          <p:cNvPr id="12" name="TextBox 12">
            <a:extLst>
              <a:ext uri="{FF2B5EF4-FFF2-40B4-BE49-F238E27FC236}">
                <a16:creationId xmlns:a16="http://schemas.microsoft.com/office/drawing/2014/main" id="{53C1B646-D304-7F84-8DE7-74DC1C4E81DB}"/>
              </a:ext>
            </a:extLst>
          </p:cNvPr>
          <p:cNvSpPr txBox="1"/>
          <p:nvPr/>
        </p:nvSpPr>
        <p:spPr>
          <a:xfrm>
            <a:off x="12164013" y="2798659"/>
            <a:ext cx="5237483" cy="1115690"/>
          </a:xfrm>
          <a:prstGeom prst="rect">
            <a:avLst/>
          </a:prstGeom>
        </p:spPr>
        <p:txBody>
          <a:bodyPr wrap="square" lIns="0" tIns="0" rIns="0" bIns="0" rtlCol="0" anchor="t">
            <a:spAutoFit/>
          </a:bodyPr>
          <a:lstStyle/>
          <a:p>
            <a:pPr algn="l">
              <a:lnSpc>
                <a:spcPts val="2940"/>
              </a:lnSpc>
            </a:pPr>
            <a:r>
              <a:rPr lang="en-US" sz="3200" dirty="0">
                <a:solidFill>
                  <a:srgbClr val="F8F8F8"/>
                </a:solidFill>
                <a:latin typeface="Asap"/>
                <a:ea typeface="Asap"/>
                <a:cs typeface="Asap"/>
                <a:sym typeface="Asap"/>
              </a:rPr>
              <a:t>ĐỐI TƯỢNG KIỂM KÊ</a:t>
            </a:r>
          </a:p>
          <a:p>
            <a:pPr algn="l">
              <a:lnSpc>
                <a:spcPts val="2940"/>
              </a:lnSpc>
            </a:pPr>
            <a:r>
              <a:rPr lang="en-US" sz="3200" dirty="0">
                <a:solidFill>
                  <a:srgbClr val="F8F8F8"/>
                </a:solidFill>
                <a:latin typeface="Asap"/>
                <a:ea typeface="Asap"/>
                <a:cs typeface="Asap"/>
                <a:sym typeface="Asap"/>
              </a:rPr>
              <a:t>NHÓM TÀI SẢN KIỂM KÊ</a:t>
            </a:r>
          </a:p>
          <a:p>
            <a:pPr algn="l">
              <a:lnSpc>
                <a:spcPts val="2940"/>
              </a:lnSpc>
            </a:pPr>
            <a:r>
              <a:rPr lang="en-US" sz="3200" dirty="0">
                <a:solidFill>
                  <a:srgbClr val="F8F8F8"/>
                </a:solidFill>
                <a:latin typeface="Asap"/>
                <a:ea typeface="Asap"/>
                <a:cs typeface="Asap"/>
                <a:sym typeface="Asap"/>
              </a:rPr>
              <a:t>SỐ LƯỢNG TÀI SẢN KIỂM KÊ</a:t>
            </a:r>
            <a:endParaRPr lang="en-US" sz="3200" u="none" dirty="0">
              <a:solidFill>
                <a:srgbClr val="F8F8F8"/>
              </a:solidFill>
              <a:latin typeface="Asap"/>
              <a:ea typeface="Asap"/>
              <a:cs typeface="Asap"/>
              <a:sym typeface="Asap"/>
            </a:endParaRPr>
          </a:p>
        </p:txBody>
      </p:sp>
      <p:grpSp>
        <p:nvGrpSpPr>
          <p:cNvPr id="36" name="Group 35">
            <a:extLst>
              <a:ext uri="{FF2B5EF4-FFF2-40B4-BE49-F238E27FC236}">
                <a16:creationId xmlns:a16="http://schemas.microsoft.com/office/drawing/2014/main" id="{E48BD793-AAAE-2A96-CFE4-CE422D5680A1}"/>
              </a:ext>
            </a:extLst>
          </p:cNvPr>
          <p:cNvGrpSpPr/>
          <p:nvPr/>
        </p:nvGrpSpPr>
        <p:grpSpPr>
          <a:xfrm>
            <a:off x="7722462" y="5614795"/>
            <a:ext cx="4066526" cy="1920037"/>
            <a:chOff x="7649358" y="6649070"/>
            <a:chExt cx="4066526" cy="1920037"/>
          </a:xfrm>
        </p:grpSpPr>
        <p:sp>
          <p:nvSpPr>
            <p:cNvPr id="14" name="Freeform 14">
              <a:extLst>
                <a:ext uri="{FF2B5EF4-FFF2-40B4-BE49-F238E27FC236}">
                  <a16:creationId xmlns:a16="http://schemas.microsoft.com/office/drawing/2014/main" id="{922C747E-EFC4-5CC8-476E-C8607DB39650}"/>
                </a:ext>
              </a:extLst>
            </p:cNvPr>
            <p:cNvSpPr/>
            <p:nvPr/>
          </p:nvSpPr>
          <p:spPr>
            <a:xfrm>
              <a:off x="7649358" y="6704211"/>
              <a:ext cx="4066526" cy="1630715"/>
            </a:xfrm>
            <a:custGeom>
              <a:avLst/>
              <a:gdLst/>
              <a:ahLst/>
              <a:cxnLst/>
              <a:rect l="l" t="t" r="r" b="b"/>
              <a:pathLst>
                <a:path w="1050841" h="429489">
                  <a:moveTo>
                    <a:pt x="77615" y="0"/>
                  </a:moveTo>
                  <a:lnTo>
                    <a:pt x="973226" y="0"/>
                  </a:lnTo>
                  <a:cubicBezTo>
                    <a:pt x="993811" y="0"/>
                    <a:pt x="1013552" y="8177"/>
                    <a:pt x="1028108" y="22733"/>
                  </a:cubicBezTo>
                  <a:cubicBezTo>
                    <a:pt x="1042663" y="37289"/>
                    <a:pt x="1050841" y="57030"/>
                    <a:pt x="1050841" y="77615"/>
                  </a:cubicBezTo>
                  <a:lnTo>
                    <a:pt x="1050841" y="351874"/>
                  </a:lnTo>
                  <a:cubicBezTo>
                    <a:pt x="1050841" y="394739"/>
                    <a:pt x="1016091" y="429489"/>
                    <a:pt x="973226" y="429489"/>
                  </a:cubicBezTo>
                  <a:lnTo>
                    <a:pt x="77615" y="429489"/>
                  </a:lnTo>
                  <a:cubicBezTo>
                    <a:pt x="57030" y="429489"/>
                    <a:pt x="37289" y="421311"/>
                    <a:pt x="22733" y="406756"/>
                  </a:cubicBezTo>
                  <a:cubicBezTo>
                    <a:pt x="8177" y="392200"/>
                    <a:pt x="0" y="372459"/>
                    <a:pt x="0" y="351874"/>
                  </a:cubicBezTo>
                  <a:lnTo>
                    <a:pt x="0" y="77615"/>
                  </a:lnTo>
                  <a:cubicBezTo>
                    <a:pt x="0" y="34749"/>
                    <a:pt x="34749" y="0"/>
                    <a:pt x="77615" y="0"/>
                  </a:cubicBezTo>
                  <a:close/>
                </a:path>
              </a:pathLst>
            </a:custGeom>
            <a:solidFill>
              <a:srgbClr val="FF007E"/>
            </a:solidFill>
          </p:spPr>
          <p:txBody>
            <a:bodyPr/>
            <a:lstStyle/>
            <a:p>
              <a:endParaRPr lang="en-US"/>
            </a:p>
          </p:txBody>
        </p:sp>
        <p:sp>
          <p:nvSpPr>
            <p:cNvPr id="15" name="TextBox 15">
              <a:extLst>
                <a:ext uri="{FF2B5EF4-FFF2-40B4-BE49-F238E27FC236}">
                  <a16:creationId xmlns:a16="http://schemas.microsoft.com/office/drawing/2014/main" id="{79B765A5-C1AA-C910-EFB6-2DAE0FA01D73}"/>
                </a:ext>
              </a:extLst>
            </p:cNvPr>
            <p:cNvSpPr txBox="1"/>
            <p:nvPr/>
          </p:nvSpPr>
          <p:spPr>
            <a:xfrm>
              <a:off x="7649358" y="6649070"/>
              <a:ext cx="3989911" cy="1920037"/>
            </a:xfrm>
            <a:prstGeom prst="rect">
              <a:avLst/>
            </a:prstGeom>
          </p:spPr>
          <p:txBody>
            <a:bodyPr lIns="50800" tIns="50800" rIns="50800" bIns="50800" rtlCol="0" anchor="ctr"/>
            <a:lstStyle/>
            <a:p>
              <a:pPr algn="ctr">
                <a:lnSpc>
                  <a:spcPts val="5599"/>
                </a:lnSpc>
              </a:pPr>
              <a:r>
                <a:rPr lang="en-US" sz="3999" b="1" dirty="0">
                  <a:solidFill>
                    <a:srgbClr val="F8F8F8"/>
                  </a:solidFill>
                  <a:latin typeface="Cabin Bold"/>
                  <a:ea typeface="Cabin Bold"/>
                  <a:cs typeface="Cabin Bold"/>
                  <a:sym typeface="Cabin Bold"/>
                </a:rPr>
                <a:t>TÍNH CHÍNH XÁC</a:t>
              </a:r>
            </a:p>
            <a:p>
              <a:pPr algn="ctr">
                <a:lnSpc>
                  <a:spcPts val="5599"/>
                </a:lnSpc>
              </a:pPr>
              <a:r>
                <a:rPr lang="en-US" sz="3999" b="1" dirty="0">
                  <a:solidFill>
                    <a:srgbClr val="F8F8F8"/>
                  </a:solidFill>
                  <a:latin typeface="Cabin Bold"/>
                  <a:ea typeface="Cabin Bold"/>
                  <a:cs typeface="Cabin Bold"/>
                  <a:sym typeface="Cabin Bold"/>
                </a:rPr>
                <a:t>VÀ LOGIC</a:t>
              </a:r>
            </a:p>
          </p:txBody>
        </p:sp>
      </p:grpSp>
      <p:sp>
        <p:nvSpPr>
          <p:cNvPr id="18" name="TextBox 18">
            <a:extLst>
              <a:ext uri="{FF2B5EF4-FFF2-40B4-BE49-F238E27FC236}">
                <a16:creationId xmlns:a16="http://schemas.microsoft.com/office/drawing/2014/main" id="{673BA8FB-7A17-5756-9CAA-093C3A35D00C}"/>
              </a:ext>
            </a:extLst>
          </p:cNvPr>
          <p:cNvSpPr txBox="1"/>
          <p:nvPr/>
        </p:nvSpPr>
        <p:spPr>
          <a:xfrm>
            <a:off x="12259264" y="5336029"/>
            <a:ext cx="5046983" cy="2975173"/>
          </a:xfrm>
          <a:prstGeom prst="rect">
            <a:avLst/>
          </a:prstGeom>
        </p:spPr>
        <p:txBody>
          <a:bodyPr wrap="square" lIns="0" tIns="0" rIns="0" bIns="0" rtlCol="0" anchor="t">
            <a:spAutoFit/>
          </a:bodyPr>
          <a:lstStyle/>
          <a:p>
            <a:pPr algn="just">
              <a:lnSpc>
                <a:spcPts val="2940"/>
              </a:lnSpc>
            </a:pPr>
            <a:r>
              <a:rPr lang="en-US" sz="3200" dirty="0">
                <a:solidFill>
                  <a:srgbClr val="F8F8F8"/>
                </a:solidFill>
                <a:latin typeface="Asap"/>
                <a:ea typeface="Asap"/>
                <a:cs typeface="Asap"/>
                <a:sym typeface="Asap"/>
              </a:rPr>
              <a:t>DỮ</a:t>
            </a:r>
            <a:r>
              <a:rPr lang="en-US" sz="3200" u="none" dirty="0">
                <a:solidFill>
                  <a:srgbClr val="F8F8F8"/>
                </a:solidFill>
                <a:latin typeface="Asap"/>
                <a:ea typeface="Asap"/>
                <a:cs typeface="Asap"/>
                <a:sym typeface="Asap"/>
              </a:rPr>
              <a:t> LIỆU ĐẢM BẢO ĐÚNG THEO CÁC NGUYÊN TẮC VÀ CHỈ TIÊU </a:t>
            </a:r>
            <a:r>
              <a:rPr lang="en-US" sz="3200" dirty="0">
                <a:solidFill>
                  <a:srgbClr val="F8F8F8"/>
                </a:solidFill>
                <a:latin typeface="Asap"/>
                <a:ea typeface="Asap"/>
                <a:cs typeface="Asap"/>
                <a:sym typeface="Asap"/>
              </a:rPr>
              <a:t>ĐƯỢC QUY ĐỊNH </a:t>
            </a:r>
            <a:r>
              <a:rPr lang="en-US" sz="3200" u="none" dirty="0">
                <a:solidFill>
                  <a:srgbClr val="F8F8F8"/>
                </a:solidFill>
                <a:latin typeface="Asap"/>
                <a:ea typeface="Asap"/>
                <a:cs typeface="Asap"/>
                <a:sym typeface="Asap"/>
              </a:rPr>
              <a:t>TẠI QĐ 213/QĐ-TTG, QĐ 798/QĐ-BTC, CÔNG VĂN 8131/BTC-QLCS, VÀ CÁC VĂN BẢN HƯỚNG DẪN CỦA BỘ TÀI CHÍNH</a:t>
            </a:r>
          </a:p>
        </p:txBody>
      </p:sp>
      <p:sp>
        <p:nvSpPr>
          <p:cNvPr id="19" name="Freeform 19">
            <a:extLst>
              <a:ext uri="{FF2B5EF4-FFF2-40B4-BE49-F238E27FC236}">
                <a16:creationId xmlns:a16="http://schemas.microsoft.com/office/drawing/2014/main" id="{CAB70F86-EA9D-F6B0-4665-07EECA3309C0}"/>
              </a:ext>
            </a:extLst>
          </p:cNvPr>
          <p:cNvSpPr/>
          <p:nvPr/>
        </p:nvSpPr>
        <p:spPr>
          <a:xfrm rot="2159446">
            <a:off x="13111917" y="-3539846"/>
            <a:ext cx="7814506" cy="6308438"/>
          </a:xfrm>
          <a:custGeom>
            <a:avLst/>
            <a:gdLst/>
            <a:ahLst/>
            <a:cxnLst/>
            <a:rect l="l" t="t" r="r" b="b"/>
            <a:pathLst>
              <a:path w="7814506" h="6308438">
                <a:moveTo>
                  <a:pt x="0" y="0"/>
                </a:moveTo>
                <a:lnTo>
                  <a:pt x="7814506" y="0"/>
                </a:lnTo>
                <a:lnTo>
                  <a:pt x="7814506" y="6308437"/>
                </a:lnTo>
                <a:lnTo>
                  <a:pt x="0" y="63084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29" name="Group 28">
            <a:extLst>
              <a:ext uri="{FF2B5EF4-FFF2-40B4-BE49-F238E27FC236}">
                <a16:creationId xmlns:a16="http://schemas.microsoft.com/office/drawing/2014/main" id="{33A23177-FADD-8605-6F23-6E5579B1F453}"/>
              </a:ext>
            </a:extLst>
          </p:cNvPr>
          <p:cNvGrpSpPr/>
          <p:nvPr/>
        </p:nvGrpSpPr>
        <p:grpSpPr>
          <a:xfrm>
            <a:off x="855007" y="2040908"/>
            <a:ext cx="5790214" cy="6427492"/>
            <a:chOff x="781903" y="3075183"/>
            <a:chExt cx="5790214" cy="6427492"/>
          </a:xfrm>
        </p:grpSpPr>
        <p:sp>
          <p:nvSpPr>
            <p:cNvPr id="28" name="Rectangle: Rounded Corners 27">
              <a:extLst>
                <a:ext uri="{FF2B5EF4-FFF2-40B4-BE49-F238E27FC236}">
                  <a16:creationId xmlns:a16="http://schemas.microsoft.com/office/drawing/2014/main" id="{7B5F2740-2F77-1176-5281-AE1010386107}"/>
                </a:ext>
              </a:extLst>
            </p:cNvPr>
            <p:cNvSpPr/>
            <p:nvPr/>
          </p:nvSpPr>
          <p:spPr>
            <a:xfrm>
              <a:off x="781903" y="3075183"/>
              <a:ext cx="5790214" cy="6427492"/>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9">
              <a:extLst>
                <a:ext uri="{FF2B5EF4-FFF2-40B4-BE49-F238E27FC236}">
                  <a16:creationId xmlns:a16="http://schemas.microsoft.com/office/drawing/2014/main" id="{6388EFF0-A89C-B182-1CE4-A43B309A03E8}"/>
                </a:ext>
              </a:extLst>
            </p:cNvPr>
            <p:cNvSpPr txBox="1"/>
            <p:nvPr/>
          </p:nvSpPr>
          <p:spPr>
            <a:xfrm>
              <a:off x="1201465" y="3389166"/>
              <a:ext cx="5056322" cy="5956311"/>
            </a:xfrm>
            <a:prstGeom prst="rect">
              <a:avLst/>
            </a:prstGeom>
          </p:spPr>
          <p:txBody>
            <a:bodyPr wrap="square" lIns="0" tIns="0" rIns="0" bIns="0" rtlCol="0" anchor="t">
              <a:spAutoFit/>
            </a:bodyPr>
            <a:lstStyle/>
            <a:p>
              <a:pPr algn="just">
                <a:lnSpc>
                  <a:spcPts val="3920"/>
                </a:lnSpc>
              </a:pPr>
              <a:r>
                <a:rPr lang="en-US" sz="2800" b="1" u="none" dirty="0">
                  <a:solidFill>
                    <a:srgbClr val="F8F8F8"/>
                  </a:solidFill>
                  <a:latin typeface="Asap"/>
                  <a:ea typeface="Asap"/>
                  <a:cs typeface="Asap"/>
                  <a:sym typeface="Asap"/>
                </a:rPr>
                <a:t>CHUẨN HOÁ </a:t>
              </a:r>
              <a:r>
                <a:rPr lang="en-US" sz="2800" b="1" dirty="0">
                  <a:solidFill>
                    <a:srgbClr val="F8F8F8"/>
                  </a:solidFill>
                  <a:latin typeface="Asap"/>
                  <a:ea typeface="Asap"/>
                  <a:cs typeface="Asap"/>
                  <a:sym typeface="Asap"/>
                </a:rPr>
                <a:t>DỮ</a:t>
              </a:r>
              <a:r>
                <a:rPr lang="en-US" sz="2800" b="1" u="none" dirty="0">
                  <a:solidFill>
                    <a:srgbClr val="F8F8F8"/>
                  </a:solidFill>
                  <a:latin typeface="Asap"/>
                  <a:ea typeface="Asap"/>
                  <a:cs typeface="Asap"/>
                  <a:sym typeface="Asap"/>
                </a:rPr>
                <a:t> LIỆU, ĐẢM BẢO TÍNH ĐẨY ĐỦ, CHÍNH XÁC VÀ LOGIC CỦA DỮ LIỆU </a:t>
              </a:r>
              <a:r>
                <a:rPr lang="vi-VN" sz="2800" b="1" u="none" dirty="0">
                  <a:solidFill>
                    <a:srgbClr val="F8F8F8"/>
                  </a:solidFill>
                  <a:latin typeface="Asap"/>
                  <a:ea typeface="Asap"/>
                  <a:cs typeface="Asap"/>
                  <a:sym typeface="Asap"/>
                </a:rPr>
                <a:t>NHẰM PHỤC VỤ CÔNG TÁC TỔNG HỢP, PHÂN TÍCH, ĐÁNH GIÁ TÌNH HÌNH QUẢN LÝ, SỬ DỤNG TÀI SẢN CÔNG, PHỤC VỤ XÂY DỰNG PHƯƠNG ÁN SẮP XẾP, BỐ TRÍ, XỬ LÝ TRỤ SỞ, TÀI SẢN CÔNG KHI SẮP XẾP TỔ CHỨC BỘ MÁY CỦA HỆ THỐNG CHÍNH TRỊ. </a:t>
              </a:r>
              <a:endParaRPr lang="en-US" sz="2800" b="1" u="none" dirty="0">
                <a:solidFill>
                  <a:srgbClr val="F8F8F8"/>
                </a:solidFill>
                <a:latin typeface="Asap"/>
                <a:ea typeface="Asap"/>
                <a:cs typeface="Asap"/>
                <a:sym typeface="Asap"/>
              </a:endParaRPr>
            </a:p>
          </p:txBody>
        </p:sp>
      </p:grpSp>
      <p:sp>
        <p:nvSpPr>
          <p:cNvPr id="33" name="Isosceles Triangle 32">
            <a:extLst>
              <a:ext uri="{FF2B5EF4-FFF2-40B4-BE49-F238E27FC236}">
                <a16:creationId xmlns:a16="http://schemas.microsoft.com/office/drawing/2014/main" id="{582C84EE-A293-69CB-07A8-79747EC63F14}"/>
              </a:ext>
            </a:extLst>
          </p:cNvPr>
          <p:cNvSpPr/>
          <p:nvPr/>
        </p:nvSpPr>
        <p:spPr>
          <a:xfrm rot="5400000">
            <a:off x="6881166" y="3026306"/>
            <a:ext cx="609600" cy="434401"/>
          </a:xfrm>
          <a:prstGeom prst="triangle">
            <a:avLst/>
          </a:prstGeom>
          <a:solidFill>
            <a:srgbClr val="FF007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00A8EC39-E2D6-D7A9-F2E4-BDB1D941EB82}"/>
              </a:ext>
            </a:extLst>
          </p:cNvPr>
          <p:cNvSpPr/>
          <p:nvPr/>
        </p:nvSpPr>
        <p:spPr>
          <a:xfrm rot="5400000">
            <a:off x="6904328" y="6268093"/>
            <a:ext cx="609600" cy="434401"/>
          </a:xfrm>
          <a:prstGeom prst="triangle">
            <a:avLst/>
          </a:prstGeom>
          <a:solidFill>
            <a:srgbClr val="FF007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84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3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604B3-BFFB-73B5-49C2-1C38FAB3FE6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1BE1D0A-7F8A-D9A4-7A47-A29E1292FF5B}"/>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dirty="0"/>
          </a:p>
        </p:txBody>
      </p:sp>
      <p:sp>
        <p:nvSpPr>
          <p:cNvPr id="6" name="Freeform 6">
            <a:extLst>
              <a:ext uri="{FF2B5EF4-FFF2-40B4-BE49-F238E27FC236}">
                <a16:creationId xmlns:a16="http://schemas.microsoft.com/office/drawing/2014/main" id="{CB72558B-ECE3-3D06-033A-FA49B195B8B1}"/>
              </a:ext>
            </a:extLst>
          </p:cNvPr>
          <p:cNvSpPr/>
          <p:nvPr/>
        </p:nvSpPr>
        <p:spPr>
          <a:xfrm rot="543904">
            <a:off x="-940728" y="8061713"/>
            <a:ext cx="10103966" cy="8156656"/>
          </a:xfrm>
          <a:custGeom>
            <a:avLst/>
            <a:gdLst/>
            <a:ahLst/>
            <a:cxnLst/>
            <a:rect l="l" t="t" r="r" b="b"/>
            <a:pathLst>
              <a:path w="10103966" h="8156656">
                <a:moveTo>
                  <a:pt x="0" y="0"/>
                </a:moveTo>
                <a:lnTo>
                  <a:pt x="10103966" y="0"/>
                </a:lnTo>
                <a:lnTo>
                  <a:pt x="10103966" y="8156656"/>
                </a:lnTo>
                <a:lnTo>
                  <a:pt x="0" y="81566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a:extLst>
              <a:ext uri="{FF2B5EF4-FFF2-40B4-BE49-F238E27FC236}">
                <a16:creationId xmlns:a16="http://schemas.microsoft.com/office/drawing/2014/main" id="{CF2AFD8D-51ED-B876-83FB-616975E57F5D}"/>
              </a:ext>
            </a:extLst>
          </p:cNvPr>
          <p:cNvSpPr txBox="1"/>
          <p:nvPr/>
        </p:nvSpPr>
        <p:spPr>
          <a:xfrm>
            <a:off x="1164952" y="417463"/>
            <a:ext cx="6165111" cy="1073944"/>
          </a:xfrm>
          <a:prstGeom prst="rect">
            <a:avLst/>
          </a:prstGeom>
        </p:spPr>
        <p:txBody>
          <a:bodyPr lIns="0" tIns="0" rIns="0" bIns="0" rtlCol="0" anchor="t">
            <a:spAutoFit/>
          </a:bodyPr>
          <a:lstStyle/>
          <a:p>
            <a:pPr algn="l">
              <a:lnSpc>
                <a:spcPts val="8400"/>
              </a:lnSpc>
            </a:pPr>
            <a:r>
              <a:rPr lang="en-US" sz="7000" b="1" dirty="0">
                <a:solidFill>
                  <a:srgbClr val="F8F8F8"/>
                </a:solidFill>
                <a:latin typeface="Cabin Bold"/>
                <a:ea typeface="Cabin Bold"/>
                <a:cs typeface="Cabin Bold"/>
                <a:sym typeface="Cabin Bold"/>
              </a:rPr>
              <a:t>TRÁCH NHIỆM</a:t>
            </a:r>
          </a:p>
        </p:txBody>
      </p:sp>
      <p:sp>
        <p:nvSpPr>
          <p:cNvPr id="18" name="TextBox 18">
            <a:extLst>
              <a:ext uri="{FF2B5EF4-FFF2-40B4-BE49-F238E27FC236}">
                <a16:creationId xmlns:a16="http://schemas.microsoft.com/office/drawing/2014/main" id="{A66A3F3B-C92A-8D1D-77F4-0E9C3F104B23}"/>
              </a:ext>
            </a:extLst>
          </p:cNvPr>
          <p:cNvSpPr txBox="1"/>
          <p:nvPr/>
        </p:nvSpPr>
        <p:spPr>
          <a:xfrm>
            <a:off x="8537707" y="2422255"/>
            <a:ext cx="8079883" cy="371897"/>
          </a:xfrm>
          <a:prstGeom prst="rect">
            <a:avLst/>
          </a:prstGeom>
        </p:spPr>
        <p:txBody>
          <a:bodyPr wrap="square" lIns="0" tIns="0" rIns="0" bIns="0" rtlCol="0" anchor="t">
            <a:spAutoFit/>
          </a:bodyPr>
          <a:lstStyle/>
          <a:p>
            <a:pPr algn="just">
              <a:lnSpc>
                <a:spcPts val="2940"/>
              </a:lnSpc>
            </a:pPr>
            <a:r>
              <a:rPr lang="en-US" sz="3200" dirty="0" err="1">
                <a:solidFill>
                  <a:srgbClr val="F8F8F8"/>
                </a:solidFill>
                <a:latin typeface="Asap"/>
                <a:ea typeface="Asap"/>
                <a:cs typeface="Asap"/>
                <a:sym typeface="Asap"/>
              </a:rPr>
              <a:t>Thực</a:t>
            </a:r>
            <a:r>
              <a:rPr lang="en-US" sz="3200" dirty="0">
                <a:solidFill>
                  <a:srgbClr val="F8F8F8"/>
                </a:solidFill>
                <a:latin typeface="Asap"/>
                <a:ea typeface="Asap"/>
                <a:cs typeface="Asap"/>
                <a:sym typeface="Asap"/>
              </a:rPr>
              <a:t> </a:t>
            </a:r>
            <a:r>
              <a:rPr lang="en-US" sz="3200" dirty="0" err="1">
                <a:solidFill>
                  <a:srgbClr val="F8F8F8"/>
                </a:solidFill>
                <a:latin typeface="Asap"/>
                <a:ea typeface="Asap"/>
                <a:cs typeface="Asap"/>
                <a:sym typeface="Asap"/>
              </a:rPr>
              <a:t>hiện</a:t>
            </a:r>
            <a:r>
              <a:rPr lang="en-US" sz="3200" dirty="0">
                <a:solidFill>
                  <a:srgbClr val="F8F8F8"/>
                </a:solidFill>
                <a:latin typeface="Asap"/>
                <a:ea typeface="Asap"/>
                <a:cs typeface="Asap"/>
                <a:sym typeface="Asap"/>
              </a:rPr>
              <a:t> </a:t>
            </a:r>
            <a:r>
              <a:rPr lang="en-US" sz="3200" dirty="0" err="1">
                <a:solidFill>
                  <a:srgbClr val="F8F8F8"/>
                </a:solidFill>
                <a:latin typeface="Asap"/>
                <a:ea typeface="Asap"/>
                <a:cs typeface="Asap"/>
                <a:sym typeface="Asap"/>
              </a:rPr>
              <a:t>kiểm</a:t>
            </a:r>
            <a:r>
              <a:rPr lang="en-US" sz="3200" dirty="0">
                <a:solidFill>
                  <a:srgbClr val="F8F8F8"/>
                </a:solidFill>
                <a:latin typeface="Asap"/>
                <a:ea typeface="Asap"/>
                <a:cs typeface="Asap"/>
                <a:sym typeface="Asap"/>
              </a:rPr>
              <a:t> </a:t>
            </a:r>
            <a:r>
              <a:rPr lang="en-US" sz="3200" dirty="0" err="1">
                <a:solidFill>
                  <a:srgbClr val="F8F8F8"/>
                </a:solidFill>
                <a:latin typeface="Asap"/>
                <a:ea typeface="Asap"/>
                <a:cs typeface="Asap"/>
                <a:sym typeface="Asap"/>
              </a:rPr>
              <a:t>kê</a:t>
            </a:r>
            <a:r>
              <a:rPr lang="en-US" sz="3200" dirty="0">
                <a:solidFill>
                  <a:srgbClr val="F8F8F8"/>
                </a:solidFill>
                <a:latin typeface="Asap"/>
                <a:ea typeface="Asap"/>
                <a:cs typeface="Asap"/>
                <a:sym typeface="Asap"/>
              </a:rPr>
              <a:t> </a:t>
            </a:r>
            <a:r>
              <a:rPr lang="en-US" sz="3200" dirty="0" err="1">
                <a:solidFill>
                  <a:srgbClr val="F8F8F8"/>
                </a:solidFill>
                <a:latin typeface="Asap"/>
                <a:ea typeface="Asap"/>
                <a:cs typeface="Asap"/>
                <a:sym typeface="Asap"/>
              </a:rPr>
              <a:t>đầy</a:t>
            </a:r>
            <a:r>
              <a:rPr lang="en-US" sz="3200" dirty="0">
                <a:solidFill>
                  <a:srgbClr val="F8F8F8"/>
                </a:solidFill>
                <a:latin typeface="Asap"/>
                <a:ea typeface="Asap"/>
                <a:cs typeface="Asap"/>
                <a:sym typeface="Asap"/>
              </a:rPr>
              <a:t> </a:t>
            </a:r>
            <a:r>
              <a:rPr lang="en-US" sz="3200" dirty="0" err="1">
                <a:solidFill>
                  <a:srgbClr val="F8F8F8"/>
                </a:solidFill>
                <a:latin typeface="Asap"/>
                <a:ea typeface="Asap"/>
                <a:cs typeface="Asap"/>
                <a:sym typeface="Asap"/>
              </a:rPr>
              <a:t>đủ</a:t>
            </a:r>
            <a:r>
              <a:rPr lang="en-US" sz="3200" dirty="0">
                <a:solidFill>
                  <a:srgbClr val="F8F8F8"/>
                </a:solidFill>
                <a:latin typeface="Asap"/>
                <a:ea typeface="Asap"/>
                <a:cs typeface="Asap"/>
                <a:sym typeface="Asap"/>
              </a:rPr>
              <a:t> </a:t>
            </a:r>
            <a:r>
              <a:rPr lang="en-US" sz="3200" dirty="0" err="1">
                <a:solidFill>
                  <a:srgbClr val="F8F8F8"/>
                </a:solidFill>
                <a:latin typeface="Asap"/>
                <a:ea typeface="Asap"/>
                <a:cs typeface="Asap"/>
                <a:sym typeface="Asap"/>
              </a:rPr>
              <a:t>loại</a:t>
            </a:r>
            <a:r>
              <a:rPr lang="en-US" sz="3200" dirty="0">
                <a:solidFill>
                  <a:srgbClr val="F8F8F8"/>
                </a:solidFill>
                <a:latin typeface="Asap"/>
                <a:ea typeface="Asap"/>
                <a:cs typeface="Asap"/>
                <a:sym typeface="Asap"/>
              </a:rPr>
              <a:t> </a:t>
            </a:r>
            <a:r>
              <a:rPr lang="en-US" sz="3200" dirty="0" err="1">
                <a:solidFill>
                  <a:srgbClr val="F8F8F8"/>
                </a:solidFill>
                <a:latin typeface="Asap"/>
                <a:ea typeface="Asap"/>
                <a:cs typeface="Asap"/>
                <a:sym typeface="Asap"/>
              </a:rPr>
              <a:t>tài</a:t>
            </a:r>
            <a:r>
              <a:rPr lang="en-US" sz="3200" dirty="0">
                <a:solidFill>
                  <a:srgbClr val="F8F8F8"/>
                </a:solidFill>
                <a:latin typeface="Asap"/>
                <a:ea typeface="Asap"/>
                <a:cs typeface="Asap"/>
                <a:sym typeface="Asap"/>
              </a:rPr>
              <a:t> </a:t>
            </a:r>
            <a:r>
              <a:rPr lang="en-US" sz="3200" dirty="0" err="1">
                <a:solidFill>
                  <a:srgbClr val="F8F8F8"/>
                </a:solidFill>
                <a:latin typeface="Asap"/>
                <a:ea typeface="Asap"/>
                <a:cs typeface="Asap"/>
                <a:sym typeface="Asap"/>
              </a:rPr>
              <a:t>sản</a:t>
            </a:r>
            <a:r>
              <a:rPr lang="en-US" sz="3200" dirty="0">
                <a:solidFill>
                  <a:srgbClr val="F8F8F8"/>
                </a:solidFill>
                <a:latin typeface="Asap"/>
                <a:ea typeface="Asap"/>
                <a:cs typeface="Asap"/>
                <a:sym typeface="Asap"/>
              </a:rPr>
              <a:t>. </a:t>
            </a:r>
            <a:endParaRPr lang="en-US" sz="3200" u="none" dirty="0">
              <a:solidFill>
                <a:srgbClr val="F8F8F8"/>
              </a:solidFill>
              <a:latin typeface="Asap"/>
              <a:ea typeface="Asap"/>
              <a:cs typeface="Asap"/>
              <a:sym typeface="Asap"/>
            </a:endParaRPr>
          </a:p>
        </p:txBody>
      </p:sp>
      <p:sp>
        <p:nvSpPr>
          <p:cNvPr id="19" name="Freeform 19">
            <a:extLst>
              <a:ext uri="{FF2B5EF4-FFF2-40B4-BE49-F238E27FC236}">
                <a16:creationId xmlns:a16="http://schemas.microsoft.com/office/drawing/2014/main" id="{4188D0A1-8B95-19FA-1742-449D4ACBDBB6}"/>
              </a:ext>
            </a:extLst>
          </p:cNvPr>
          <p:cNvSpPr/>
          <p:nvPr/>
        </p:nvSpPr>
        <p:spPr>
          <a:xfrm rot="2159446">
            <a:off x="13111917" y="-3539846"/>
            <a:ext cx="7814506" cy="6308438"/>
          </a:xfrm>
          <a:custGeom>
            <a:avLst/>
            <a:gdLst/>
            <a:ahLst/>
            <a:cxnLst/>
            <a:rect l="l" t="t" r="r" b="b"/>
            <a:pathLst>
              <a:path w="7814506" h="6308438">
                <a:moveTo>
                  <a:pt x="0" y="0"/>
                </a:moveTo>
                <a:lnTo>
                  <a:pt x="7814506" y="0"/>
                </a:lnTo>
                <a:lnTo>
                  <a:pt x="7814506" y="6308437"/>
                </a:lnTo>
                <a:lnTo>
                  <a:pt x="0" y="63084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8" name="Group 37">
            <a:extLst>
              <a:ext uri="{FF2B5EF4-FFF2-40B4-BE49-F238E27FC236}">
                <a16:creationId xmlns:a16="http://schemas.microsoft.com/office/drawing/2014/main" id="{72A40A2A-7F58-CF28-4490-97BCCFA305F7}"/>
              </a:ext>
            </a:extLst>
          </p:cNvPr>
          <p:cNvGrpSpPr/>
          <p:nvPr/>
        </p:nvGrpSpPr>
        <p:grpSpPr>
          <a:xfrm>
            <a:off x="1295400" y="2628900"/>
            <a:ext cx="6456683" cy="798620"/>
            <a:chOff x="1295400" y="2171700"/>
            <a:chExt cx="6456683" cy="798620"/>
          </a:xfrm>
        </p:grpSpPr>
        <p:sp>
          <p:nvSpPr>
            <p:cNvPr id="37" name="Rectangle: Rounded Corners 36">
              <a:extLst>
                <a:ext uri="{FF2B5EF4-FFF2-40B4-BE49-F238E27FC236}">
                  <a16:creationId xmlns:a16="http://schemas.microsoft.com/office/drawing/2014/main" id="{FFAF95E7-EBB5-09E7-1F39-27E873F6335F}"/>
                </a:ext>
              </a:extLst>
            </p:cNvPr>
            <p:cNvSpPr/>
            <p:nvPr/>
          </p:nvSpPr>
          <p:spPr>
            <a:xfrm>
              <a:off x="1295400" y="2171700"/>
              <a:ext cx="5410200" cy="798620"/>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2">
              <a:extLst>
                <a:ext uri="{FF2B5EF4-FFF2-40B4-BE49-F238E27FC236}">
                  <a16:creationId xmlns:a16="http://schemas.microsoft.com/office/drawing/2014/main" id="{AFD72B2F-30C1-890C-2E62-359F61B5019C}"/>
                </a:ext>
              </a:extLst>
            </p:cNvPr>
            <p:cNvSpPr txBox="1"/>
            <p:nvPr/>
          </p:nvSpPr>
          <p:spPr>
            <a:xfrm>
              <a:off x="2514600" y="2413333"/>
              <a:ext cx="5237483" cy="371897"/>
            </a:xfrm>
            <a:prstGeom prst="rect">
              <a:avLst/>
            </a:prstGeom>
          </p:spPr>
          <p:txBody>
            <a:bodyPr wrap="square" lIns="0" tIns="0" rIns="0" bIns="0" rtlCol="0" anchor="t">
              <a:spAutoFit/>
            </a:bodyPr>
            <a:lstStyle/>
            <a:p>
              <a:pPr algn="l">
                <a:lnSpc>
                  <a:spcPts val="2940"/>
                </a:lnSpc>
              </a:pPr>
              <a:r>
                <a:rPr lang="en-US" sz="3200" dirty="0">
                  <a:solidFill>
                    <a:srgbClr val="F8F8F8"/>
                  </a:solidFill>
                  <a:latin typeface="Asap"/>
                  <a:ea typeface="Asap"/>
                  <a:cs typeface="Asap"/>
                  <a:sym typeface="Asap"/>
                </a:rPr>
                <a:t>ĐƠN VỊ KIỂM KÊ</a:t>
              </a:r>
            </a:p>
          </p:txBody>
        </p:sp>
      </p:grpSp>
      <p:grpSp>
        <p:nvGrpSpPr>
          <p:cNvPr id="39" name="Group 38">
            <a:extLst>
              <a:ext uri="{FF2B5EF4-FFF2-40B4-BE49-F238E27FC236}">
                <a16:creationId xmlns:a16="http://schemas.microsoft.com/office/drawing/2014/main" id="{410C3E8C-E27A-7D97-B181-1358CD6FED8D}"/>
              </a:ext>
            </a:extLst>
          </p:cNvPr>
          <p:cNvGrpSpPr/>
          <p:nvPr/>
        </p:nvGrpSpPr>
        <p:grpSpPr>
          <a:xfrm>
            <a:off x="1295400" y="4344880"/>
            <a:ext cx="6304283" cy="798620"/>
            <a:chOff x="1295400" y="2171700"/>
            <a:chExt cx="6304283" cy="798620"/>
          </a:xfrm>
        </p:grpSpPr>
        <p:sp>
          <p:nvSpPr>
            <p:cNvPr id="40" name="Rectangle: Rounded Corners 39">
              <a:extLst>
                <a:ext uri="{FF2B5EF4-FFF2-40B4-BE49-F238E27FC236}">
                  <a16:creationId xmlns:a16="http://schemas.microsoft.com/office/drawing/2014/main" id="{E513191C-72D5-CEAA-F455-4EAF5BE9FCBA}"/>
                </a:ext>
              </a:extLst>
            </p:cNvPr>
            <p:cNvSpPr/>
            <p:nvPr/>
          </p:nvSpPr>
          <p:spPr>
            <a:xfrm>
              <a:off x="1295400" y="2171700"/>
              <a:ext cx="5410200" cy="798620"/>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12">
              <a:extLst>
                <a:ext uri="{FF2B5EF4-FFF2-40B4-BE49-F238E27FC236}">
                  <a16:creationId xmlns:a16="http://schemas.microsoft.com/office/drawing/2014/main" id="{1E2AD3AC-4588-94A8-31C4-CC96C76D4FAB}"/>
                </a:ext>
              </a:extLst>
            </p:cNvPr>
            <p:cNvSpPr txBox="1"/>
            <p:nvPr/>
          </p:nvSpPr>
          <p:spPr>
            <a:xfrm>
              <a:off x="2362200" y="2414587"/>
              <a:ext cx="5237483" cy="371897"/>
            </a:xfrm>
            <a:prstGeom prst="rect">
              <a:avLst/>
            </a:prstGeom>
          </p:spPr>
          <p:txBody>
            <a:bodyPr wrap="square" lIns="0" tIns="0" rIns="0" bIns="0" rtlCol="0" anchor="t">
              <a:spAutoFit/>
            </a:bodyPr>
            <a:lstStyle/>
            <a:p>
              <a:pPr algn="l">
                <a:lnSpc>
                  <a:spcPts val="2940"/>
                </a:lnSpc>
              </a:pPr>
              <a:r>
                <a:rPr lang="en-US" sz="3200" dirty="0">
                  <a:solidFill>
                    <a:srgbClr val="F8F8F8"/>
                  </a:solidFill>
                  <a:latin typeface="Asap"/>
                  <a:ea typeface="Asap"/>
                  <a:cs typeface="Asap"/>
                  <a:sym typeface="Asap"/>
                </a:rPr>
                <a:t>ĐƠN VỊ TỔNG HỢP</a:t>
              </a:r>
            </a:p>
          </p:txBody>
        </p:sp>
      </p:grpSp>
      <p:grpSp>
        <p:nvGrpSpPr>
          <p:cNvPr id="48" name="Group 47">
            <a:extLst>
              <a:ext uri="{FF2B5EF4-FFF2-40B4-BE49-F238E27FC236}">
                <a16:creationId xmlns:a16="http://schemas.microsoft.com/office/drawing/2014/main" id="{E0952F01-4778-FF74-FEED-3243FAD8B9C1}"/>
              </a:ext>
            </a:extLst>
          </p:cNvPr>
          <p:cNvGrpSpPr/>
          <p:nvPr/>
        </p:nvGrpSpPr>
        <p:grpSpPr>
          <a:xfrm>
            <a:off x="1355754" y="7650956"/>
            <a:ext cx="5634329" cy="1073944"/>
            <a:chOff x="1355754" y="5690286"/>
            <a:chExt cx="5634329" cy="1073944"/>
          </a:xfrm>
        </p:grpSpPr>
        <p:sp>
          <p:nvSpPr>
            <p:cNvPr id="43" name="Rectangle: Rounded Corners 42">
              <a:extLst>
                <a:ext uri="{FF2B5EF4-FFF2-40B4-BE49-F238E27FC236}">
                  <a16:creationId xmlns:a16="http://schemas.microsoft.com/office/drawing/2014/main" id="{E7CD0586-AFF4-3867-EBEE-2732290C19A3}"/>
                </a:ext>
              </a:extLst>
            </p:cNvPr>
            <p:cNvSpPr/>
            <p:nvPr/>
          </p:nvSpPr>
          <p:spPr>
            <a:xfrm>
              <a:off x="1355754" y="5690286"/>
              <a:ext cx="5410200" cy="1073944"/>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12">
              <a:extLst>
                <a:ext uri="{FF2B5EF4-FFF2-40B4-BE49-F238E27FC236}">
                  <a16:creationId xmlns:a16="http://schemas.microsoft.com/office/drawing/2014/main" id="{5D7FDE95-9572-EE0C-F9A3-B3E5AEB31BBA}"/>
                </a:ext>
              </a:extLst>
            </p:cNvPr>
            <p:cNvSpPr txBox="1"/>
            <p:nvPr/>
          </p:nvSpPr>
          <p:spPr>
            <a:xfrm>
              <a:off x="1752600" y="5903648"/>
              <a:ext cx="5237483" cy="743793"/>
            </a:xfrm>
            <a:prstGeom prst="rect">
              <a:avLst/>
            </a:prstGeom>
          </p:spPr>
          <p:txBody>
            <a:bodyPr wrap="square" lIns="0" tIns="0" rIns="0" bIns="0" rtlCol="0" anchor="t">
              <a:spAutoFit/>
            </a:bodyPr>
            <a:lstStyle/>
            <a:p>
              <a:pPr algn="l">
                <a:lnSpc>
                  <a:spcPts val="2940"/>
                </a:lnSpc>
              </a:pPr>
              <a:r>
                <a:rPr lang="en-US" sz="3200" dirty="0">
                  <a:solidFill>
                    <a:srgbClr val="F8F8F8"/>
                  </a:solidFill>
                  <a:latin typeface="Asap"/>
                  <a:ea typeface="Asap"/>
                  <a:cs typeface="Asap"/>
                  <a:sym typeface="Asap"/>
                </a:rPr>
                <a:t>BỘ/ CƠ QUAN TW/UBND CẤP TỈNH</a:t>
              </a:r>
            </a:p>
          </p:txBody>
        </p:sp>
      </p:grpSp>
      <p:grpSp>
        <p:nvGrpSpPr>
          <p:cNvPr id="45" name="Group 44">
            <a:extLst>
              <a:ext uri="{FF2B5EF4-FFF2-40B4-BE49-F238E27FC236}">
                <a16:creationId xmlns:a16="http://schemas.microsoft.com/office/drawing/2014/main" id="{4B275CEE-5BA3-A932-BCD0-92008654F7AA}"/>
              </a:ext>
            </a:extLst>
          </p:cNvPr>
          <p:cNvGrpSpPr/>
          <p:nvPr/>
        </p:nvGrpSpPr>
        <p:grpSpPr>
          <a:xfrm>
            <a:off x="1295400" y="5981700"/>
            <a:ext cx="6034663" cy="798620"/>
            <a:chOff x="1295400" y="2171700"/>
            <a:chExt cx="6034663" cy="798620"/>
          </a:xfrm>
        </p:grpSpPr>
        <p:sp>
          <p:nvSpPr>
            <p:cNvPr id="46" name="Rectangle: Rounded Corners 45">
              <a:extLst>
                <a:ext uri="{FF2B5EF4-FFF2-40B4-BE49-F238E27FC236}">
                  <a16:creationId xmlns:a16="http://schemas.microsoft.com/office/drawing/2014/main" id="{C77603A3-08ED-CEE0-C7FD-F0C8EE11A564}"/>
                </a:ext>
              </a:extLst>
            </p:cNvPr>
            <p:cNvSpPr/>
            <p:nvPr/>
          </p:nvSpPr>
          <p:spPr>
            <a:xfrm>
              <a:off x="1295400" y="2171700"/>
              <a:ext cx="5410200" cy="798620"/>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12">
              <a:extLst>
                <a:ext uri="{FF2B5EF4-FFF2-40B4-BE49-F238E27FC236}">
                  <a16:creationId xmlns:a16="http://schemas.microsoft.com/office/drawing/2014/main" id="{9D568D08-C7B4-0911-8639-1446418DEBE2}"/>
                </a:ext>
              </a:extLst>
            </p:cNvPr>
            <p:cNvSpPr txBox="1"/>
            <p:nvPr/>
          </p:nvSpPr>
          <p:spPr>
            <a:xfrm>
              <a:off x="2092580" y="2385061"/>
              <a:ext cx="5237483" cy="371897"/>
            </a:xfrm>
            <a:prstGeom prst="rect">
              <a:avLst/>
            </a:prstGeom>
          </p:spPr>
          <p:txBody>
            <a:bodyPr wrap="square" lIns="0" tIns="0" rIns="0" bIns="0" rtlCol="0" anchor="t">
              <a:spAutoFit/>
            </a:bodyPr>
            <a:lstStyle/>
            <a:p>
              <a:pPr algn="l">
                <a:lnSpc>
                  <a:spcPts val="2940"/>
                </a:lnSpc>
              </a:pPr>
              <a:r>
                <a:rPr lang="en-US" sz="3200" dirty="0">
                  <a:solidFill>
                    <a:srgbClr val="F8F8F8"/>
                  </a:solidFill>
                  <a:latin typeface="Asap"/>
                  <a:ea typeface="Asap"/>
                  <a:cs typeface="Asap"/>
                  <a:sym typeface="Asap"/>
                </a:rPr>
                <a:t>CƠ QUAN TÀI CHÍNH</a:t>
              </a:r>
            </a:p>
          </p:txBody>
        </p:sp>
      </p:grpSp>
      <p:sp>
        <p:nvSpPr>
          <p:cNvPr id="3" name="Isosceles Triangle 2">
            <a:extLst>
              <a:ext uri="{FF2B5EF4-FFF2-40B4-BE49-F238E27FC236}">
                <a16:creationId xmlns:a16="http://schemas.microsoft.com/office/drawing/2014/main" id="{0D162B81-44DA-D90F-C570-CCE810BC6B3C}"/>
              </a:ext>
            </a:extLst>
          </p:cNvPr>
          <p:cNvSpPr/>
          <p:nvPr/>
        </p:nvSpPr>
        <p:spPr>
          <a:xfrm rot="5400000">
            <a:off x="6961965" y="2837207"/>
            <a:ext cx="518537" cy="371897"/>
          </a:xfrm>
          <a:prstGeom prst="triangle">
            <a:avLst/>
          </a:prstGeom>
          <a:solidFill>
            <a:srgbClr val="FF007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8">
            <a:extLst>
              <a:ext uri="{FF2B5EF4-FFF2-40B4-BE49-F238E27FC236}">
                <a16:creationId xmlns:a16="http://schemas.microsoft.com/office/drawing/2014/main" id="{36C00A32-4472-D003-D5B7-28CD5017A8EF}"/>
              </a:ext>
            </a:extLst>
          </p:cNvPr>
          <p:cNvSpPr txBox="1"/>
          <p:nvPr/>
        </p:nvSpPr>
        <p:spPr>
          <a:xfrm>
            <a:off x="8508477" y="3276401"/>
            <a:ext cx="8079883" cy="1487587"/>
          </a:xfrm>
          <a:prstGeom prst="rect">
            <a:avLst/>
          </a:prstGeom>
        </p:spPr>
        <p:txBody>
          <a:bodyPr wrap="square" lIns="0" tIns="0" rIns="0" bIns="0" rtlCol="0" anchor="t">
            <a:spAutoFit/>
          </a:bodyPr>
          <a:lstStyle/>
          <a:p>
            <a:pPr algn="just">
              <a:lnSpc>
                <a:spcPts val="2940"/>
              </a:lnSpc>
            </a:pPr>
            <a:r>
              <a:rPr lang="vi-VN" sz="3200" dirty="0">
                <a:solidFill>
                  <a:srgbClr val="F8F8F8"/>
                </a:solidFill>
                <a:latin typeface="Asap"/>
                <a:ea typeface="Asap"/>
                <a:cs typeface="Asap"/>
                <a:sym typeface="Asap"/>
              </a:rPr>
              <a:t>Rà soát, chuẩn hoá đảm bảo tính logic của dữ liệu theo bộ chỉ tiêu rà soát lỗi thường gặp kèm theo công văn số 3918/btc-qlcs ngày 27/3/2025 của bộ tài chính.</a:t>
            </a:r>
            <a:endParaRPr lang="en-US" sz="3200" u="none" dirty="0">
              <a:solidFill>
                <a:srgbClr val="F8F8F8"/>
              </a:solidFill>
              <a:latin typeface="Asap"/>
              <a:ea typeface="Asap"/>
              <a:cs typeface="Asap"/>
              <a:sym typeface="Asap"/>
            </a:endParaRPr>
          </a:p>
        </p:txBody>
      </p:sp>
      <p:sp>
        <p:nvSpPr>
          <p:cNvPr id="5" name="TextBox 18">
            <a:extLst>
              <a:ext uri="{FF2B5EF4-FFF2-40B4-BE49-F238E27FC236}">
                <a16:creationId xmlns:a16="http://schemas.microsoft.com/office/drawing/2014/main" id="{5C6E26B8-253C-552E-0FE3-52CB03D5C3DA}"/>
              </a:ext>
            </a:extLst>
          </p:cNvPr>
          <p:cNvSpPr txBox="1"/>
          <p:nvPr/>
        </p:nvSpPr>
        <p:spPr>
          <a:xfrm>
            <a:off x="8508477" y="5263866"/>
            <a:ext cx="8079883" cy="743793"/>
          </a:xfrm>
          <a:prstGeom prst="rect">
            <a:avLst/>
          </a:prstGeom>
        </p:spPr>
        <p:txBody>
          <a:bodyPr wrap="square" lIns="0" tIns="0" rIns="0" bIns="0" rtlCol="0" anchor="t">
            <a:spAutoFit/>
          </a:bodyPr>
          <a:lstStyle/>
          <a:p>
            <a:pPr algn="just">
              <a:lnSpc>
                <a:spcPts val="2940"/>
              </a:lnSpc>
            </a:pPr>
            <a:r>
              <a:rPr lang="vi-VN" sz="3200" dirty="0">
                <a:solidFill>
                  <a:srgbClr val="F8F8F8"/>
                </a:solidFill>
                <a:latin typeface="Asap"/>
                <a:ea typeface="Asap"/>
                <a:cs typeface="Asap"/>
                <a:sym typeface="Asap"/>
              </a:rPr>
              <a:t>Sau khi thực hiện chuẩn hoá, bấm cập nhật và gửi báo cáo trên phần mềm tổng kiểm kê.</a:t>
            </a:r>
            <a:endParaRPr lang="en-US" sz="3200" u="none" dirty="0">
              <a:solidFill>
                <a:srgbClr val="F8F8F8"/>
              </a:solidFill>
              <a:latin typeface="Asap"/>
              <a:ea typeface="Asap"/>
              <a:cs typeface="Asap"/>
              <a:sym typeface="Asap"/>
            </a:endParaRPr>
          </a:p>
        </p:txBody>
      </p:sp>
      <p:sp>
        <p:nvSpPr>
          <p:cNvPr id="7" name="TextBox 18">
            <a:extLst>
              <a:ext uri="{FF2B5EF4-FFF2-40B4-BE49-F238E27FC236}">
                <a16:creationId xmlns:a16="http://schemas.microsoft.com/office/drawing/2014/main" id="{876D9462-0631-B00C-F8C5-F9A977C0CBF4}"/>
              </a:ext>
            </a:extLst>
          </p:cNvPr>
          <p:cNvSpPr txBox="1"/>
          <p:nvPr/>
        </p:nvSpPr>
        <p:spPr>
          <a:xfrm>
            <a:off x="8508477" y="6398762"/>
            <a:ext cx="8079883" cy="1487587"/>
          </a:xfrm>
          <a:prstGeom prst="rect">
            <a:avLst/>
          </a:prstGeom>
        </p:spPr>
        <p:txBody>
          <a:bodyPr wrap="square" lIns="0" tIns="0" rIns="0" bIns="0" rtlCol="0" anchor="t">
            <a:spAutoFit/>
          </a:bodyPr>
          <a:lstStyle/>
          <a:p>
            <a:pPr algn="just">
              <a:lnSpc>
                <a:spcPts val="2940"/>
              </a:lnSpc>
            </a:pPr>
            <a:r>
              <a:rPr lang="vi-VN" sz="3200" dirty="0">
                <a:solidFill>
                  <a:srgbClr val="F8F8F8"/>
                </a:solidFill>
                <a:latin typeface="Asap"/>
                <a:ea typeface="Asap"/>
                <a:cs typeface="Asap"/>
                <a:sym typeface="Asap"/>
              </a:rPr>
              <a:t>Xây dựng báo cáo (bản giấy) theo đề cương báo cáo đính kèm công văn số 1818/btc-qlcs ngày 17/02/2025 của bộ tài chính, gửi cho cơ quan quản lý cấp trên.</a:t>
            </a:r>
            <a:endParaRPr lang="en-US" sz="3200" u="none" dirty="0">
              <a:solidFill>
                <a:srgbClr val="F8F8F8"/>
              </a:solidFill>
              <a:latin typeface="Asap"/>
              <a:ea typeface="Asap"/>
              <a:cs typeface="Asap"/>
              <a:sym typeface="Asap"/>
            </a:endParaRPr>
          </a:p>
        </p:txBody>
      </p:sp>
      <p:sp>
        <p:nvSpPr>
          <p:cNvPr id="9" name="TextBox 18">
            <a:extLst>
              <a:ext uri="{FF2B5EF4-FFF2-40B4-BE49-F238E27FC236}">
                <a16:creationId xmlns:a16="http://schemas.microsoft.com/office/drawing/2014/main" id="{9B752F96-BC30-E955-CAB8-93921CEC5192}"/>
              </a:ext>
            </a:extLst>
          </p:cNvPr>
          <p:cNvSpPr txBox="1"/>
          <p:nvPr/>
        </p:nvSpPr>
        <p:spPr>
          <a:xfrm>
            <a:off x="8537707" y="8432370"/>
            <a:ext cx="8079883" cy="743793"/>
          </a:xfrm>
          <a:prstGeom prst="rect">
            <a:avLst/>
          </a:prstGeom>
        </p:spPr>
        <p:txBody>
          <a:bodyPr wrap="square" lIns="0" tIns="0" rIns="0" bIns="0" rtlCol="0" anchor="t">
            <a:spAutoFit/>
          </a:bodyPr>
          <a:lstStyle/>
          <a:p>
            <a:pPr algn="just">
              <a:lnSpc>
                <a:spcPts val="2940"/>
              </a:lnSpc>
            </a:pPr>
            <a:r>
              <a:rPr lang="vi-VN" sz="3200" dirty="0">
                <a:solidFill>
                  <a:srgbClr val="F8F8F8"/>
                </a:solidFill>
                <a:latin typeface="Asap"/>
                <a:ea typeface="Asap"/>
                <a:cs typeface="Asap"/>
                <a:sym typeface="Asap"/>
              </a:rPr>
              <a:t>Chịu trách nhiệm về số lượng và chất lượng của tài sản kiểm kê.</a:t>
            </a:r>
            <a:endParaRPr lang="en-US" sz="3200" u="none" dirty="0">
              <a:solidFill>
                <a:srgbClr val="F8F8F8"/>
              </a:solidFill>
              <a:latin typeface="Asap"/>
              <a:ea typeface="Asap"/>
              <a:cs typeface="Asap"/>
              <a:sym typeface="Asap"/>
            </a:endParaRPr>
          </a:p>
        </p:txBody>
      </p:sp>
    </p:spTree>
    <p:extLst>
      <p:ext uri="{BB962C8B-B14F-4D97-AF65-F5344CB8AC3E}">
        <p14:creationId xmlns:p14="http://schemas.microsoft.com/office/powerpoint/2010/main" val="4093719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0-#ppt_w/2"/>
                                          </p:val>
                                        </p:tav>
                                        <p:tav tm="100000">
                                          <p:val>
                                            <p:strVal val="#ppt_x"/>
                                          </p:val>
                                        </p:tav>
                                      </p:tavLst>
                                    </p:anim>
                                    <p:anim calcmode="lin" valueType="num">
                                      <p:cBhvr additive="base">
                                        <p:cTn id="13" dur="500" fill="hold"/>
                                        <p:tgtEl>
                                          <p:spTgt spid="3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0-#ppt_w/2"/>
                                          </p:val>
                                        </p:tav>
                                        <p:tav tm="100000">
                                          <p:val>
                                            <p:strVal val="#ppt_x"/>
                                          </p:val>
                                        </p:tav>
                                      </p:tavLst>
                                    </p:anim>
                                    <p:anim calcmode="lin" valueType="num">
                                      <p:cBhvr additive="base">
                                        <p:cTn id="18" dur="500" fill="hold"/>
                                        <p:tgtEl>
                                          <p:spTgt spid="4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500" fill="hold"/>
                                        <p:tgtEl>
                                          <p:spTgt spid="48"/>
                                        </p:tgtEl>
                                        <p:attrNameLst>
                                          <p:attrName>ppt_x</p:attrName>
                                        </p:attrNameLst>
                                      </p:cBhvr>
                                      <p:tavLst>
                                        <p:tav tm="0">
                                          <p:val>
                                            <p:strVal val="0-#ppt_w/2"/>
                                          </p:val>
                                        </p:tav>
                                        <p:tav tm="100000">
                                          <p:val>
                                            <p:strVal val="#ppt_x"/>
                                          </p:val>
                                        </p:tav>
                                      </p:tavLst>
                                    </p:anim>
                                    <p:anim calcmode="lin" valueType="num">
                                      <p:cBhvr additive="base">
                                        <p:cTn id="23"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animBg="1"/>
      <p:bldP spid="4" grpId="0"/>
      <p:bldP spid="5"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20E4E-BF40-353A-5065-42794ED0D16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B4BC581-9141-2CCA-763B-89676D672DE9}"/>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dirty="0"/>
          </a:p>
        </p:txBody>
      </p:sp>
      <p:sp>
        <p:nvSpPr>
          <p:cNvPr id="6" name="Freeform 6">
            <a:extLst>
              <a:ext uri="{FF2B5EF4-FFF2-40B4-BE49-F238E27FC236}">
                <a16:creationId xmlns:a16="http://schemas.microsoft.com/office/drawing/2014/main" id="{DC0BD206-8FD2-D0A2-6C46-4574243EBF2F}"/>
              </a:ext>
            </a:extLst>
          </p:cNvPr>
          <p:cNvSpPr/>
          <p:nvPr/>
        </p:nvSpPr>
        <p:spPr>
          <a:xfrm rot="543904">
            <a:off x="-940728" y="8061713"/>
            <a:ext cx="10103966" cy="8156656"/>
          </a:xfrm>
          <a:custGeom>
            <a:avLst/>
            <a:gdLst/>
            <a:ahLst/>
            <a:cxnLst/>
            <a:rect l="l" t="t" r="r" b="b"/>
            <a:pathLst>
              <a:path w="10103966" h="8156656">
                <a:moveTo>
                  <a:pt x="0" y="0"/>
                </a:moveTo>
                <a:lnTo>
                  <a:pt x="10103966" y="0"/>
                </a:lnTo>
                <a:lnTo>
                  <a:pt x="10103966" y="8156656"/>
                </a:lnTo>
                <a:lnTo>
                  <a:pt x="0" y="81566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a:extLst>
              <a:ext uri="{FF2B5EF4-FFF2-40B4-BE49-F238E27FC236}">
                <a16:creationId xmlns:a16="http://schemas.microsoft.com/office/drawing/2014/main" id="{B833A425-58D2-3796-43A6-BE228542D2A6}"/>
              </a:ext>
            </a:extLst>
          </p:cNvPr>
          <p:cNvSpPr txBox="1"/>
          <p:nvPr/>
        </p:nvSpPr>
        <p:spPr>
          <a:xfrm>
            <a:off x="1164952" y="417463"/>
            <a:ext cx="6165111" cy="1073944"/>
          </a:xfrm>
          <a:prstGeom prst="rect">
            <a:avLst/>
          </a:prstGeom>
        </p:spPr>
        <p:txBody>
          <a:bodyPr lIns="0" tIns="0" rIns="0" bIns="0" rtlCol="0" anchor="t">
            <a:spAutoFit/>
          </a:bodyPr>
          <a:lstStyle/>
          <a:p>
            <a:pPr algn="l">
              <a:lnSpc>
                <a:spcPts val="8400"/>
              </a:lnSpc>
            </a:pPr>
            <a:r>
              <a:rPr lang="en-US" sz="7000" b="1" dirty="0">
                <a:solidFill>
                  <a:srgbClr val="F8F8F8"/>
                </a:solidFill>
                <a:latin typeface="Cabin Bold"/>
                <a:ea typeface="Cabin Bold"/>
                <a:cs typeface="Cabin Bold"/>
                <a:sym typeface="Cabin Bold"/>
              </a:rPr>
              <a:t>TRÁCH NHIỆM</a:t>
            </a:r>
          </a:p>
        </p:txBody>
      </p:sp>
      <p:sp>
        <p:nvSpPr>
          <p:cNvPr id="18" name="TextBox 18">
            <a:extLst>
              <a:ext uri="{FF2B5EF4-FFF2-40B4-BE49-F238E27FC236}">
                <a16:creationId xmlns:a16="http://schemas.microsoft.com/office/drawing/2014/main" id="{55D21584-04CD-E330-EC14-AF0AD3F12BFB}"/>
              </a:ext>
            </a:extLst>
          </p:cNvPr>
          <p:cNvSpPr txBox="1"/>
          <p:nvPr/>
        </p:nvSpPr>
        <p:spPr>
          <a:xfrm>
            <a:off x="8409813" y="3082934"/>
            <a:ext cx="8788921" cy="743793"/>
          </a:xfrm>
          <a:prstGeom prst="rect">
            <a:avLst/>
          </a:prstGeom>
        </p:spPr>
        <p:txBody>
          <a:bodyPr wrap="square" lIns="0" tIns="0" rIns="0" bIns="0" rtlCol="0" anchor="t">
            <a:spAutoFit/>
          </a:bodyPr>
          <a:lstStyle/>
          <a:p>
            <a:pPr algn="just">
              <a:lnSpc>
                <a:spcPts val="2940"/>
              </a:lnSpc>
            </a:pPr>
            <a:r>
              <a:rPr lang="vi-VN" sz="3200" dirty="0">
                <a:solidFill>
                  <a:srgbClr val="F8F8F8"/>
                </a:solidFill>
                <a:latin typeface="Asap"/>
                <a:ea typeface="Asap"/>
                <a:cs typeface="Asap"/>
                <a:sym typeface="Asap"/>
              </a:rPr>
              <a:t>Kiểm tra tính logic, chính xác của báo cáo do đối tượng kiểm kê gửi.</a:t>
            </a:r>
            <a:endParaRPr lang="en-US" sz="3200" u="none" dirty="0">
              <a:solidFill>
                <a:srgbClr val="F8F8F8"/>
              </a:solidFill>
              <a:latin typeface="Asap"/>
              <a:ea typeface="Asap"/>
              <a:cs typeface="Asap"/>
              <a:sym typeface="Asap"/>
            </a:endParaRPr>
          </a:p>
        </p:txBody>
      </p:sp>
      <p:sp>
        <p:nvSpPr>
          <p:cNvPr id="19" name="Freeform 19">
            <a:extLst>
              <a:ext uri="{FF2B5EF4-FFF2-40B4-BE49-F238E27FC236}">
                <a16:creationId xmlns:a16="http://schemas.microsoft.com/office/drawing/2014/main" id="{5B3A8E99-842D-3199-36BA-DA285F99FAFF}"/>
              </a:ext>
            </a:extLst>
          </p:cNvPr>
          <p:cNvSpPr/>
          <p:nvPr/>
        </p:nvSpPr>
        <p:spPr>
          <a:xfrm rot="2159446">
            <a:off x="13111917" y="-3539846"/>
            <a:ext cx="7814506" cy="6308438"/>
          </a:xfrm>
          <a:custGeom>
            <a:avLst/>
            <a:gdLst/>
            <a:ahLst/>
            <a:cxnLst/>
            <a:rect l="l" t="t" r="r" b="b"/>
            <a:pathLst>
              <a:path w="7814506" h="6308438">
                <a:moveTo>
                  <a:pt x="0" y="0"/>
                </a:moveTo>
                <a:lnTo>
                  <a:pt x="7814506" y="0"/>
                </a:lnTo>
                <a:lnTo>
                  <a:pt x="7814506" y="6308437"/>
                </a:lnTo>
                <a:lnTo>
                  <a:pt x="0" y="63084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8" name="Group 37">
            <a:extLst>
              <a:ext uri="{FF2B5EF4-FFF2-40B4-BE49-F238E27FC236}">
                <a16:creationId xmlns:a16="http://schemas.microsoft.com/office/drawing/2014/main" id="{F9CD66D0-BA99-6F37-CDE6-897D85818C12}"/>
              </a:ext>
            </a:extLst>
          </p:cNvPr>
          <p:cNvGrpSpPr/>
          <p:nvPr/>
        </p:nvGrpSpPr>
        <p:grpSpPr>
          <a:xfrm>
            <a:off x="1295400" y="2628900"/>
            <a:ext cx="6456683" cy="798620"/>
            <a:chOff x="1295400" y="2171700"/>
            <a:chExt cx="6456683" cy="798620"/>
          </a:xfrm>
        </p:grpSpPr>
        <p:sp>
          <p:nvSpPr>
            <p:cNvPr id="37" name="Rectangle: Rounded Corners 36">
              <a:extLst>
                <a:ext uri="{FF2B5EF4-FFF2-40B4-BE49-F238E27FC236}">
                  <a16:creationId xmlns:a16="http://schemas.microsoft.com/office/drawing/2014/main" id="{10AECC01-2A57-CE2F-3BF3-6F921287A7C1}"/>
                </a:ext>
              </a:extLst>
            </p:cNvPr>
            <p:cNvSpPr/>
            <p:nvPr/>
          </p:nvSpPr>
          <p:spPr>
            <a:xfrm>
              <a:off x="1295400" y="2171700"/>
              <a:ext cx="5410200" cy="798620"/>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2">
              <a:extLst>
                <a:ext uri="{FF2B5EF4-FFF2-40B4-BE49-F238E27FC236}">
                  <a16:creationId xmlns:a16="http://schemas.microsoft.com/office/drawing/2014/main" id="{23428780-9BFE-5844-8865-D4664E4E166D}"/>
                </a:ext>
              </a:extLst>
            </p:cNvPr>
            <p:cNvSpPr txBox="1"/>
            <p:nvPr/>
          </p:nvSpPr>
          <p:spPr>
            <a:xfrm>
              <a:off x="2514600" y="2413333"/>
              <a:ext cx="5237483" cy="371897"/>
            </a:xfrm>
            <a:prstGeom prst="rect">
              <a:avLst/>
            </a:prstGeom>
          </p:spPr>
          <p:txBody>
            <a:bodyPr wrap="square" lIns="0" tIns="0" rIns="0" bIns="0" rtlCol="0" anchor="t">
              <a:spAutoFit/>
            </a:bodyPr>
            <a:lstStyle/>
            <a:p>
              <a:pPr algn="l">
                <a:lnSpc>
                  <a:spcPts val="2940"/>
                </a:lnSpc>
              </a:pPr>
              <a:r>
                <a:rPr lang="en-US" sz="3200" dirty="0">
                  <a:solidFill>
                    <a:srgbClr val="F8F8F8"/>
                  </a:solidFill>
                  <a:latin typeface="Asap"/>
                  <a:ea typeface="Asap"/>
                  <a:cs typeface="Asap"/>
                  <a:sym typeface="Asap"/>
                </a:rPr>
                <a:t>ĐƠN VỊ KIỂM KÊ</a:t>
              </a:r>
            </a:p>
          </p:txBody>
        </p:sp>
      </p:grpSp>
      <p:grpSp>
        <p:nvGrpSpPr>
          <p:cNvPr id="39" name="Group 38">
            <a:extLst>
              <a:ext uri="{FF2B5EF4-FFF2-40B4-BE49-F238E27FC236}">
                <a16:creationId xmlns:a16="http://schemas.microsoft.com/office/drawing/2014/main" id="{BAE48CF9-1981-588B-DFEA-F9B168C47CAF}"/>
              </a:ext>
            </a:extLst>
          </p:cNvPr>
          <p:cNvGrpSpPr/>
          <p:nvPr/>
        </p:nvGrpSpPr>
        <p:grpSpPr>
          <a:xfrm>
            <a:off x="1295400" y="4344880"/>
            <a:ext cx="6304283" cy="798620"/>
            <a:chOff x="1295400" y="2171700"/>
            <a:chExt cx="6304283" cy="798620"/>
          </a:xfrm>
        </p:grpSpPr>
        <p:sp>
          <p:nvSpPr>
            <p:cNvPr id="40" name="Rectangle: Rounded Corners 39">
              <a:extLst>
                <a:ext uri="{FF2B5EF4-FFF2-40B4-BE49-F238E27FC236}">
                  <a16:creationId xmlns:a16="http://schemas.microsoft.com/office/drawing/2014/main" id="{36B9AB28-0B0D-9D26-DCB0-6089F0CF765A}"/>
                </a:ext>
              </a:extLst>
            </p:cNvPr>
            <p:cNvSpPr/>
            <p:nvPr/>
          </p:nvSpPr>
          <p:spPr>
            <a:xfrm>
              <a:off x="1295400" y="2171700"/>
              <a:ext cx="5410200" cy="798620"/>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12">
              <a:extLst>
                <a:ext uri="{FF2B5EF4-FFF2-40B4-BE49-F238E27FC236}">
                  <a16:creationId xmlns:a16="http://schemas.microsoft.com/office/drawing/2014/main" id="{B10121E5-9DCD-BA75-3202-5906A4369BDF}"/>
                </a:ext>
              </a:extLst>
            </p:cNvPr>
            <p:cNvSpPr txBox="1"/>
            <p:nvPr/>
          </p:nvSpPr>
          <p:spPr>
            <a:xfrm>
              <a:off x="2362200" y="2414587"/>
              <a:ext cx="5237483" cy="371897"/>
            </a:xfrm>
            <a:prstGeom prst="rect">
              <a:avLst/>
            </a:prstGeom>
          </p:spPr>
          <p:txBody>
            <a:bodyPr wrap="square" lIns="0" tIns="0" rIns="0" bIns="0" rtlCol="0" anchor="t">
              <a:spAutoFit/>
            </a:bodyPr>
            <a:lstStyle/>
            <a:p>
              <a:pPr algn="l">
                <a:lnSpc>
                  <a:spcPts val="2940"/>
                </a:lnSpc>
              </a:pPr>
              <a:r>
                <a:rPr lang="en-US" sz="3200" dirty="0">
                  <a:solidFill>
                    <a:srgbClr val="F8F8F8"/>
                  </a:solidFill>
                  <a:latin typeface="Asap"/>
                  <a:ea typeface="Asap"/>
                  <a:cs typeface="Asap"/>
                  <a:sym typeface="Asap"/>
                </a:rPr>
                <a:t>ĐƠN VỊ TỔNG HỢP</a:t>
              </a:r>
            </a:p>
          </p:txBody>
        </p:sp>
      </p:grpSp>
      <p:grpSp>
        <p:nvGrpSpPr>
          <p:cNvPr id="48" name="Group 47">
            <a:extLst>
              <a:ext uri="{FF2B5EF4-FFF2-40B4-BE49-F238E27FC236}">
                <a16:creationId xmlns:a16="http://schemas.microsoft.com/office/drawing/2014/main" id="{ED46E09B-EACA-6FC3-D780-145B7832E52C}"/>
              </a:ext>
            </a:extLst>
          </p:cNvPr>
          <p:cNvGrpSpPr/>
          <p:nvPr/>
        </p:nvGrpSpPr>
        <p:grpSpPr>
          <a:xfrm>
            <a:off x="1355754" y="7650956"/>
            <a:ext cx="5634329" cy="1073944"/>
            <a:chOff x="1355754" y="5690286"/>
            <a:chExt cx="5634329" cy="1073944"/>
          </a:xfrm>
        </p:grpSpPr>
        <p:sp>
          <p:nvSpPr>
            <p:cNvPr id="43" name="Rectangle: Rounded Corners 42">
              <a:extLst>
                <a:ext uri="{FF2B5EF4-FFF2-40B4-BE49-F238E27FC236}">
                  <a16:creationId xmlns:a16="http://schemas.microsoft.com/office/drawing/2014/main" id="{CA1D7D75-D2B6-71BA-A710-914A03D08A90}"/>
                </a:ext>
              </a:extLst>
            </p:cNvPr>
            <p:cNvSpPr/>
            <p:nvPr/>
          </p:nvSpPr>
          <p:spPr>
            <a:xfrm>
              <a:off x="1355754" y="5690286"/>
              <a:ext cx="5410200" cy="1073944"/>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12">
              <a:extLst>
                <a:ext uri="{FF2B5EF4-FFF2-40B4-BE49-F238E27FC236}">
                  <a16:creationId xmlns:a16="http://schemas.microsoft.com/office/drawing/2014/main" id="{C8AD9316-977F-6685-3C24-2E98C1A36F68}"/>
                </a:ext>
              </a:extLst>
            </p:cNvPr>
            <p:cNvSpPr txBox="1"/>
            <p:nvPr/>
          </p:nvSpPr>
          <p:spPr>
            <a:xfrm>
              <a:off x="1752600" y="5903648"/>
              <a:ext cx="5237483" cy="743793"/>
            </a:xfrm>
            <a:prstGeom prst="rect">
              <a:avLst/>
            </a:prstGeom>
          </p:spPr>
          <p:txBody>
            <a:bodyPr wrap="square" lIns="0" tIns="0" rIns="0" bIns="0" rtlCol="0" anchor="t">
              <a:spAutoFit/>
            </a:bodyPr>
            <a:lstStyle/>
            <a:p>
              <a:pPr algn="l">
                <a:lnSpc>
                  <a:spcPts val="2940"/>
                </a:lnSpc>
              </a:pPr>
              <a:r>
                <a:rPr lang="en-US" sz="3200" dirty="0">
                  <a:solidFill>
                    <a:srgbClr val="F8F8F8"/>
                  </a:solidFill>
                  <a:latin typeface="Asap"/>
                  <a:ea typeface="Asap"/>
                  <a:cs typeface="Asap"/>
                  <a:sym typeface="Asap"/>
                </a:rPr>
                <a:t>BỘ/ CƠ QUAN TW/UBND CẤP TỈNH</a:t>
              </a:r>
            </a:p>
          </p:txBody>
        </p:sp>
      </p:grpSp>
      <p:grpSp>
        <p:nvGrpSpPr>
          <p:cNvPr id="45" name="Group 44">
            <a:extLst>
              <a:ext uri="{FF2B5EF4-FFF2-40B4-BE49-F238E27FC236}">
                <a16:creationId xmlns:a16="http://schemas.microsoft.com/office/drawing/2014/main" id="{A07803B9-B0E4-8A32-CD3F-D45C744E5E4A}"/>
              </a:ext>
            </a:extLst>
          </p:cNvPr>
          <p:cNvGrpSpPr/>
          <p:nvPr/>
        </p:nvGrpSpPr>
        <p:grpSpPr>
          <a:xfrm>
            <a:off x="1295400" y="5981700"/>
            <a:ext cx="6034663" cy="798620"/>
            <a:chOff x="1295400" y="2171700"/>
            <a:chExt cx="6034663" cy="798620"/>
          </a:xfrm>
        </p:grpSpPr>
        <p:sp>
          <p:nvSpPr>
            <p:cNvPr id="46" name="Rectangle: Rounded Corners 45">
              <a:extLst>
                <a:ext uri="{FF2B5EF4-FFF2-40B4-BE49-F238E27FC236}">
                  <a16:creationId xmlns:a16="http://schemas.microsoft.com/office/drawing/2014/main" id="{CD2CFE4B-0432-C6B8-95C5-0374D7006AA7}"/>
                </a:ext>
              </a:extLst>
            </p:cNvPr>
            <p:cNvSpPr/>
            <p:nvPr/>
          </p:nvSpPr>
          <p:spPr>
            <a:xfrm>
              <a:off x="1295400" y="2171700"/>
              <a:ext cx="5410200" cy="798620"/>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12">
              <a:extLst>
                <a:ext uri="{FF2B5EF4-FFF2-40B4-BE49-F238E27FC236}">
                  <a16:creationId xmlns:a16="http://schemas.microsoft.com/office/drawing/2014/main" id="{C16B39C3-47C6-680B-494A-F7FE2347AA4E}"/>
                </a:ext>
              </a:extLst>
            </p:cNvPr>
            <p:cNvSpPr txBox="1"/>
            <p:nvPr/>
          </p:nvSpPr>
          <p:spPr>
            <a:xfrm>
              <a:off x="2092580" y="2385061"/>
              <a:ext cx="5237483" cy="371897"/>
            </a:xfrm>
            <a:prstGeom prst="rect">
              <a:avLst/>
            </a:prstGeom>
          </p:spPr>
          <p:txBody>
            <a:bodyPr wrap="square" lIns="0" tIns="0" rIns="0" bIns="0" rtlCol="0" anchor="t">
              <a:spAutoFit/>
            </a:bodyPr>
            <a:lstStyle/>
            <a:p>
              <a:pPr algn="l">
                <a:lnSpc>
                  <a:spcPts val="2940"/>
                </a:lnSpc>
              </a:pPr>
              <a:r>
                <a:rPr lang="en-US" sz="3200" dirty="0">
                  <a:solidFill>
                    <a:srgbClr val="F8F8F8"/>
                  </a:solidFill>
                  <a:latin typeface="Asap"/>
                  <a:ea typeface="Asap"/>
                  <a:cs typeface="Asap"/>
                  <a:sym typeface="Asap"/>
                </a:rPr>
                <a:t>CƠ QUAN TÀI CHÍNH</a:t>
              </a:r>
            </a:p>
          </p:txBody>
        </p:sp>
      </p:grpSp>
      <p:sp>
        <p:nvSpPr>
          <p:cNvPr id="3" name="Isosceles Triangle 2">
            <a:extLst>
              <a:ext uri="{FF2B5EF4-FFF2-40B4-BE49-F238E27FC236}">
                <a16:creationId xmlns:a16="http://schemas.microsoft.com/office/drawing/2014/main" id="{C5D93F51-FBFE-EC36-7B8E-58B91938EA3A}"/>
              </a:ext>
            </a:extLst>
          </p:cNvPr>
          <p:cNvSpPr/>
          <p:nvPr/>
        </p:nvSpPr>
        <p:spPr>
          <a:xfrm rot="5400000">
            <a:off x="6961965" y="4587766"/>
            <a:ext cx="518537" cy="371897"/>
          </a:xfrm>
          <a:prstGeom prst="triangle">
            <a:avLst/>
          </a:prstGeom>
          <a:solidFill>
            <a:srgbClr val="FF007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8">
            <a:extLst>
              <a:ext uri="{FF2B5EF4-FFF2-40B4-BE49-F238E27FC236}">
                <a16:creationId xmlns:a16="http://schemas.microsoft.com/office/drawing/2014/main" id="{DB6E168C-DAA7-3F14-2229-35AFF5D4277F}"/>
              </a:ext>
            </a:extLst>
          </p:cNvPr>
          <p:cNvSpPr txBox="1"/>
          <p:nvPr/>
        </p:nvSpPr>
        <p:spPr>
          <a:xfrm>
            <a:off x="8446207" y="4399707"/>
            <a:ext cx="8079883" cy="743793"/>
          </a:xfrm>
          <a:prstGeom prst="rect">
            <a:avLst/>
          </a:prstGeom>
        </p:spPr>
        <p:txBody>
          <a:bodyPr wrap="square" lIns="0" tIns="0" rIns="0" bIns="0" rtlCol="0" anchor="t">
            <a:spAutoFit/>
          </a:bodyPr>
          <a:lstStyle/>
          <a:p>
            <a:pPr algn="just">
              <a:lnSpc>
                <a:spcPts val="2940"/>
              </a:lnSpc>
            </a:pPr>
            <a:r>
              <a:rPr lang="vi-VN" sz="3200" dirty="0">
                <a:solidFill>
                  <a:srgbClr val="F8F8F8"/>
                </a:solidFill>
                <a:latin typeface="Asap"/>
                <a:ea typeface="Asap"/>
                <a:cs typeface="Asap"/>
                <a:sym typeface="Asap"/>
              </a:rPr>
              <a:t>Duyệt báo cáo trên phần mềm tổng kiểm kê tài sản công.</a:t>
            </a:r>
            <a:endParaRPr lang="en-US" sz="3200" u="none" dirty="0">
              <a:solidFill>
                <a:srgbClr val="F8F8F8"/>
              </a:solidFill>
              <a:latin typeface="Asap"/>
              <a:ea typeface="Asap"/>
              <a:cs typeface="Asap"/>
              <a:sym typeface="Asap"/>
            </a:endParaRPr>
          </a:p>
        </p:txBody>
      </p:sp>
      <p:sp>
        <p:nvSpPr>
          <p:cNvPr id="5" name="TextBox 18">
            <a:extLst>
              <a:ext uri="{FF2B5EF4-FFF2-40B4-BE49-F238E27FC236}">
                <a16:creationId xmlns:a16="http://schemas.microsoft.com/office/drawing/2014/main" id="{9336E339-5869-CD44-3CBE-09DFDEF2F5A4}"/>
              </a:ext>
            </a:extLst>
          </p:cNvPr>
          <p:cNvSpPr txBox="1"/>
          <p:nvPr/>
        </p:nvSpPr>
        <p:spPr>
          <a:xfrm>
            <a:off x="8394588" y="5816071"/>
            <a:ext cx="8079883" cy="1859483"/>
          </a:xfrm>
          <a:prstGeom prst="rect">
            <a:avLst/>
          </a:prstGeom>
        </p:spPr>
        <p:txBody>
          <a:bodyPr wrap="square" lIns="0" tIns="0" rIns="0" bIns="0" rtlCol="0" anchor="t">
            <a:spAutoFit/>
          </a:bodyPr>
          <a:lstStyle/>
          <a:p>
            <a:pPr algn="just">
              <a:lnSpc>
                <a:spcPts val="2940"/>
              </a:lnSpc>
            </a:pPr>
            <a:r>
              <a:rPr lang="vi-VN" sz="3200" dirty="0">
                <a:solidFill>
                  <a:srgbClr val="F8F8F8"/>
                </a:solidFill>
                <a:latin typeface="Asap"/>
                <a:ea typeface="Asap"/>
                <a:cs typeface="Asap"/>
                <a:sym typeface="Asap"/>
              </a:rPr>
              <a:t>Lập báo cáo tổng hợp (bản giấy) gửi cơ quan quản lý cấp trên ngay sau khi tất cả các cơ quan, tổ chức, đơn vị, doanh nghiệp thuộc phạm vi quản lý đã hoàn thành tổng kiểm kê, gửi báo cáo.</a:t>
            </a:r>
            <a:endParaRPr lang="en-US" sz="3200" u="none" dirty="0">
              <a:solidFill>
                <a:srgbClr val="F8F8F8"/>
              </a:solidFill>
              <a:latin typeface="Asap"/>
              <a:ea typeface="Asap"/>
              <a:cs typeface="Asap"/>
              <a:sym typeface="Asap"/>
            </a:endParaRPr>
          </a:p>
        </p:txBody>
      </p:sp>
    </p:spTree>
    <p:extLst>
      <p:ext uri="{BB962C8B-B14F-4D97-AF65-F5344CB8AC3E}">
        <p14:creationId xmlns:p14="http://schemas.microsoft.com/office/powerpoint/2010/main" val="742732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4FAB7-539E-1B53-71B9-1ADB5AA5508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B964277-AA3B-24C3-6BA0-DBDBBDE38F88}"/>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dirty="0"/>
          </a:p>
        </p:txBody>
      </p:sp>
      <p:sp>
        <p:nvSpPr>
          <p:cNvPr id="6" name="Freeform 6">
            <a:extLst>
              <a:ext uri="{FF2B5EF4-FFF2-40B4-BE49-F238E27FC236}">
                <a16:creationId xmlns:a16="http://schemas.microsoft.com/office/drawing/2014/main" id="{B2BE9EF4-8036-4198-0DA7-FA3F49C52DD2}"/>
              </a:ext>
            </a:extLst>
          </p:cNvPr>
          <p:cNvSpPr/>
          <p:nvPr/>
        </p:nvSpPr>
        <p:spPr>
          <a:xfrm rot="543904">
            <a:off x="-940728" y="8061713"/>
            <a:ext cx="10103966" cy="8156656"/>
          </a:xfrm>
          <a:custGeom>
            <a:avLst/>
            <a:gdLst/>
            <a:ahLst/>
            <a:cxnLst/>
            <a:rect l="l" t="t" r="r" b="b"/>
            <a:pathLst>
              <a:path w="10103966" h="8156656">
                <a:moveTo>
                  <a:pt x="0" y="0"/>
                </a:moveTo>
                <a:lnTo>
                  <a:pt x="10103966" y="0"/>
                </a:lnTo>
                <a:lnTo>
                  <a:pt x="10103966" y="8156656"/>
                </a:lnTo>
                <a:lnTo>
                  <a:pt x="0" y="81566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a:extLst>
              <a:ext uri="{FF2B5EF4-FFF2-40B4-BE49-F238E27FC236}">
                <a16:creationId xmlns:a16="http://schemas.microsoft.com/office/drawing/2014/main" id="{6B27A849-CB07-B49A-096B-8CFBF91E4731}"/>
              </a:ext>
            </a:extLst>
          </p:cNvPr>
          <p:cNvSpPr txBox="1"/>
          <p:nvPr/>
        </p:nvSpPr>
        <p:spPr>
          <a:xfrm>
            <a:off x="1164952" y="417463"/>
            <a:ext cx="6165111" cy="1073944"/>
          </a:xfrm>
          <a:prstGeom prst="rect">
            <a:avLst/>
          </a:prstGeom>
        </p:spPr>
        <p:txBody>
          <a:bodyPr lIns="0" tIns="0" rIns="0" bIns="0" rtlCol="0" anchor="t">
            <a:spAutoFit/>
          </a:bodyPr>
          <a:lstStyle/>
          <a:p>
            <a:pPr algn="l">
              <a:lnSpc>
                <a:spcPts val="8400"/>
              </a:lnSpc>
            </a:pPr>
            <a:r>
              <a:rPr lang="en-US" sz="7000" b="1" dirty="0">
                <a:solidFill>
                  <a:srgbClr val="F8F8F8"/>
                </a:solidFill>
                <a:latin typeface="Cabin Bold"/>
                <a:ea typeface="Cabin Bold"/>
                <a:cs typeface="Cabin Bold"/>
                <a:sym typeface="Cabin Bold"/>
              </a:rPr>
              <a:t>TRÁCH NHIỆM</a:t>
            </a:r>
          </a:p>
        </p:txBody>
      </p:sp>
      <p:sp>
        <p:nvSpPr>
          <p:cNvPr id="19" name="Freeform 19">
            <a:extLst>
              <a:ext uri="{FF2B5EF4-FFF2-40B4-BE49-F238E27FC236}">
                <a16:creationId xmlns:a16="http://schemas.microsoft.com/office/drawing/2014/main" id="{C0088768-193D-1E80-9101-43EEA73148D2}"/>
              </a:ext>
            </a:extLst>
          </p:cNvPr>
          <p:cNvSpPr/>
          <p:nvPr/>
        </p:nvSpPr>
        <p:spPr>
          <a:xfrm rot="2159446">
            <a:off x="13111917" y="-3539846"/>
            <a:ext cx="7814506" cy="6308438"/>
          </a:xfrm>
          <a:custGeom>
            <a:avLst/>
            <a:gdLst/>
            <a:ahLst/>
            <a:cxnLst/>
            <a:rect l="l" t="t" r="r" b="b"/>
            <a:pathLst>
              <a:path w="7814506" h="6308438">
                <a:moveTo>
                  <a:pt x="0" y="0"/>
                </a:moveTo>
                <a:lnTo>
                  <a:pt x="7814506" y="0"/>
                </a:lnTo>
                <a:lnTo>
                  <a:pt x="7814506" y="6308437"/>
                </a:lnTo>
                <a:lnTo>
                  <a:pt x="0" y="63084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TextBox 18">
            <a:extLst>
              <a:ext uri="{FF2B5EF4-FFF2-40B4-BE49-F238E27FC236}">
                <a16:creationId xmlns:a16="http://schemas.microsoft.com/office/drawing/2014/main" id="{A4C47762-558E-B8F0-41B0-DCC5AA438E15}"/>
              </a:ext>
            </a:extLst>
          </p:cNvPr>
          <p:cNvSpPr txBox="1"/>
          <p:nvPr/>
        </p:nvSpPr>
        <p:spPr>
          <a:xfrm>
            <a:off x="7874668" y="1702400"/>
            <a:ext cx="8788921" cy="743793"/>
          </a:xfrm>
          <a:prstGeom prst="rect">
            <a:avLst/>
          </a:prstGeom>
        </p:spPr>
        <p:txBody>
          <a:bodyPr wrap="square" lIns="0" tIns="0" rIns="0" bIns="0" rtlCol="0" anchor="t">
            <a:spAutoFit/>
          </a:bodyPr>
          <a:lstStyle/>
          <a:p>
            <a:pPr algn="just">
              <a:lnSpc>
                <a:spcPts val="2940"/>
              </a:lnSpc>
            </a:pPr>
            <a:r>
              <a:rPr lang="vi-VN" sz="3200" dirty="0">
                <a:solidFill>
                  <a:srgbClr val="F8F8F8"/>
                </a:solidFill>
                <a:latin typeface="Asap"/>
                <a:ea typeface="Asap"/>
                <a:cs typeface="Asap"/>
                <a:sym typeface="Asap"/>
              </a:rPr>
              <a:t>Hướng dẫn, đôn đốc, kiểm tra trực tiếp việc kiểm kê.</a:t>
            </a:r>
            <a:endParaRPr lang="en-US" sz="3200" u="none" dirty="0">
              <a:solidFill>
                <a:srgbClr val="F8F8F8"/>
              </a:solidFill>
              <a:latin typeface="Asap"/>
              <a:ea typeface="Asap"/>
              <a:cs typeface="Asap"/>
              <a:sym typeface="Asap"/>
            </a:endParaRPr>
          </a:p>
        </p:txBody>
      </p:sp>
      <p:grpSp>
        <p:nvGrpSpPr>
          <p:cNvPr id="38" name="Group 37">
            <a:extLst>
              <a:ext uri="{FF2B5EF4-FFF2-40B4-BE49-F238E27FC236}">
                <a16:creationId xmlns:a16="http://schemas.microsoft.com/office/drawing/2014/main" id="{A07E374C-50A2-0E36-81DD-9282D2BA4EFB}"/>
              </a:ext>
            </a:extLst>
          </p:cNvPr>
          <p:cNvGrpSpPr/>
          <p:nvPr/>
        </p:nvGrpSpPr>
        <p:grpSpPr>
          <a:xfrm>
            <a:off x="1295400" y="2628900"/>
            <a:ext cx="6456683" cy="798620"/>
            <a:chOff x="1295400" y="2171700"/>
            <a:chExt cx="6456683" cy="798620"/>
          </a:xfrm>
        </p:grpSpPr>
        <p:sp>
          <p:nvSpPr>
            <p:cNvPr id="37" name="Rectangle: Rounded Corners 36">
              <a:extLst>
                <a:ext uri="{FF2B5EF4-FFF2-40B4-BE49-F238E27FC236}">
                  <a16:creationId xmlns:a16="http://schemas.microsoft.com/office/drawing/2014/main" id="{35D6DFE1-B1EB-5C6D-E9A3-BE9CB37CF11B}"/>
                </a:ext>
              </a:extLst>
            </p:cNvPr>
            <p:cNvSpPr/>
            <p:nvPr/>
          </p:nvSpPr>
          <p:spPr>
            <a:xfrm>
              <a:off x="1295400" y="2171700"/>
              <a:ext cx="5410200" cy="798620"/>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2">
              <a:extLst>
                <a:ext uri="{FF2B5EF4-FFF2-40B4-BE49-F238E27FC236}">
                  <a16:creationId xmlns:a16="http://schemas.microsoft.com/office/drawing/2014/main" id="{6258BF32-5EF5-A5C6-AE30-39712F6E1F56}"/>
                </a:ext>
              </a:extLst>
            </p:cNvPr>
            <p:cNvSpPr txBox="1"/>
            <p:nvPr/>
          </p:nvSpPr>
          <p:spPr>
            <a:xfrm>
              <a:off x="2514600" y="2413333"/>
              <a:ext cx="5237483" cy="371897"/>
            </a:xfrm>
            <a:prstGeom prst="rect">
              <a:avLst/>
            </a:prstGeom>
          </p:spPr>
          <p:txBody>
            <a:bodyPr wrap="square" lIns="0" tIns="0" rIns="0" bIns="0" rtlCol="0" anchor="t">
              <a:spAutoFit/>
            </a:bodyPr>
            <a:lstStyle/>
            <a:p>
              <a:pPr algn="l">
                <a:lnSpc>
                  <a:spcPts val="2940"/>
                </a:lnSpc>
              </a:pPr>
              <a:r>
                <a:rPr lang="en-US" sz="3200" dirty="0">
                  <a:solidFill>
                    <a:srgbClr val="F8F8F8"/>
                  </a:solidFill>
                  <a:latin typeface="Asap"/>
                  <a:ea typeface="Asap"/>
                  <a:cs typeface="Asap"/>
                  <a:sym typeface="Asap"/>
                </a:rPr>
                <a:t>ĐƠN VỊ KIỂM KÊ</a:t>
              </a:r>
            </a:p>
          </p:txBody>
        </p:sp>
      </p:grpSp>
      <p:grpSp>
        <p:nvGrpSpPr>
          <p:cNvPr id="39" name="Group 38">
            <a:extLst>
              <a:ext uri="{FF2B5EF4-FFF2-40B4-BE49-F238E27FC236}">
                <a16:creationId xmlns:a16="http://schemas.microsoft.com/office/drawing/2014/main" id="{CBFBEA1D-ABFC-9A76-D446-05FFB31C7A5A}"/>
              </a:ext>
            </a:extLst>
          </p:cNvPr>
          <p:cNvGrpSpPr/>
          <p:nvPr/>
        </p:nvGrpSpPr>
        <p:grpSpPr>
          <a:xfrm>
            <a:off x="1295400" y="4344880"/>
            <a:ext cx="6304283" cy="798620"/>
            <a:chOff x="1295400" y="2171700"/>
            <a:chExt cx="6304283" cy="798620"/>
          </a:xfrm>
        </p:grpSpPr>
        <p:sp>
          <p:nvSpPr>
            <p:cNvPr id="40" name="Rectangle: Rounded Corners 39">
              <a:extLst>
                <a:ext uri="{FF2B5EF4-FFF2-40B4-BE49-F238E27FC236}">
                  <a16:creationId xmlns:a16="http://schemas.microsoft.com/office/drawing/2014/main" id="{A9678FD8-C132-09DF-39CE-3BACD02BE14B}"/>
                </a:ext>
              </a:extLst>
            </p:cNvPr>
            <p:cNvSpPr/>
            <p:nvPr/>
          </p:nvSpPr>
          <p:spPr>
            <a:xfrm>
              <a:off x="1295400" y="2171700"/>
              <a:ext cx="5410200" cy="798620"/>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12">
              <a:extLst>
                <a:ext uri="{FF2B5EF4-FFF2-40B4-BE49-F238E27FC236}">
                  <a16:creationId xmlns:a16="http://schemas.microsoft.com/office/drawing/2014/main" id="{752F92EB-EF55-79B9-7C0E-06D9D7DE9968}"/>
                </a:ext>
              </a:extLst>
            </p:cNvPr>
            <p:cNvSpPr txBox="1"/>
            <p:nvPr/>
          </p:nvSpPr>
          <p:spPr>
            <a:xfrm>
              <a:off x="2362200" y="2414587"/>
              <a:ext cx="5237483" cy="371897"/>
            </a:xfrm>
            <a:prstGeom prst="rect">
              <a:avLst/>
            </a:prstGeom>
          </p:spPr>
          <p:txBody>
            <a:bodyPr wrap="square" lIns="0" tIns="0" rIns="0" bIns="0" rtlCol="0" anchor="t">
              <a:spAutoFit/>
            </a:bodyPr>
            <a:lstStyle/>
            <a:p>
              <a:pPr algn="l">
                <a:lnSpc>
                  <a:spcPts val="2940"/>
                </a:lnSpc>
              </a:pPr>
              <a:r>
                <a:rPr lang="en-US" sz="3200" dirty="0">
                  <a:solidFill>
                    <a:srgbClr val="F8F8F8"/>
                  </a:solidFill>
                  <a:latin typeface="Asap"/>
                  <a:ea typeface="Asap"/>
                  <a:cs typeface="Asap"/>
                  <a:sym typeface="Asap"/>
                </a:rPr>
                <a:t>ĐƠN VỊ TỔNG HỢP</a:t>
              </a:r>
            </a:p>
          </p:txBody>
        </p:sp>
      </p:grpSp>
      <p:grpSp>
        <p:nvGrpSpPr>
          <p:cNvPr id="48" name="Group 47">
            <a:extLst>
              <a:ext uri="{FF2B5EF4-FFF2-40B4-BE49-F238E27FC236}">
                <a16:creationId xmlns:a16="http://schemas.microsoft.com/office/drawing/2014/main" id="{D1B4FADE-C68C-B0F4-7DA5-45B65AF2F10D}"/>
              </a:ext>
            </a:extLst>
          </p:cNvPr>
          <p:cNvGrpSpPr/>
          <p:nvPr/>
        </p:nvGrpSpPr>
        <p:grpSpPr>
          <a:xfrm>
            <a:off x="1355754" y="7650956"/>
            <a:ext cx="5634329" cy="1073944"/>
            <a:chOff x="1355754" y="5690286"/>
            <a:chExt cx="5634329" cy="1073944"/>
          </a:xfrm>
        </p:grpSpPr>
        <p:sp>
          <p:nvSpPr>
            <p:cNvPr id="43" name="Rectangle: Rounded Corners 42">
              <a:extLst>
                <a:ext uri="{FF2B5EF4-FFF2-40B4-BE49-F238E27FC236}">
                  <a16:creationId xmlns:a16="http://schemas.microsoft.com/office/drawing/2014/main" id="{8641DF76-DF7E-E4E0-98A7-711DD6DD566E}"/>
                </a:ext>
              </a:extLst>
            </p:cNvPr>
            <p:cNvSpPr/>
            <p:nvPr/>
          </p:nvSpPr>
          <p:spPr>
            <a:xfrm>
              <a:off x="1355754" y="5690286"/>
              <a:ext cx="5410200" cy="1073944"/>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12">
              <a:extLst>
                <a:ext uri="{FF2B5EF4-FFF2-40B4-BE49-F238E27FC236}">
                  <a16:creationId xmlns:a16="http://schemas.microsoft.com/office/drawing/2014/main" id="{E37BCDF4-0CED-936B-1677-1E186666A029}"/>
                </a:ext>
              </a:extLst>
            </p:cNvPr>
            <p:cNvSpPr txBox="1"/>
            <p:nvPr/>
          </p:nvSpPr>
          <p:spPr>
            <a:xfrm>
              <a:off x="1752600" y="5903648"/>
              <a:ext cx="5237483" cy="743793"/>
            </a:xfrm>
            <a:prstGeom prst="rect">
              <a:avLst/>
            </a:prstGeom>
          </p:spPr>
          <p:txBody>
            <a:bodyPr wrap="square" lIns="0" tIns="0" rIns="0" bIns="0" rtlCol="0" anchor="t">
              <a:spAutoFit/>
            </a:bodyPr>
            <a:lstStyle/>
            <a:p>
              <a:pPr algn="l">
                <a:lnSpc>
                  <a:spcPts val="2940"/>
                </a:lnSpc>
              </a:pPr>
              <a:r>
                <a:rPr lang="en-US" sz="3200" dirty="0">
                  <a:solidFill>
                    <a:srgbClr val="F8F8F8"/>
                  </a:solidFill>
                  <a:latin typeface="Asap"/>
                  <a:ea typeface="Asap"/>
                  <a:cs typeface="Asap"/>
                  <a:sym typeface="Asap"/>
                </a:rPr>
                <a:t>BỘ/ CƠ QUAN TW/UBND CẤP TỈNH</a:t>
              </a:r>
            </a:p>
          </p:txBody>
        </p:sp>
      </p:grpSp>
      <p:grpSp>
        <p:nvGrpSpPr>
          <p:cNvPr id="45" name="Group 44">
            <a:extLst>
              <a:ext uri="{FF2B5EF4-FFF2-40B4-BE49-F238E27FC236}">
                <a16:creationId xmlns:a16="http://schemas.microsoft.com/office/drawing/2014/main" id="{BBD59127-2A15-02A8-C572-C3E2C514685C}"/>
              </a:ext>
            </a:extLst>
          </p:cNvPr>
          <p:cNvGrpSpPr/>
          <p:nvPr/>
        </p:nvGrpSpPr>
        <p:grpSpPr>
          <a:xfrm>
            <a:off x="1295400" y="5981700"/>
            <a:ext cx="6034663" cy="798620"/>
            <a:chOff x="1295400" y="2171700"/>
            <a:chExt cx="6034663" cy="798620"/>
          </a:xfrm>
        </p:grpSpPr>
        <p:sp>
          <p:nvSpPr>
            <p:cNvPr id="46" name="Rectangle: Rounded Corners 45">
              <a:extLst>
                <a:ext uri="{FF2B5EF4-FFF2-40B4-BE49-F238E27FC236}">
                  <a16:creationId xmlns:a16="http://schemas.microsoft.com/office/drawing/2014/main" id="{5ECB4DE7-0E6A-2A4C-94B7-F2B17C1ECCEE}"/>
                </a:ext>
              </a:extLst>
            </p:cNvPr>
            <p:cNvSpPr/>
            <p:nvPr/>
          </p:nvSpPr>
          <p:spPr>
            <a:xfrm>
              <a:off x="1295400" y="2171700"/>
              <a:ext cx="5410200" cy="798620"/>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12">
              <a:extLst>
                <a:ext uri="{FF2B5EF4-FFF2-40B4-BE49-F238E27FC236}">
                  <a16:creationId xmlns:a16="http://schemas.microsoft.com/office/drawing/2014/main" id="{294D6057-4A9D-0DC6-A501-7CA968C0A3E0}"/>
                </a:ext>
              </a:extLst>
            </p:cNvPr>
            <p:cNvSpPr txBox="1"/>
            <p:nvPr/>
          </p:nvSpPr>
          <p:spPr>
            <a:xfrm>
              <a:off x="2092580" y="2385061"/>
              <a:ext cx="5237483" cy="371897"/>
            </a:xfrm>
            <a:prstGeom prst="rect">
              <a:avLst/>
            </a:prstGeom>
          </p:spPr>
          <p:txBody>
            <a:bodyPr wrap="square" lIns="0" tIns="0" rIns="0" bIns="0" rtlCol="0" anchor="t">
              <a:spAutoFit/>
            </a:bodyPr>
            <a:lstStyle/>
            <a:p>
              <a:pPr algn="l">
                <a:lnSpc>
                  <a:spcPts val="2940"/>
                </a:lnSpc>
              </a:pPr>
              <a:r>
                <a:rPr lang="en-US" sz="3200" dirty="0">
                  <a:solidFill>
                    <a:srgbClr val="F8F8F8"/>
                  </a:solidFill>
                  <a:latin typeface="Asap"/>
                  <a:ea typeface="Asap"/>
                  <a:cs typeface="Asap"/>
                  <a:sym typeface="Asap"/>
                </a:rPr>
                <a:t>CƠ QUAN TÀI CHÍNH</a:t>
              </a:r>
            </a:p>
          </p:txBody>
        </p:sp>
      </p:grpSp>
      <p:sp>
        <p:nvSpPr>
          <p:cNvPr id="3" name="Isosceles Triangle 2">
            <a:extLst>
              <a:ext uri="{FF2B5EF4-FFF2-40B4-BE49-F238E27FC236}">
                <a16:creationId xmlns:a16="http://schemas.microsoft.com/office/drawing/2014/main" id="{B210C971-C4CD-EB25-2100-0684E2E6484E}"/>
              </a:ext>
            </a:extLst>
          </p:cNvPr>
          <p:cNvSpPr/>
          <p:nvPr/>
        </p:nvSpPr>
        <p:spPr>
          <a:xfrm rot="5400000">
            <a:off x="6961965" y="6232556"/>
            <a:ext cx="518537" cy="371897"/>
          </a:xfrm>
          <a:prstGeom prst="triangle">
            <a:avLst/>
          </a:prstGeom>
          <a:solidFill>
            <a:srgbClr val="FF007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8">
            <a:extLst>
              <a:ext uri="{FF2B5EF4-FFF2-40B4-BE49-F238E27FC236}">
                <a16:creationId xmlns:a16="http://schemas.microsoft.com/office/drawing/2014/main" id="{EB5BCEDE-CC03-AFB2-A987-E4844D968F84}"/>
              </a:ext>
            </a:extLst>
          </p:cNvPr>
          <p:cNvSpPr txBox="1"/>
          <p:nvPr/>
        </p:nvSpPr>
        <p:spPr>
          <a:xfrm>
            <a:off x="7911062" y="3019173"/>
            <a:ext cx="8079883" cy="743793"/>
          </a:xfrm>
          <a:prstGeom prst="rect">
            <a:avLst/>
          </a:prstGeom>
        </p:spPr>
        <p:txBody>
          <a:bodyPr wrap="square" lIns="0" tIns="0" rIns="0" bIns="0" rtlCol="0" anchor="t">
            <a:spAutoFit/>
          </a:bodyPr>
          <a:lstStyle/>
          <a:p>
            <a:pPr algn="just">
              <a:lnSpc>
                <a:spcPts val="2940"/>
              </a:lnSpc>
            </a:pPr>
            <a:r>
              <a:rPr lang="vi-VN" sz="3200" dirty="0">
                <a:solidFill>
                  <a:srgbClr val="F8F8F8"/>
                </a:solidFill>
                <a:latin typeface="Asap"/>
                <a:ea typeface="Asap"/>
                <a:cs typeface="Asap"/>
                <a:sym typeface="Asap"/>
              </a:rPr>
              <a:t>Tổng hợp số liệu kiểm kê của các cơ quan, tổ chức, đơn vị thuộc phạm vi quản lý.</a:t>
            </a:r>
            <a:endParaRPr lang="en-US" sz="3200" u="none" dirty="0">
              <a:solidFill>
                <a:srgbClr val="F8F8F8"/>
              </a:solidFill>
              <a:latin typeface="Asap"/>
              <a:ea typeface="Asap"/>
              <a:cs typeface="Asap"/>
              <a:sym typeface="Asap"/>
            </a:endParaRPr>
          </a:p>
        </p:txBody>
      </p:sp>
      <p:sp>
        <p:nvSpPr>
          <p:cNvPr id="5" name="TextBox 18">
            <a:extLst>
              <a:ext uri="{FF2B5EF4-FFF2-40B4-BE49-F238E27FC236}">
                <a16:creationId xmlns:a16="http://schemas.microsoft.com/office/drawing/2014/main" id="{4ADE2F74-9DC3-A46D-B62F-E3968A3AE299}"/>
              </a:ext>
            </a:extLst>
          </p:cNvPr>
          <p:cNvSpPr txBox="1"/>
          <p:nvPr/>
        </p:nvSpPr>
        <p:spPr>
          <a:xfrm>
            <a:off x="7859443" y="4435537"/>
            <a:ext cx="9588612" cy="4462760"/>
          </a:xfrm>
          <a:prstGeom prst="rect">
            <a:avLst/>
          </a:prstGeom>
        </p:spPr>
        <p:txBody>
          <a:bodyPr wrap="square" lIns="0" tIns="0" rIns="0" bIns="0" rtlCol="0" anchor="t">
            <a:spAutoFit/>
          </a:bodyPr>
          <a:lstStyle/>
          <a:p>
            <a:pPr algn="just">
              <a:lnSpc>
                <a:spcPts val="2940"/>
              </a:lnSpc>
            </a:pPr>
            <a:r>
              <a:rPr lang="en-US" sz="3200" dirty="0">
                <a:solidFill>
                  <a:srgbClr val="F8F8F8"/>
                </a:solidFill>
                <a:latin typeface="Asap"/>
                <a:ea typeface="Asap"/>
                <a:cs typeface="Asap"/>
                <a:sym typeface="Asap"/>
              </a:rPr>
              <a:t>P</a:t>
            </a:r>
            <a:r>
              <a:rPr lang="vi-VN" sz="3200" dirty="0">
                <a:solidFill>
                  <a:srgbClr val="F8F8F8"/>
                </a:solidFill>
                <a:latin typeface="Asap"/>
                <a:ea typeface="Asap"/>
                <a:cs typeface="Asap"/>
                <a:sym typeface="Asap"/>
              </a:rPr>
              <a:t>hối hợp với các sở/phòng quản lý chuyên ngành rà soát thông tin dữ liệu kiểm kê:</a:t>
            </a:r>
          </a:p>
          <a:p>
            <a:pPr algn="just">
              <a:lnSpc>
                <a:spcPts val="2940"/>
              </a:lnSpc>
            </a:pPr>
            <a:r>
              <a:rPr lang="vi-VN" sz="3200" dirty="0">
                <a:solidFill>
                  <a:srgbClr val="F8F8F8"/>
                </a:solidFill>
                <a:latin typeface="Asap"/>
                <a:ea typeface="Asap"/>
                <a:cs typeface="Asap"/>
                <a:sym typeface="Asap"/>
              </a:rPr>
              <a:t>-</a:t>
            </a:r>
            <a:r>
              <a:rPr lang="en-US" sz="3200" dirty="0">
                <a:solidFill>
                  <a:srgbClr val="F8F8F8"/>
                </a:solidFill>
                <a:latin typeface="Asap"/>
                <a:ea typeface="Asap"/>
                <a:cs typeface="Asap"/>
                <a:sym typeface="Asap"/>
              </a:rPr>
              <a:t>C</a:t>
            </a:r>
            <a:r>
              <a:rPr lang="vi-VN" sz="3200" dirty="0">
                <a:solidFill>
                  <a:srgbClr val="F8F8F8"/>
                </a:solidFill>
                <a:latin typeface="Asap"/>
                <a:ea typeface="Asap"/>
                <a:cs typeface="Asap"/>
                <a:sym typeface="Asap"/>
              </a:rPr>
              <a:t>ơ quan chuyên môn về </a:t>
            </a:r>
            <a:r>
              <a:rPr lang="en-US" sz="3200" dirty="0">
                <a:solidFill>
                  <a:srgbClr val="F8F8F8"/>
                </a:solidFill>
                <a:latin typeface="Asap"/>
                <a:ea typeface="Asap"/>
                <a:cs typeface="Asap"/>
                <a:sym typeface="Asap"/>
              </a:rPr>
              <a:t>NN </a:t>
            </a:r>
            <a:r>
              <a:rPr lang="en-US" sz="3200" dirty="0" err="1">
                <a:solidFill>
                  <a:srgbClr val="F8F8F8"/>
                </a:solidFill>
                <a:latin typeface="Asap"/>
                <a:ea typeface="Asap"/>
                <a:cs typeface="Asap"/>
                <a:sym typeface="Asap"/>
              </a:rPr>
              <a:t>và</a:t>
            </a:r>
            <a:r>
              <a:rPr lang="en-US" sz="3200" dirty="0">
                <a:solidFill>
                  <a:srgbClr val="F8F8F8"/>
                </a:solidFill>
                <a:latin typeface="Asap"/>
                <a:ea typeface="Asap"/>
                <a:cs typeface="Asap"/>
                <a:sym typeface="Asap"/>
              </a:rPr>
              <a:t> MT</a:t>
            </a:r>
            <a:r>
              <a:rPr lang="vi-VN" sz="3200" dirty="0">
                <a:solidFill>
                  <a:srgbClr val="F8F8F8"/>
                </a:solidFill>
                <a:latin typeface="Asap"/>
                <a:ea typeface="Asap"/>
                <a:cs typeface="Asap"/>
                <a:sym typeface="Asap"/>
              </a:rPr>
              <a:t>: hướng dẫn các </a:t>
            </a:r>
            <a:r>
              <a:rPr lang="en-US" sz="3200" dirty="0">
                <a:solidFill>
                  <a:srgbClr val="F8F8F8"/>
                </a:solidFill>
                <a:latin typeface="Asap"/>
                <a:ea typeface="Asap"/>
                <a:cs typeface="Asap"/>
                <a:sym typeface="Asap"/>
              </a:rPr>
              <a:t>CQ,TC, ĐV </a:t>
            </a:r>
            <a:r>
              <a:rPr lang="vi-VN" sz="3200" dirty="0">
                <a:solidFill>
                  <a:srgbClr val="F8F8F8"/>
                </a:solidFill>
                <a:latin typeface="Asap"/>
                <a:ea typeface="Asap"/>
                <a:cs typeface="Asap"/>
                <a:sym typeface="Asap"/>
              </a:rPr>
              <a:t>thuộc phạm vi của </a:t>
            </a:r>
            <a:r>
              <a:rPr lang="en-US" sz="3200" dirty="0">
                <a:solidFill>
                  <a:srgbClr val="F8F8F8"/>
                </a:solidFill>
                <a:latin typeface="Asap"/>
                <a:ea typeface="Asap"/>
                <a:cs typeface="Asap"/>
                <a:sym typeface="Asap"/>
              </a:rPr>
              <a:t> ĐP </a:t>
            </a:r>
            <a:r>
              <a:rPr lang="vi-VN" sz="3200" dirty="0">
                <a:solidFill>
                  <a:srgbClr val="F8F8F8"/>
                </a:solidFill>
                <a:latin typeface="Asap"/>
                <a:ea typeface="Asap"/>
                <a:cs typeface="Asap"/>
                <a:sym typeface="Asap"/>
              </a:rPr>
              <a:t>kiểm kê đối với đất đảm bảo nguyên giá đất được xác định giá theo </a:t>
            </a:r>
            <a:r>
              <a:rPr lang="vi-VN" sz="3200" b="1" i="1" dirty="0">
                <a:solidFill>
                  <a:srgbClr val="F8F8F8"/>
                </a:solidFill>
                <a:latin typeface="Asap"/>
                <a:ea typeface="Asap"/>
                <a:cs typeface="Asap"/>
                <a:sym typeface="Asap"/>
              </a:rPr>
              <a:t>bảng giá đất và hệ số điều chỉnh giá đất năm 2023</a:t>
            </a:r>
            <a:r>
              <a:rPr lang="vi-VN" sz="3200" dirty="0">
                <a:solidFill>
                  <a:srgbClr val="F8F8F8"/>
                </a:solidFill>
                <a:latin typeface="Asap"/>
                <a:ea typeface="Asap"/>
                <a:cs typeface="Asap"/>
                <a:sym typeface="Asap"/>
              </a:rPr>
              <a:t>, rà soát tài sản kcht cấp nước sạch nông thôn; tskcht thủy lợi, đê điều</a:t>
            </a:r>
            <a:r>
              <a:rPr lang="en-US" sz="3200" dirty="0">
                <a:solidFill>
                  <a:srgbClr val="F8F8F8"/>
                </a:solidFill>
                <a:latin typeface="Asap"/>
                <a:ea typeface="Asap"/>
                <a:cs typeface="Asap"/>
                <a:sym typeface="Asap"/>
              </a:rPr>
              <a:t>.</a:t>
            </a:r>
            <a:endParaRPr lang="vi-VN" sz="3200" dirty="0">
              <a:solidFill>
                <a:srgbClr val="F8F8F8"/>
              </a:solidFill>
              <a:latin typeface="Asap"/>
              <a:ea typeface="Asap"/>
              <a:cs typeface="Asap"/>
              <a:sym typeface="Asap"/>
            </a:endParaRPr>
          </a:p>
          <a:p>
            <a:pPr algn="just">
              <a:lnSpc>
                <a:spcPts val="2940"/>
              </a:lnSpc>
            </a:pPr>
            <a:r>
              <a:rPr lang="vi-VN" sz="3200" dirty="0">
                <a:solidFill>
                  <a:srgbClr val="F8F8F8"/>
                </a:solidFill>
                <a:latin typeface="Asap"/>
                <a:ea typeface="Asap"/>
                <a:cs typeface="Asap"/>
                <a:sym typeface="Asap"/>
              </a:rPr>
              <a:t>- </a:t>
            </a:r>
            <a:r>
              <a:rPr lang="en-US" sz="3200" dirty="0">
                <a:solidFill>
                  <a:srgbClr val="F8F8F8"/>
                </a:solidFill>
                <a:latin typeface="Asap"/>
                <a:ea typeface="Asap"/>
                <a:cs typeface="Asap"/>
                <a:sym typeface="Asap"/>
              </a:rPr>
              <a:t>C</a:t>
            </a:r>
            <a:r>
              <a:rPr lang="vi-VN" sz="3200" dirty="0">
                <a:solidFill>
                  <a:srgbClr val="F8F8F8"/>
                </a:solidFill>
                <a:latin typeface="Asap"/>
                <a:ea typeface="Asap"/>
                <a:cs typeface="Asap"/>
                <a:sym typeface="Asap"/>
              </a:rPr>
              <a:t>ơ quan chuyên môn về hạ tầng xây dựng: hướng dẫn các </a:t>
            </a:r>
            <a:r>
              <a:rPr lang="en-US" sz="3200" dirty="0">
                <a:solidFill>
                  <a:srgbClr val="F8F8F8"/>
                </a:solidFill>
                <a:latin typeface="Asap"/>
                <a:ea typeface="Asap"/>
                <a:cs typeface="Asap"/>
                <a:sym typeface="Asap"/>
              </a:rPr>
              <a:t>CQ,TC,ĐV</a:t>
            </a:r>
            <a:r>
              <a:rPr lang="vi-VN" sz="3200" dirty="0">
                <a:solidFill>
                  <a:srgbClr val="F8F8F8"/>
                </a:solidFill>
                <a:latin typeface="Asap"/>
                <a:ea typeface="Asap"/>
                <a:cs typeface="Asap"/>
                <a:sym typeface="Asap"/>
              </a:rPr>
              <a:t> thuộc phạm vi của địa phương kiểm kê </a:t>
            </a:r>
            <a:r>
              <a:rPr lang="en-US" sz="3200" dirty="0">
                <a:solidFill>
                  <a:srgbClr val="F8F8F8"/>
                </a:solidFill>
                <a:latin typeface="Asap"/>
                <a:ea typeface="Asap"/>
                <a:cs typeface="Asap"/>
                <a:sym typeface="Asap"/>
              </a:rPr>
              <a:t>HTGT </a:t>
            </a:r>
            <a:r>
              <a:rPr lang="vi-VN" sz="3200" dirty="0">
                <a:solidFill>
                  <a:srgbClr val="F8F8F8"/>
                </a:solidFill>
                <a:latin typeface="Asap"/>
                <a:ea typeface="Asap"/>
                <a:cs typeface="Asap"/>
                <a:sym typeface="Asap"/>
              </a:rPr>
              <a:t>(đường bộ, đường thuỷ nội địa); chợ, cụm cn, ngầm đô thị, cấp nước sạch</a:t>
            </a:r>
            <a:r>
              <a:rPr lang="en-US" sz="3200" dirty="0">
                <a:solidFill>
                  <a:srgbClr val="F8F8F8"/>
                </a:solidFill>
                <a:latin typeface="Asap"/>
                <a:ea typeface="Asap"/>
                <a:cs typeface="Asap"/>
                <a:sym typeface="Asap"/>
              </a:rPr>
              <a:t>….</a:t>
            </a:r>
            <a:endParaRPr lang="vi-VN" sz="3200" dirty="0">
              <a:solidFill>
                <a:srgbClr val="F8F8F8"/>
              </a:solidFill>
              <a:latin typeface="Asap"/>
              <a:ea typeface="Asap"/>
              <a:cs typeface="Asap"/>
              <a:sym typeface="Asap"/>
            </a:endParaRPr>
          </a:p>
        </p:txBody>
      </p:sp>
    </p:spTree>
    <p:extLst>
      <p:ext uri="{BB962C8B-B14F-4D97-AF65-F5344CB8AC3E}">
        <p14:creationId xmlns:p14="http://schemas.microsoft.com/office/powerpoint/2010/main" val="3067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5D16A-5DAD-0495-8933-D5D35B2C547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ECA6BE0-B004-5BE6-830E-C87CE5F10342}"/>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dirty="0"/>
          </a:p>
        </p:txBody>
      </p:sp>
      <p:sp>
        <p:nvSpPr>
          <p:cNvPr id="6" name="Freeform 6">
            <a:extLst>
              <a:ext uri="{FF2B5EF4-FFF2-40B4-BE49-F238E27FC236}">
                <a16:creationId xmlns:a16="http://schemas.microsoft.com/office/drawing/2014/main" id="{F2DAE2DE-5C71-657B-6152-F1A6D9E96497}"/>
              </a:ext>
            </a:extLst>
          </p:cNvPr>
          <p:cNvSpPr/>
          <p:nvPr/>
        </p:nvSpPr>
        <p:spPr>
          <a:xfrm rot="543904">
            <a:off x="-940728" y="8061713"/>
            <a:ext cx="10103966" cy="8156656"/>
          </a:xfrm>
          <a:custGeom>
            <a:avLst/>
            <a:gdLst/>
            <a:ahLst/>
            <a:cxnLst/>
            <a:rect l="l" t="t" r="r" b="b"/>
            <a:pathLst>
              <a:path w="10103966" h="8156656">
                <a:moveTo>
                  <a:pt x="0" y="0"/>
                </a:moveTo>
                <a:lnTo>
                  <a:pt x="10103966" y="0"/>
                </a:lnTo>
                <a:lnTo>
                  <a:pt x="10103966" y="8156656"/>
                </a:lnTo>
                <a:lnTo>
                  <a:pt x="0" y="81566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a:extLst>
              <a:ext uri="{FF2B5EF4-FFF2-40B4-BE49-F238E27FC236}">
                <a16:creationId xmlns:a16="http://schemas.microsoft.com/office/drawing/2014/main" id="{AF0AD222-DFA0-BE1C-5727-62F3C8C0FBC2}"/>
              </a:ext>
            </a:extLst>
          </p:cNvPr>
          <p:cNvSpPr txBox="1"/>
          <p:nvPr/>
        </p:nvSpPr>
        <p:spPr>
          <a:xfrm>
            <a:off x="1164952" y="417463"/>
            <a:ext cx="6165111" cy="1073944"/>
          </a:xfrm>
          <a:prstGeom prst="rect">
            <a:avLst/>
          </a:prstGeom>
        </p:spPr>
        <p:txBody>
          <a:bodyPr lIns="0" tIns="0" rIns="0" bIns="0" rtlCol="0" anchor="t">
            <a:spAutoFit/>
          </a:bodyPr>
          <a:lstStyle/>
          <a:p>
            <a:pPr algn="l">
              <a:lnSpc>
                <a:spcPts val="8400"/>
              </a:lnSpc>
            </a:pPr>
            <a:r>
              <a:rPr lang="en-US" sz="7000" b="1" dirty="0">
                <a:solidFill>
                  <a:srgbClr val="F8F8F8"/>
                </a:solidFill>
                <a:latin typeface="Cabin Bold"/>
                <a:ea typeface="Cabin Bold"/>
                <a:cs typeface="Cabin Bold"/>
                <a:sym typeface="Cabin Bold"/>
              </a:rPr>
              <a:t>TRÁCH NHIỆM</a:t>
            </a:r>
          </a:p>
        </p:txBody>
      </p:sp>
      <p:sp>
        <p:nvSpPr>
          <p:cNvPr id="19" name="Freeform 19">
            <a:extLst>
              <a:ext uri="{FF2B5EF4-FFF2-40B4-BE49-F238E27FC236}">
                <a16:creationId xmlns:a16="http://schemas.microsoft.com/office/drawing/2014/main" id="{7D77ED37-B37C-7350-D53D-D2398200E234}"/>
              </a:ext>
            </a:extLst>
          </p:cNvPr>
          <p:cNvSpPr/>
          <p:nvPr/>
        </p:nvSpPr>
        <p:spPr>
          <a:xfrm rot="2159446">
            <a:off x="13111917" y="-3539846"/>
            <a:ext cx="7814506" cy="6308438"/>
          </a:xfrm>
          <a:custGeom>
            <a:avLst/>
            <a:gdLst/>
            <a:ahLst/>
            <a:cxnLst/>
            <a:rect l="l" t="t" r="r" b="b"/>
            <a:pathLst>
              <a:path w="7814506" h="6308438">
                <a:moveTo>
                  <a:pt x="0" y="0"/>
                </a:moveTo>
                <a:lnTo>
                  <a:pt x="7814506" y="0"/>
                </a:lnTo>
                <a:lnTo>
                  <a:pt x="7814506" y="6308437"/>
                </a:lnTo>
                <a:lnTo>
                  <a:pt x="0" y="63084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TextBox 18">
            <a:extLst>
              <a:ext uri="{FF2B5EF4-FFF2-40B4-BE49-F238E27FC236}">
                <a16:creationId xmlns:a16="http://schemas.microsoft.com/office/drawing/2014/main" id="{6742DF9C-BD8D-A97C-E79C-2DE50099F05C}"/>
              </a:ext>
            </a:extLst>
          </p:cNvPr>
          <p:cNvSpPr txBox="1"/>
          <p:nvPr/>
        </p:nvSpPr>
        <p:spPr>
          <a:xfrm>
            <a:off x="7772400" y="5332034"/>
            <a:ext cx="8788921" cy="1487587"/>
          </a:xfrm>
          <a:prstGeom prst="rect">
            <a:avLst/>
          </a:prstGeom>
        </p:spPr>
        <p:txBody>
          <a:bodyPr wrap="square" lIns="0" tIns="0" rIns="0" bIns="0" rtlCol="0" anchor="t">
            <a:spAutoFit/>
          </a:bodyPr>
          <a:lstStyle/>
          <a:p>
            <a:pPr algn="just">
              <a:lnSpc>
                <a:spcPts val="2940"/>
              </a:lnSpc>
            </a:pPr>
            <a:r>
              <a:rPr lang="vi-VN" sz="3200" dirty="0">
                <a:solidFill>
                  <a:srgbClr val="F8F8F8"/>
                </a:solidFill>
                <a:latin typeface="Asap"/>
                <a:ea typeface="Asap"/>
                <a:cs typeface="Asap"/>
                <a:sym typeface="Asap"/>
              </a:rPr>
              <a:t>Rà soát toàn bộ số liệu kiểm kê đã được cập nhật trên Phần mềm để bảo đảm đầy đủ, chính xác đối tượng thực hiện kiểm kê đối với từng loại tài sản kiểm kê.</a:t>
            </a:r>
            <a:endParaRPr lang="en-US" sz="3200" u="none" dirty="0">
              <a:solidFill>
                <a:srgbClr val="F8F8F8"/>
              </a:solidFill>
              <a:latin typeface="Asap"/>
              <a:ea typeface="Asap"/>
              <a:cs typeface="Asap"/>
              <a:sym typeface="Asap"/>
            </a:endParaRPr>
          </a:p>
        </p:txBody>
      </p:sp>
      <p:grpSp>
        <p:nvGrpSpPr>
          <p:cNvPr id="38" name="Group 37">
            <a:extLst>
              <a:ext uri="{FF2B5EF4-FFF2-40B4-BE49-F238E27FC236}">
                <a16:creationId xmlns:a16="http://schemas.microsoft.com/office/drawing/2014/main" id="{CBCC841A-E338-6899-A529-5702F4BA8698}"/>
              </a:ext>
            </a:extLst>
          </p:cNvPr>
          <p:cNvGrpSpPr/>
          <p:nvPr/>
        </p:nvGrpSpPr>
        <p:grpSpPr>
          <a:xfrm>
            <a:off x="1295400" y="2628900"/>
            <a:ext cx="6456683" cy="798620"/>
            <a:chOff x="1295400" y="2171700"/>
            <a:chExt cx="6456683" cy="798620"/>
          </a:xfrm>
        </p:grpSpPr>
        <p:sp>
          <p:nvSpPr>
            <p:cNvPr id="37" name="Rectangle: Rounded Corners 36">
              <a:extLst>
                <a:ext uri="{FF2B5EF4-FFF2-40B4-BE49-F238E27FC236}">
                  <a16:creationId xmlns:a16="http://schemas.microsoft.com/office/drawing/2014/main" id="{2ECB64C3-E34E-7234-B26E-F2611E24BEA1}"/>
                </a:ext>
              </a:extLst>
            </p:cNvPr>
            <p:cNvSpPr/>
            <p:nvPr/>
          </p:nvSpPr>
          <p:spPr>
            <a:xfrm>
              <a:off x="1295400" y="2171700"/>
              <a:ext cx="5410200" cy="798620"/>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2">
              <a:extLst>
                <a:ext uri="{FF2B5EF4-FFF2-40B4-BE49-F238E27FC236}">
                  <a16:creationId xmlns:a16="http://schemas.microsoft.com/office/drawing/2014/main" id="{FC7F19A9-F56F-6B4A-EB89-A046D6A41E64}"/>
                </a:ext>
              </a:extLst>
            </p:cNvPr>
            <p:cNvSpPr txBox="1"/>
            <p:nvPr/>
          </p:nvSpPr>
          <p:spPr>
            <a:xfrm>
              <a:off x="2514600" y="2413333"/>
              <a:ext cx="5237483" cy="371897"/>
            </a:xfrm>
            <a:prstGeom prst="rect">
              <a:avLst/>
            </a:prstGeom>
          </p:spPr>
          <p:txBody>
            <a:bodyPr wrap="square" lIns="0" tIns="0" rIns="0" bIns="0" rtlCol="0" anchor="t">
              <a:spAutoFit/>
            </a:bodyPr>
            <a:lstStyle/>
            <a:p>
              <a:pPr algn="l">
                <a:lnSpc>
                  <a:spcPts val="2940"/>
                </a:lnSpc>
              </a:pPr>
              <a:r>
                <a:rPr lang="en-US" sz="3200" dirty="0">
                  <a:solidFill>
                    <a:srgbClr val="F8F8F8"/>
                  </a:solidFill>
                  <a:latin typeface="Asap"/>
                  <a:ea typeface="Asap"/>
                  <a:cs typeface="Asap"/>
                  <a:sym typeface="Asap"/>
                </a:rPr>
                <a:t>ĐƠN VỊ KIỂM KÊ</a:t>
              </a:r>
            </a:p>
          </p:txBody>
        </p:sp>
      </p:grpSp>
      <p:grpSp>
        <p:nvGrpSpPr>
          <p:cNvPr id="39" name="Group 38">
            <a:extLst>
              <a:ext uri="{FF2B5EF4-FFF2-40B4-BE49-F238E27FC236}">
                <a16:creationId xmlns:a16="http://schemas.microsoft.com/office/drawing/2014/main" id="{D6509049-DAA9-07A9-57C1-CEC4FBA6A0A2}"/>
              </a:ext>
            </a:extLst>
          </p:cNvPr>
          <p:cNvGrpSpPr/>
          <p:nvPr/>
        </p:nvGrpSpPr>
        <p:grpSpPr>
          <a:xfrm>
            <a:off x="1295400" y="4344880"/>
            <a:ext cx="6304283" cy="798620"/>
            <a:chOff x="1295400" y="2171700"/>
            <a:chExt cx="6304283" cy="798620"/>
          </a:xfrm>
        </p:grpSpPr>
        <p:sp>
          <p:nvSpPr>
            <p:cNvPr id="40" name="Rectangle: Rounded Corners 39">
              <a:extLst>
                <a:ext uri="{FF2B5EF4-FFF2-40B4-BE49-F238E27FC236}">
                  <a16:creationId xmlns:a16="http://schemas.microsoft.com/office/drawing/2014/main" id="{A1609EE1-256B-AB78-7089-304737CBA7A8}"/>
                </a:ext>
              </a:extLst>
            </p:cNvPr>
            <p:cNvSpPr/>
            <p:nvPr/>
          </p:nvSpPr>
          <p:spPr>
            <a:xfrm>
              <a:off x="1295400" y="2171700"/>
              <a:ext cx="5410200" cy="798620"/>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12">
              <a:extLst>
                <a:ext uri="{FF2B5EF4-FFF2-40B4-BE49-F238E27FC236}">
                  <a16:creationId xmlns:a16="http://schemas.microsoft.com/office/drawing/2014/main" id="{2D8FE733-7181-1380-D6D7-4181BA1BECA4}"/>
                </a:ext>
              </a:extLst>
            </p:cNvPr>
            <p:cNvSpPr txBox="1"/>
            <p:nvPr/>
          </p:nvSpPr>
          <p:spPr>
            <a:xfrm>
              <a:off x="2362200" y="2414587"/>
              <a:ext cx="5237483" cy="371897"/>
            </a:xfrm>
            <a:prstGeom prst="rect">
              <a:avLst/>
            </a:prstGeom>
          </p:spPr>
          <p:txBody>
            <a:bodyPr wrap="square" lIns="0" tIns="0" rIns="0" bIns="0" rtlCol="0" anchor="t">
              <a:spAutoFit/>
            </a:bodyPr>
            <a:lstStyle/>
            <a:p>
              <a:pPr algn="l">
                <a:lnSpc>
                  <a:spcPts val="2940"/>
                </a:lnSpc>
              </a:pPr>
              <a:r>
                <a:rPr lang="en-US" sz="3200" dirty="0">
                  <a:solidFill>
                    <a:srgbClr val="F8F8F8"/>
                  </a:solidFill>
                  <a:latin typeface="Asap"/>
                  <a:ea typeface="Asap"/>
                  <a:cs typeface="Asap"/>
                  <a:sym typeface="Asap"/>
                </a:rPr>
                <a:t>ĐƠN VỊ TỔNG HỢP</a:t>
              </a:r>
            </a:p>
          </p:txBody>
        </p:sp>
      </p:grpSp>
      <p:grpSp>
        <p:nvGrpSpPr>
          <p:cNvPr id="48" name="Group 47">
            <a:extLst>
              <a:ext uri="{FF2B5EF4-FFF2-40B4-BE49-F238E27FC236}">
                <a16:creationId xmlns:a16="http://schemas.microsoft.com/office/drawing/2014/main" id="{7BA55FD2-A885-E0F6-41EE-918EE4D11E50}"/>
              </a:ext>
            </a:extLst>
          </p:cNvPr>
          <p:cNvGrpSpPr/>
          <p:nvPr/>
        </p:nvGrpSpPr>
        <p:grpSpPr>
          <a:xfrm>
            <a:off x="1355754" y="7650956"/>
            <a:ext cx="5634329" cy="1073944"/>
            <a:chOff x="1355754" y="5690286"/>
            <a:chExt cx="5634329" cy="1073944"/>
          </a:xfrm>
        </p:grpSpPr>
        <p:sp>
          <p:nvSpPr>
            <p:cNvPr id="43" name="Rectangle: Rounded Corners 42">
              <a:extLst>
                <a:ext uri="{FF2B5EF4-FFF2-40B4-BE49-F238E27FC236}">
                  <a16:creationId xmlns:a16="http://schemas.microsoft.com/office/drawing/2014/main" id="{D2D3EDC8-72EB-BB4C-B5C5-A84ACEBFACF0}"/>
                </a:ext>
              </a:extLst>
            </p:cNvPr>
            <p:cNvSpPr/>
            <p:nvPr/>
          </p:nvSpPr>
          <p:spPr>
            <a:xfrm>
              <a:off x="1355754" y="5690286"/>
              <a:ext cx="5410200" cy="1073944"/>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12">
              <a:extLst>
                <a:ext uri="{FF2B5EF4-FFF2-40B4-BE49-F238E27FC236}">
                  <a16:creationId xmlns:a16="http://schemas.microsoft.com/office/drawing/2014/main" id="{4C190122-7561-7205-6412-1D5D58348313}"/>
                </a:ext>
              </a:extLst>
            </p:cNvPr>
            <p:cNvSpPr txBox="1"/>
            <p:nvPr/>
          </p:nvSpPr>
          <p:spPr>
            <a:xfrm>
              <a:off x="1752600" y="5903648"/>
              <a:ext cx="5237483" cy="743793"/>
            </a:xfrm>
            <a:prstGeom prst="rect">
              <a:avLst/>
            </a:prstGeom>
          </p:spPr>
          <p:txBody>
            <a:bodyPr wrap="square" lIns="0" tIns="0" rIns="0" bIns="0" rtlCol="0" anchor="t">
              <a:spAutoFit/>
            </a:bodyPr>
            <a:lstStyle/>
            <a:p>
              <a:pPr algn="l">
                <a:lnSpc>
                  <a:spcPts val="2940"/>
                </a:lnSpc>
              </a:pPr>
              <a:r>
                <a:rPr lang="en-US" sz="3200" dirty="0">
                  <a:solidFill>
                    <a:srgbClr val="F8F8F8"/>
                  </a:solidFill>
                  <a:latin typeface="Asap"/>
                  <a:ea typeface="Asap"/>
                  <a:cs typeface="Asap"/>
                  <a:sym typeface="Asap"/>
                </a:rPr>
                <a:t>BỘ/ CƠ QUAN TW/UBND CẤP TỈNH</a:t>
              </a:r>
            </a:p>
          </p:txBody>
        </p:sp>
      </p:grpSp>
      <p:grpSp>
        <p:nvGrpSpPr>
          <p:cNvPr id="45" name="Group 44">
            <a:extLst>
              <a:ext uri="{FF2B5EF4-FFF2-40B4-BE49-F238E27FC236}">
                <a16:creationId xmlns:a16="http://schemas.microsoft.com/office/drawing/2014/main" id="{9C532AAF-82A1-3B45-6974-F23965716E43}"/>
              </a:ext>
            </a:extLst>
          </p:cNvPr>
          <p:cNvGrpSpPr/>
          <p:nvPr/>
        </p:nvGrpSpPr>
        <p:grpSpPr>
          <a:xfrm>
            <a:off x="1295400" y="5981700"/>
            <a:ext cx="6034663" cy="798620"/>
            <a:chOff x="1295400" y="2171700"/>
            <a:chExt cx="6034663" cy="798620"/>
          </a:xfrm>
        </p:grpSpPr>
        <p:sp>
          <p:nvSpPr>
            <p:cNvPr id="46" name="Rectangle: Rounded Corners 45">
              <a:extLst>
                <a:ext uri="{FF2B5EF4-FFF2-40B4-BE49-F238E27FC236}">
                  <a16:creationId xmlns:a16="http://schemas.microsoft.com/office/drawing/2014/main" id="{26EFF145-C30B-C9E7-7577-AEDAF97125FC}"/>
                </a:ext>
              </a:extLst>
            </p:cNvPr>
            <p:cNvSpPr/>
            <p:nvPr/>
          </p:nvSpPr>
          <p:spPr>
            <a:xfrm>
              <a:off x="1295400" y="2171700"/>
              <a:ext cx="5410200" cy="798620"/>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12">
              <a:extLst>
                <a:ext uri="{FF2B5EF4-FFF2-40B4-BE49-F238E27FC236}">
                  <a16:creationId xmlns:a16="http://schemas.microsoft.com/office/drawing/2014/main" id="{75E36514-544E-A4BF-9CBC-45C6533B6642}"/>
                </a:ext>
              </a:extLst>
            </p:cNvPr>
            <p:cNvSpPr txBox="1"/>
            <p:nvPr/>
          </p:nvSpPr>
          <p:spPr>
            <a:xfrm>
              <a:off x="2092580" y="2385061"/>
              <a:ext cx="5237483" cy="371897"/>
            </a:xfrm>
            <a:prstGeom prst="rect">
              <a:avLst/>
            </a:prstGeom>
          </p:spPr>
          <p:txBody>
            <a:bodyPr wrap="square" lIns="0" tIns="0" rIns="0" bIns="0" rtlCol="0" anchor="t">
              <a:spAutoFit/>
            </a:bodyPr>
            <a:lstStyle/>
            <a:p>
              <a:pPr algn="l">
                <a:lnSpc>
                  <a:spcPts val="2940"/>
                </a:lnSpc>
              </a:pPr>
              <a:r>
                <a:rPr lang="en-US" sz="3200" dirty="0">
                  <a:solidFill>
                    <a:srgbClr val="F8F8F8"/>
                  </a:solidFill>
                  <a:latin typeface="Asap"/>
                  <a:ea typeface="Asap"/>
                  <a:cs typeface="Asap"/>
                  <a:sym typeface="Asap"/>
                </a:rPr>
                <a:t>CƠ QUAN TÀI CHÍNH</a:t>
              </a:r>
            </a:p>
          </p:txBody>
        </p:sp>
      </p:grpSp>
      <p:sp>
        <p:nvSpPr>
          <p:cNvPr id="3" name="Isosceles Triangle 2">
            <a:extLst>
              <a:ext uri="{FF2B5EF4-FFF2-40B4-BE49-F238E27FC236}">
                <a16:creationId xmlns:a16="http://schemas.microsoft.com/office/drawing/2014/main" id="{4479CA40-3611-B4B8-1700-5521D2D9D29A}"/>
              </a:ext>
            </a:extLst>
          </p:cNvPr>
          <p:cNvSpPr/>
          <p:nvPr/>
        </p:nvSpPr>
        <p:spPr>
          <a:xfrm rot="5400000">
            <a:off x="6961965" y="8006225"/>
            <a:ext cx="518537" cy="371897"/>
          </a:xfrm>
          <a:prstGeom prst="triangle">
            <a:avLst/>
          </a:prstGeom>
          <a:solidFill>
            <a:srgbClr val="FF007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8">
            <a:extLst>
              <a:ext uri="{FF2B5EF4-FFF2-40B4-BE49-F238E27FC236}">
                <a16:creationId xmlns:a16="http://schemas.microsoft.com/office/drawing/2014/main" id="{9B1AA207-6AD0-882E-C8FB-6ED1FFF00E40}"/>
              </a:ext>
            </a:extLst>
          </p:cNvPr>
          <p:cNvSpPr txBox="1"/>
          <p:nvPr/>
        </p:nvSpPr>
        <p:spPr>
          <a:xfrm>
            <a:off x="7752083" y="7406942"/>
            <a:ext cx="9240517" cy="1487587"/>
          </a:xfrm>
          <a:prstGeom prst="rect">
            <a:avLst/>
          </a:prstGeom>
        </p:spPr>
        <p:txBody>
          <a:bodyPr wrap="square" lIns="0" tIns="0" rIns="0" bIns="0" rtlCol="0" anchor="t">
            <a:spAutoFit/>
          </a:bodyPr>
          <a:lstStyle/>
          <a:p>
            <a:pPr algn="just">
              <a:lnSpc>
                <a:spcPts val="2940"/>
              </a:lnSpc>
            </a:pPr>
            <a:r>
              <a:rPr lang="vi-VN" sz="3200" dirty="0">
                <a:solidFill>
                  <a:srgbClr val="F8F8F8"/>
                </a:solidFill>
                <a:latin typeface="Asap"/>
                <a:ea typeface="Asap"/>
                <a:cs typeface="Asap"/>
                <a:sym typeface="Asap"/>
              </a:rPr>
              <a:t>Sau khi hoàn thành việc rà soát, chuẩn hoá dữ liệu thì gửi báo cáo (bản giấy) theo Đề cương báo cáo đính kèm Công văn số 1818/BTC-QLCS ngày 17/02/2025 về Bộ Tài chính theo đúng tiến độ.</a:t>
            </a:r>
          </a:p>
        </p:txBody>
      </p:sp>
    </p:spTree>
    <p:extLst>
      <p:ext uri="{BB962C8B-B14F-4D97-AF65-F5344CB8AC3E}">
        <p14:creationId xmlns:p14="http://schemas.microsoft.com/office/powerpoint/2010/main" val="602440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EB8535FD-EC61-D502-8BE6-202740FB453C}"/>
            </a:ext>
          </a:extLst>
        </p:cNvPr>
        <p:cNvGrpSpPr/>
        <p:nvPr/>
      </p:nvGrpSpPr>
      <p:grpSpPr>
        <a:xfrm>
          <a:off x="0" y="0"/>
          <a:ext cx="0" cy="0"/>
          <a:chOff x="0" y="0"/>
          <a:chExt cx="0" cy="0"/>
        </a:xfrm>
      </p:grpSpPr>
      <p:sp>
        <p:nvSpPr>
          <p:cNvPr id="2" name="Freeform 3">
            <a:extLst>
              <a:ext uri="{FF2B5EF4-FFF2-40B4-BE49-F238E27FC236}">
                <a16:creationId xmlns:a16="http://schemas.microsoft.com/office/drawing/2014/main" id="{093D427D-8F19-6E54-4D3D-B707CFE7B622}"/>
              </a:ext>
            </a:extLst>
          </p:cNvPr>
          <p:cNvSpPr/>
          <p:nvPr/>
        </p:nvSpPr>
        <p:spPr>
          <a:xfrm rot="2836716">
            <a:off x="9961905" y="-372404"/>
            <a:ext cx="13299390" cy="4811962"/>
          </a:xfrm>
          <a:custGeom>
            <a:avLst/>
            <a:gdLst/>
            <a:ahLst/>
            <a:cxnLst/>
            <a:rect l="l" t="t" r="r" b="b"/>
            <a:pathLst>
              <a:path w="6415196" h="2321135">
                <a:moveTo>
                  <a:pt x="0" y="0"/>
                </a:moveTo>
                <a:lnTo>
                  <a:pt x="6415197" y="0"/>
                </a:lnTo>
                <a:lnTo>
                  <a:pt x="6415197" y="2321135"/>
                </a:lnTo>
                <a:lnTo>
                  <a:pt x="0" y="23211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4" name="TextBox 34">
            <a:extLst>
              <a:ext uri="{FF2B5EF4-FFF2-40B4-BE49-F238E27FC236}">
                <a16:creationId xmlns:a16="http://schemas.microsoft.com/office/drawing/2014/main" id="{029DC694-F68E-0C74-6067-D54233A82D8C}"/>
              </a:ext>
            </a:extLst>
          </p:cNvPr>
          <p:cNvSpPr txBox="1"/>
          <p:nvPr/>
        </p:nvSpPr>
        <p:spPr>
          <a:xfrm>
            <a:off x="844828" y="342900"/>
            <a:ext cx="8243298"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HƯỚNG DẪN RÀ SOÁT DỮ LIỆU</a:t>
            </a:r>
            <a:endParaRPr lang="en-US" sz="4400" b="1" dirty="0">
              <a:solidFill>
                <a:srgbClr val="01003B"/>
              </a:solidFill>
              <a:latin typeface="Cabin Bold"/>
              <a:ea typeface="Cabin Bold"/>
              <a:cs typeface="Cabin Bold"/>
              <a:sym typeface="Cabin Bold"/>
            </a:endParaRPr>
          </a:p>
        </p:txBody>
      </p:sp>
      <p:sp>
        <p:nvSpPr>
          <p:cNvPr id="21" name="TextBox 34">
            <a:extLst>
              <a:ext uri="{FF2B5EF4-FFF2-40B4-BE49-F238E27FC236}">
                <a16:creationId xmlns:a16="http://schemas.microsoft.com/office/drawing/2014/main" id="{B1261883-5D9D-53D7-26EA-FAA1B0FD35D7}"/>
              </a:ext>
            </a:extLst>
          </p:cNvPr>
          <p:cNvSpPr txBox="1"/>
          <p:nvPr/>
        </p:nvSpPr>
        <p:spPr>
          <a:xfrm>
            <a:off x="860750" y="2247900"/>
            <a:ext cx="15217450" cy="3698000"/>
          </a:xfrm>
          <a:prstGeom prst="rect">
            <a:avLst/>
          </a:prstGeom>
        </p:spPr>
        <p:txBody>
          <a:bodyPr wrap="square" lIns="0" tIns="0" rIns="0" bIns="0" rtlCol="0" anchor="t">
            <a:spAutoFit/>
          </a:bodyPr>
          <a:lstStyle/>
          <a:p>
            <a:pPr algn="just">
              <a:lnSpc>
                <a:spcPts val="7388"/>
              </a:lnSpc>
            </a:pPr>
            <a:r>
              <a:rPr lang="en-US" sz="4400" b="1" dirty="0">
                <a:solidFill>
                  <a:srgbClr val="3A3A57"/>
                </a:solidFill>
                <a:latin typeface="Cabin Bold"/>
                <a:ea typeface="Cabin Bold"/>
                <a:cs typeface="Cabin Bold"/>
                <a:sym typeface="Cabin Bold"/>
              </a:rPr>
              <a:t>TRÊN CƠ SỞ RÀ SOÁT THÍ ĐIỂM DỮ LIỆU TẠI MỘT SỐ BỘ, NGÀNH, ĐỊA PHƯƠNG, BỘ TÀI CHÍNH ĐÃ CÓ CÔNG VĂN SỐ 3918/BTC-QLCS NGÀY 27/3/2025 KÈM BỘ CHỈ TIÊU RÀ SOÁT CÁC LỖI THƯỜNG GẶP TRONG KIỂM KÊ TÀI SẢN CÔNG</a:t>
            </a:r>
            <a:endParaRPr lang="en-US" sz="4400" b="1" dirty="0">
              <a:solidFill>
                <a:srgbClr val="01003B"/>
              </a:solidFill>
              <a:latin typeface="Cabin Bold"/>
              <a:ea typeface="Cabin Bold"/>
              <a:cs typeface="Cabin Bold"/>
              <a:sym typeface="Cabin Bold"/>
            </a:endParaRPr>
          </a:p>
        </p:txBody>
      </p:sp>
    </p:spTree>
    <p:extLst>
      <p:ext uri="{BB962C8B-B14F-4D97-AF65-F5344CB8AC3E}">
        <p14:creationId xmlns:p14="http://schemas.microsoft.com/office/powerpoint/2010/main" val="1185797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F84C8BF2-D561-EDF5-2DE5-1D525B69F085}"/>
            </a:ext>
          </a:extLst>
        </p:cNvPr>
        <p:cNvGrpSpPr/>
        <p:nvPr/>
      </p:nvGrpSpPr>
      <p:grpSpPr>
        <a:xfrm>
          <a:off x="0" y="0"/>
          <a:ext cx="0" cy="0"/>
          <a:chOff x="0" y="0"/>
          <a:chExt cx="0" cy="0"/>
        </a:xfrm>
      </p:grpSpPr>
      <p:sp>
        <p:nvSpPr>
          <p:cNvPr id="34" name="TextBox 34">
            <a:extLst>
              <a:ext uri="{FF2B5EF4-FFF2-40B4-BE49-F238E27FC236}">
                <a16:creationId xmlns:a16="http://schemas.microsoft.com/office/drawing/2014/main" id="{A5E287C8-7562-5E62-7BF3-B0C85E082A0B}"/>
              </a:ext>
            </a:extLst>
          </p:cNvPr>
          <p:cNvSpPr txBox="1"/>
          <p:nvPr/>
        </p:nvSpPr>
        <p:spPr>
          <a:xfrm>
            <a:off x="685800" y="448192"/>
            <a:ext cx="8243298"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ĐỐI VỚI TÀI SẢN LÀ ĐẤT</a:t>
            </a:r>
            <a:endParaRPr lang="en-US" sz="4400" b="1" dirty="0">
              <a:solidFill>
                <a:srgbClr val="01003B"/>
              </a:solidFill>
              <a:latin typeface="Cabin Bold"/>
              <a:ea typeface="Cabin Bold"/>
              <a:cs typeface="Cabin Bold"/>
              <a:sym typeface="Cabin Bold"/>
            </a:endParaRPr>
          </a:p>
        </p:txBody>
      </p:sp>
      <p:sp>
        <p:nvSpPr>
          <p:cNvPr id="24" name="TextBox 34">
            <a:extLst>
              <a:ext uri="{FF2B5EF4-FFF2-40B4-BE49-F238E27FC236}">
                <a16:creationId xmlns:a16="http://schemas.microsoft.com/office/drawing/2014/main" id="{A7AC3A46-093D-4783-09E9-BB596F446676}"/>
              </a:ext>
            </a:extLst>
          </p:cNvPr>
          <p:cNvSpPr txBox="1"/>
          <p:nvPr/>
        </p:nvSpPr>
        <p:spPr>
          <a:xfrm>
            <a:off x="3550149" y="1619992"/>
            <a:ext cx="2514600"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CHỈ TIÊU</a:t>
            </a:r>
            <a:endParaRPr lang="en-US" sz="4400" b="1" dirty="0">
              <a:solidFill>
                <a:srgbClr val="01003B"/>
              </a:solidFill>
              <a:latin typeface="Cabin Bold"/>
              <a:ea typeface="Cabin Bold"/>
              <a:cs typeface="Cabin Bold"/>
              <a:sym typeface="Cabin Bold"/>
            </a:endParaRPr>
          </a:p>
        </p:txBody>
      </p:sp>
      <p:sp>
        <p:nvSpPr>
          <p:cNvPr id="25" name="Freeform 3">
            <a:extLst>
              <a:ext uri="{FF2B5EF4-FFF2-40B4-BE49-F238E27FC236}">
                <a16:creationId xmlns:a16="http://schemas.microsoft.com/office/drawing/2014/main" id="{96245C1D-58CC-98FB-83B5-D7E9CC40414C}"/>
              </a:ext>
            </a:extLst>
          </p:cNvPr>
          <p:cNvSpPr>
            <a:spLocks noGrp="1" noRot="1" noMove="1" noResize="1" noEditPoints="1" noAdjustHandles="1" noChangeArrowheads="1" noChangeShapeType="1"/>
          </p:cNvSpPr>
          <p:nvPr/>
        </p:nvSpPr>
        <p:spPr>
          <a:xfrm rot="3428590">
            <a:off x="-5729115" y="5359026"/>
            <a:ext cx="13299390" cy="4811962"/>
          </a:xfrm>
          <a:custGeom>
            <a:avLst/>
            <a:gdLst/>
            <a:ahLst/>
            <a:cxnLst/>
            <a:rect l="l" t="t" r="r" b="b"/>
            <a:pathLst>
              <a:path w="6415196" h="2321135">
                <a:moveTo>
                  <a:pt x="0" y="0"/>
                </a:moveTo>
                <a:lnTo>
                  <a:pt x="6415197" y="0"/>
                </a:lnTo>
                <a:lnTo>
                  <a:pt x="6415197" y="2321135"/>
                </a:lnTo>
                <a:lnTo>
                  <a:pt x="0" y="23211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9" name="Group 48">
            <a:extLst>
              <a:ext uri="{FF2B5EF4-FFF2-40B4-BE49-F238E27FC236}">
                <a16:creationId xmlns:a16="http://schemas.microsoft.com/office/drawing/2014/main" id="{16B25A26-BDDB-DD0B-8847-1C887F09D6EB}"/>
              </a:ext>
            </a:extLst>
          </p:cNvPr>
          <p:cNvGrpSpPr/>
          <p:nvPr/>
        </p:nvGrpSpPr>
        <p:grpSpPr>
          <a:xfrm>
            <a:off x="1862128" y="2896593"/>
            <a:ext cx="5865778" cy="896211"/>
            <a:chOff x="7162800" y="3446117"/>
            <a:chExt cx="4267200" cy="896211"/>
          </a:xfrm>
        </p:grpSpPr>
        <p:sp>
          <p:nvSpPr>
            <p:cNvPr id="45" name="Rectangle: Rounded Corners 44">
              <a:extLst>
                <a:ext uri="{FF2B5EF4-FFF2-40B4-BE49-F238E27FC236}">
                  <a16:creationId xmlns:a16="http://schemas.microsoft.com/office/drawing/2014/main" id="{AC6BCE76-1531-C6E8-DD54-EDA813251928}"/>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5">
              <a:extLst>
                <a:ext uri="{FF2B5EF4-FFF2-40B4-BE49-F238E27FC236}">
                  <a16:creationId xmlns:a16="http://schemas.microsoft.com/office/drawing/2014/main" id="{688BC3AD-8C26-507B-2258-01FF7D7D4C46}"/>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LOẠI TÀI SẢN</a:t>
              </a:r>
            </a:p>
          </p:txBody>
        </p:sp>
      </p:grpSp>
      <p:sp>
        <p:nvSpPr>
          <p:cNvPr id="44" name="TextBox 5">
            <a:extLst>
              <a:ext uri="{FF2B5EF4-FFF2-40B4-BE49-F238E27FC236}">
                <a16:creationId xmlns:a16="http://schemas.microsoft.com/office/drawing/2014/main" id="{92AA73B9-9F1B-8E65-7816-D429FF4125C9}"/>
              </a:ext>
            </a:extLst>
          </p:cNvPr>
          <p:cNvSpPr txBox="1"/>
          <p:nvPr/>
        </p:nvSpPr>
        <p:spPr>
          <a:xfrm>
            <a:off x="1862128" y="6496616"/>
            <a:ext cx="3989911" cy="192003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TÍNH ĐẦ ĐỦ</a:t>
            </a:r>
          </a:p>
        </p:txBody>
      </p:sp>
      <p:grpSp>
        <p:nvGrpSpPr>
          <p:cNvPr id="50" name="Group 49">
            <a:extLst>
              <a:ext uri="{FF2B5EF4-FFF2-40B4-BE49-F238E27FC236}">
                <a16:creationId xmlns:a16="http://schemas.microsoft.com/office/drawing/2014/main" id="{BF95AEDD-49B3-2E0F-F4D7-ED4343C1679A}"/>
              </a:ext>
            </a:extLst>
          </p:cNvPr>
          <p:cNvGrpSpPr/>
          <p:nvPr/>
        </p:nvGrpSpPr>
        <p:grpSpPr>
          <a:xfrm>
            <a:off x="1862127" y="4199813"/>
            <a:ext cx="5865779" cy="896211"/>
            <a:chOff x="7162800" y="3446117"/>
            <a:chExt cx="4267200" cy="896211"/>
          </a:xfrm>
        </p:grpSpPr>
        <p:sp>
          <p:nvSpPr>
            <p:cNvPr id="51" name="Rectangle: Rounded Corners 50">
              <a:extLst>
                <a:ext uri="{FF2B5EF4-FFF2-40B4-BE49-F238E27FC236}">
                  <a16:creationId xmlns:a16="http://schemas.microsoft.com/office/drawing/2014/main" id="{8DA60B90-C773-ECC1-8A91-DAA3680B3EB9}"/>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
              <a:extLst>
                <a:ext uri="{FF2B5EF4-FFF2-40B4-BE49-F238E27FC236}">
                  <a16:creationId xmlns:a16="http://schemas.microsoft.com/office/drawing/2014/main" id="{B652BE5F-07AD-72EE-48CA-E4C6F457796D}"/>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SỐ LƯỢNG</a:t>
              </a:r>
            </a:p>
          </p:txBody>
        </p:sp>
      </p:grpSp>
      <p:grpSp>
        <p:nvGrpSpPr>
          <p:cNvPr id="53" name="Group 52">
            <a:extLst>
              <a:ext uri="{FF2B5EF4-FFF2-40B4-BE49-F238E27FC236}">
                <a16:creationId xmlns:a16="http://schemas.microsoft.com/office/drawing/2014/main" id="{FBA8029D-B533-4777-B4C0-E12167084695}"/>
              </a:ext>
            </a:extLst>
          </p:cNvPr>
          <p:cNvGrpSpPr/>
          <p:nvPr/>
        </p:nvGrpSpPr>
        <p:grpSpPr>
          <a:xfrm>
            <a:off x="1839430" y="5600405"/>
            <a:ext cx="5888476" cy="896211"/>
            <a:chOff x="7162800" y="3446117"/>
            <a:chExt cx="4267200" cy="896211"/>
          </a:xfrm>
        </p:grpSpPr>
        <p:sp>
          <p:nvSpPr>
            <p:cNvPr id="54" name="Rectangle: Rounded Corners 53">
              <a:extLst>
                <a:ext uri="{FF2B5EF4-FFF2-40B4-BE49-F238E27FC236}">
                  <a16:creationId xmlns:a16="http://schemas.microsoft.com/office/drawing/2014/main" id="{4F8408F4-FB6C-2D4C-104E-8A305CDE3519}"/>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
              <a:extLst>
                <a:ext uri="{FF2B5EF4-FFF2-40B4-BE49-F238E27FC236}">
                  <a16:creationId xmlns:a16="http://schemas.microsoft.com/office/drawing/2014/main" id="{676EC69C-A6BF-7C08-9B43-5BC0D50AA30D}"/>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GIÁ TRỊ</a:t>
              </a:r>
            </a:p>
          </p:txBody>
        </p:sp>
      </p:grpSp>
      <p:grpSp>
        <p:nvGrpSpPr>
          <p:cNvPr id="56" name="Group 55">
            <a:extLst>
              <a:ext uri="{FF2B5EF4-FFF2-40B4-BE49-F238E27FC236}">
                <a16:creationId xmlns:a16="http://schemas.microsoft.com/office/drawing/2014/main" id="{B9CC8378-166E-962C-C5A2-BDD7A2146263}"/>
              </a:ext>
            </a:extLst>
          </p:cNvPr>
          <p:cNvGrpSpPr/>
          <p:nvPr/>
        </p:nvGrpSpPr>
        <p:grpSpPr>
          <a:xfrm>
            <a:off x="1860506" y="6955853"/>
            <a:ext cx="5865777" cy="896211"/>
            <a:chOff x="7162800" y="3446117"/>
            <a:chExt cx="4267200" cy="896211"/>
          </a:xfrm>
        </p:grpSpPr>
        <p:sp>
          <p:nvSpPr>
            <p:cNvPr id="57" name="Rectangle: Rounded Corners 56">
              <a:extLst>
                <a:ext uri="{FF2B5EF4-FFF2-40B4-BE49-F238E27FC236}">
                  <a16:creationId xmlns:a16="http://schemas.microsoft.com/office/drawing/2014/main" id="{D935B083-2450-FB80-9163-32CC0C4E6F16}"/>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
              <a:extLst>
                <a:ext uri="{FF2B5EF4-FFF2-40B4-BE49-F238E27FC236}">
                  <a16:creationId xmlns:a16="http://schemas.microsoft.com/office/drawing/2014/main" id="{C036AB92-4A60-A508-DD9D-719EA8FF2FFC}"/>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CHỈ TIÊU VỀ HIỆN VẬT</a:t>
              </a:r>
            </a:p>
          </p:txBody>
        </p:sp>
      </p:grpSp>
      <p:grpSp>
        <p:nvGrpSpPr>
          <p:cNvPr id="59" name="Group 58">
            <a:extLst>
              <a:ext uri="{FF2B5EF4-FFF2-40B4-BE49-F238E27FC236}">
                <a16:creationId xmlns:a16="http://schemas.microsoft.com/office/drawing/2014/main" id="{46444A60-C77A-33E1-D086-A76CFE6E9FAF}"/>
              </a:ext>
            </a:extLst>
          </p:cNvPr>
          <p:cNvGrpSpPr/>
          <p:nvPr/>
        </p:nvGrpSpPr>
        <p:grpSpPr>
          <a:xfrm>
            <a:off x="1858884" y="8356445"/>
            <a:ext cx="5865777" cy="896211"/>
            <a:chOff x="7162800" y="3446117"/>
            <a:chExt cx="4267200" cy="896211"/>
          </a:xfrm>
        </p:grpSpPr>
        <p:sp>
          <p:nvSpPr>
            <p:cNvPr id="60" name="Rectangle: Rounded Corners 59">
              <a:extLst>
                <a:ext uri="{FF2B5EF4-FFF2-40B4-BE49-F238E27FC236}">
                  <a16:creationId xmlns:a16="http://schemas.microsoft.com/office/drawing/2014/main" id="{D9E3B0F0-AD45-A47C-8EA9-AD82C4C7AD8A}"/>
                </a:ext>
              </a:extLst>
            </p:cNvPr>
            <p:cNvSpPr/>
            <p:nvPr/>
          </p:nvSpPr>
          <p:spPr>
            <a:xfrm>
              <a:off x="7162800" y="3491261"/>
              <a:ext cx="4267200" cy="851067"/>
            </a:xfrm>
            <a:prstGeom prst="round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5">
              <a:extLst>
                <a:ext uri="{FF2B5EF4-FFF2-40B4-BE49-F238E27FC236}">
                  <a16:creationId xmlns:a16="http://schemas.microsoft.com/office/drawing/2014/main" id="{50D50770-52C3-9390-4A41-6C0B2529ABC0}"/>
                </a:ext>
              </a:extLst>
            </p:cNvPr>
            <p:cNvSpPr txBox="1"/>
            <p:nvPr/>
          </p:nvSpPr>
          <p:spPr>
            <a:xfrm>
              <a:off x="7162800" y="3446117"/>
              <a:ext cx="3989911" cy="851067"/>
            </a:xfrm>
            <a:prstGeom prst="rect">
              <a:avLst/>
            </a:prstGeom>
          </p:spPr>
          <p:txBody>
            <a:bodyPr lIns="50800" tIns="50800" rIns="50800" bIns="50800" rtlCol="0" anchor="ctr"/>
            <a:lstStyle/>
            <a:p>
              <a:pPr marL="0" lvl="0" indent="0" algn="ctr">
                <a:lnSpc>
                  <a:spcPts val="5599"/>
                </a:lnSpc>
                <a:spcBef>
                  <a:spcPct val="0"/>
                </a:spcBef>
              </a:pPr>
              <a:r>
                <a:rPr lang="en-US" sz="3999" b="1" u="none" dirty="0">
                  <a:solidFill>
                    <a:srgbClr val="F8F8F8"/>
                  </a:solidFill>
                  <a:latin typeface="Cabin Bold"/>
                  <a:ea typeface="Cabin Bold"/>
                  <a:cs typeface="Cabin Bold"/>
                  <a:sym typeface="Cabin Bold"/>
                </a:rPr>
                <a:t>TÌNH TRẠNG TÀI SẢN</a:t>
              </a:r>
            </a:p>
          </p:txBody>
        </p:sp>
      </p:grpSp>
      <p:sp>
        <p:nvSpPr>
          <p:cNvPr id="80" name="TextBox 79">
            <a:extLst>
              <a:ext uri="{FF2B5EF4-FFF2-40B4-BE49-F238E27FC236}">
                <a16:creationId xmlns:a16="http://schemas.microsoft.com/office/drawing/2014/main" id="{1406B233-A2C0-CF07-9A3E-77AAD73CBF36}"/>
              </a:ext>
            </a:extLst>
          </p:cNvPr>
          <p:cNvSpPr txBox="1"/>
          <p:nvPr/>
        </p:nvSpPr>
        <p:spPr>
          <a:xfrm>
            <a:off x="8882583" y="2941737"/>
            <a:ext cx="8429017" cy="4832092"/>
          </a:xfrm>
          <a:prstGeom prst="rect">
            <a:avLst/>
          </a:prstGeom>
          <a:noFill/>
        </p:spPr>
        <p:txBody>
          <a:bodyPr wrap="square">
            <a:spAutoFit/>
          </a:bodyPr>
          <a:lstStyle/>
          <a:p>
            <a:pPr algn="just"/>
            <a:r>
              <a:rPr lang="vi-VN" sz="4400" dirty="0">
                <a:latin typeface="Cabin" panose="020B0604020202020204" charset="0"/>
              </a:rPr>
              <a:t>Chọn nhầm loại tài sản</a:t>
            </a:r>
            <a:r>
              <a:rPr lang="en-US" sz="4400" dirty="0">
                <a:latin typeface="Cabin" panose="020B0604020202020204" charset="0"/>
              </a:rPr>
              <a:t> </a:t>
            </a:r>
            <a:r>
              <a:rPr lang="vi-VN" sz="4400" dirty="0">
                <a:latin typeface="Cabin" panose="020B0604020202020204" charset="0"/>
              </a:rPr>
              <a:t>(chọn nhầm giữa đất trụ sở và đất cơ sở sự nghiệp).</a:t>
            </a:r>
          </a:p>
          <a:p>
            <a:pPr algn="just"/>
            <a:r>
              <a:rPr lang="vi-VN" sz="4400" dirty="0">
                <a:latin typeface="Cabin" panose="020B0604020202020204" charset="0"/>
              </a:rPr>
              <a:t>Kiểm kê đất không thuộc</a:t>
            </a:r>
            <a:r>
              <a:rPr lang="vi-VN" sz="3200" dirty="0">
                <a:latin typeface="Cabin" panose="020B0604020202020204" charset="0"/>
              </a:rPr>
              <a:t> </a:t>
            </a:r>
            <a:r>
              <a:rPr lang="vi-VN" sz="4400" dirty="0">
                <a:latin typeface="Cabin" panose="020B0604020202020204" charset="0"/>
              </a:rPr>
              <a:t>phạm vi như: nghĩa trang, nghĩa địa, đài tưởng niệm, di tích, đất lúa, công viên</a:t>
            </a:r>
            <a:r>
              <a:rPr lang="en-US" sz="4400" dirty="0">
                <a:latin typeface="Cabin" panose="020B0604020202020204" charset="0"/>
              </a:rPr>
              <a:t>….</a:t>
            </a:r>
            <a:endParaRPr lang="vi-VN" sz="4400" dirty="0">
              <a:latin typeface="Cabin" panose="020B0604020202020204" charset="0"/>
            </a:endParaRPr>
          </a:p>
        </p:txBody>
      </p:sp>
      <p:sp>
        <p:nvSpPr>
          <p:cNvPr id="81" name="TextBox 34">
            <a:extLst>
              <a:ext uri="{FF2B5EF4-FFF2-40B4-BE49-F238E27FC236}">
                <a16:creationId xmlns:a16="http://schemas.microsoft.com/office/drawing/2014/main" id="{03B3ACE5-4C96-2D8D-04E6-159910568129}"/>
              </a:ext>
            </a:extLst>
          </p:cNvPr>
          <p:cNvSpPr txBox="1"/>
          <p:nvPr/>
        </p:nvSpPr>
        <p:spPr>
          <a:xfrm>
            <a:off x="11839790" y="1772392"/>
            <a:ext cx="4009809" cy="851067"/>
          </a:xfrm>
          <a:prstGeom prst="rect">
            <a:avLst/>
          </a:prstGeom>
        </p:spPr>
        <p:txBody>
          <a:bodyPr wrap="square" lIns="0" tIns="0" rIns="0" bIns="0" rtlCol="0" anchor="t">
            <a:spAutoFit/>
          </a:bodyPr>
          <a:lstStyle/>
          <a:p>
            <a:pPr algn="l">
              <a:lnSpc>
                <a:spcPts val="7388"/>
              </a:lnSpc>
            </a:pPr>
            <a:r>
              <a:rPr lang="en-US" sz="4400" b="1" dirty="0">
                <a:solidFill>
                  <a:srgbClr val="3A3A57"/>
                </a:solidFill>
                <a:latin typeface="Cabin Bold"/>
                <a:ea typeface="Cabin Bold"/>
                <a:cs typeface="Cabin Bold"/>
                <a:sym typeface="Cabin Bold"/>
              </a:rPr>
              <a:t>LỖI CỤ THỂ</a:t>
            </a:r>
            <a:endParaRPr lang="en-US" sz="4400" b="1" dirty="0">
              <a:solidFill>
                <a:srgbClr val="01003B"/>
              </a:solidFill>
              <a:latin typeface="Cabin Bold"/>
              <a:ea typeface="Cabin Bold"/>
              <a:cs typeface="Cabin Bold"/>
              <a:sym typeface="Cabin Bold"/>
            </a:endParaRPr>
          </a:p>
        </p:txBody>
      </p:sp>
      <p:sp>
        <p:nvSpPr>
          <p:cNvPr id="82" name="Isosceles Triangle 81">
            <a:extLst>
              <a:ext uri="{FF2B5EF4-FFF2-40B4-BE49-F238E27FC236}">
                <a16:creationId xmlns:a16="http://schemas.microsoft.com/office/drawing/2014/main" id="{FEFDB876-AE02-432D-C6E0-17C6D04E54AD}"/>
              </a:ext>
            </a:extLst>
          </p:cNvPr>
          <p:cNvSpPr/>
          <p:nvPr/>
        </p:nvSpPr>
        <p:spPr>
          <a:xfrm rot="5400000">
            <a:off x="8152253" y="3075058"/>
            <a:ext cx="533400" cy="459828"/>
          </a:xfrm>
          <a:prstGeom prst="triangle">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02860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14:bounceEnd="60000">
                                          <p:cBhvr additive="base">
                                            <p:cTn id="7" dur="500" fill="hold"/>
                                            <p:tgtEl>
                                              <p:spTgt spid="49"/>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14:presetBounceEnd="60000">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14:bounceEnd="60000">
                                          <p:cBhvr additive="base">
                                            <p:cTn id="12" dur="500" fill="hold"/>
                                            <p:tgtEl>
                                              <p:spTgt spid="50"/>
                                            </p:tgtEl>
                                            <p:attrNameLst>
                                              <p:attrName>ppt_x</p:attrName>
                                            </p:attrNameLst>
                                          </p:cBhvr>
                                          <p:tavLst>
                                            <p:tav tm="0">
                                              <p:val>
                                                <p:strVal val="0-#ppt_w/2"/>
                                              </p:val>
                                            </p:tav>
                                            <p:tav tm="100000">
                                              <p:val>
                                                <p:strVal val="#ppt_x"/>
                                              </p:val>
                                            </p:tav>
                                          </p:tavLst>
                                        </p:anim>
                                        <p:anim calcmode="lin" valueType="num" p14:bounceEnd="60000">
                                          <p:cBhvr additive="base">
                                            <p:cTn id="13" dur="500" fill="hold"/>
                                            <p:tgtEl>
                                              <p:spTgt spid="5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14:presetBounceEnd="60000">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14:bounceEnd="60000">
                                          <p:cBhvr additive="base">
                                            <p:cTn id="17" dur="500" fill="hold"/>
                                            <p:tgtEl>
                                              <p:spTgt spid="53"/>
                                            </p:tgtEl>
                                            <p:attrNameLst>
                                              <p:attrName>ppt_x</p:attrName>
                                            </p:attrNameLst>
                                          </p:cBhvr>
                                          <p:tavLst>
                                            <p:tav tm="0">
                                              <p:val>
                                                <p:strVal val="0-#ppt_w/2"/>
                                              </p:val>
                                            </p:tav>
                                            <p:tav tm="100000">
                                              <p:val>
                                                <p:strVal val="#ppt_x"/>
                                              </p:val>
                                            </p:tav>
                                          </p:tavLst>
                                        </p:anim>
                                        <p:anim calcmode="lin" valueType="num" p14:bounceEnd="60000">
                                          <p:cBhvr additive="base">
                                            <p:cTn id="18" dur="500" fill="hold"/>
                                            <p:tgtEl>
                                              <p:spTgt spid="5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14:presetBounceEnd="60000">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14:bounceEnd="60000">
                                          <p:cBhvr additive="base">
                                            <p:cTn id="22" dur="500" fill="hold"/>
                                            <p:tgtEl>
                                              <p:spTgt spid="56"/>
                                            </p:tgtEl>
                                            <p:attrNameLst>
                                              <p:attrName>ppt_x</p:attrName>
                                            </p:attrNameLst>
                                          </p:cBhvr>
                                          <p:tavLst>
                                            <p:tav tm="0">
                                              <p:val>
                                                <p:strVal val="0-#ppt_w/2"/>
                                              </p:val>
                                            </p:tav>
                                            <p:tav tm="100000">
                                              <p:val>
                                                <p:strVal val="#ppt_x"/>
                                              </p:val>
                                            </p:tav>
                                          </p:tavLst>
                                        </p:anim>
                                        <p:anim calcmode="lin" valueType="num" p14:bounceEnd="60000">
                                          <p:cBhvr additive="base">
                                            <p:cTn id="23" dur="500" fill="hold"/>
                                            <p:tgtEl>
                                              <p:spTgt spid="5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14:presetBounceEnd="60000">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14:bounceEnd="60000">
                                          <p:cBhvr additive="base">
                                            <p:cTn id="27" dur="500" fill="hold"/>
                                            <p:tgtEl>
                                              <p:spTgt spid="59"/>
                                            </p:tgtEl>
                                            <p:attrNameLst>
                                              <p:attrName>ppt_x</p:attrName>
                                            </p:attrNameLst>
                                          </p:cBhvr>
                                          <p:tavLst>
                                            <p:tav tm="0">
                                              <p:val>
                                                <p:strVal val="0-#ppt_w/2"/>
                                              </p:val>
                                            </p:tav>
                                            <p:tav tm="100000">
                                              <p:val>
                                                <p:strVal val="#ppt_x"/>
                                              </p:val>
                                            </p:tav>
                                          </p:tavLst>
                                        </p:anim>
                                        <p:anim calcmode="lin" valueType="num" p14:bounceEnd="60000">
                                          <p:cBhvr additive="base">
                                            <p:cTn id="28"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fade">
                                          <p:cBhvr>
                                            <p:cTn id="33" dur="500"/>
                                            <p:tgtEl>
                                              <p:spTgt spid="82"/>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fade">
                                          <p:cBhvr>
                                            <p:cTn id="3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fill="hold"/>
                                            <p:tgtEl>
                                              <p:spTgt spid="50"/>
                                            </p:tgtEl>
                                            <p:attrNameLst>
                                              <p:attrName>ppt_x</p:attrName>
                                            </p:attrNameLst>
                                          </p:cBhvr>
                                          <p:tavLst>
                                            <p:tav tm="0">
                                              <p:val>
                                                <p:strVal val="0-#ppt_w/2"/>
                                              </p:val>
                                            </p:tav>
                                            <p:tav tm="100000">
                                              <p:val>
                                                <p:strVal val="#ppt_x"/>
                                              </p:val>
                                            </p:tav>
                                          </p:tavLst>
                                        </p:anim>
                                        <p:anim calcmode="lin" valueType="num">
                                          <p:cBhvr additive="base">
                                            <p:cTn id="13" dur="500" fill="hold"/>
                                            <p:tgtEl>
                                              <p:spTgt spid="5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500" fill="hold"/>
                                            <p:tgtEl>
                                              <p:spTgt spid="53"/>
                                            </p:tgtEl>
                                            <p:attrNameLst>
                                              <p:attrName>ppt_x</p:attrName>
                                            </p:attrNameLst>
                                          </p:cBhvr>
                                          <p:tavLst>
                                            <p:tav tm="0">
                                              <p:val>
                                                <p:strVal val="0-#ppt_w/2"/>
                                              </p:val>
                                            </p:tav>
                                            <p:tav tm="100000">
                                              <p:val>
                                                <p:strVal val="#ppt_x"/>
                                              </p:val>
                                            </p:tav>
                                          </p:tavLst>
                                        </p:anim>
                                        <p:anim calcmode="lin" valueType="num">
                                          <p:cBhvr additive="base">
                                            <p:cTn id="18" dur="500" fill="hold"/>
                                            <p:tgtEl>
                                              <p:spTgt spid="5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500" fill="hold"/>
                                            <p:tgtEl>
                                              <p:spTgt spid="56"/>
                                            </p:tgtEl>
                                            <p:attrNameLst>
                                              <p:attrName>ppt_x</p:attrName>
                                            </p:attrNameLst>
                                          </p:cBhvr>
                                          <p:tavLst>
                                            <p:tav tm="0">
                                              <p:val>
                                                <p:strVal val="0-#ppt_w/2"/>
                                              </p:val>
                                            </p:tav>
                                            <p:tav tm="100000">
                                              <p:val>
                                                <p:strVal val="#ppt_x"/>
                                              </p:val>
                                            </p:tav>
                                          </p:tavLst>
                                        </p:anim>
                                        <p:anim calcmode="lin" valueType="num">
                                          <p:cBhvr additive="base">
                                            <p:cTn id="23" dur="500" fill="hold"/>
                                            <p:tgtEl>
                                              <p:spTgt spid="5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additive="base">
                                            <p:cTn id="27" dur="500" fill="hold"/>
                                            <p:tgtEl>
                                              <p:spTgt spid="59"/>
                                            </p:tgtEl>
                                            <p:attrNameLst>
                                              <p:attrName>ppt_x</p:attrName>
                                            </p:attrNameLst>
                                          </p:cBhvr>
                                          <p:tavLst>
                                            <p:tav tm="0">
                                              <p:val>
                                                <p:strVal val="0-#ppt_w/2"/>
                                              </p:val>
                                            </p:tav>
                                            <p:tav tm="100000">
                                              <p:val>
                                                <p:strVal val="#ppt_x"/>
                                              </p:val>
                                            </p:tav>
                                          </p:tavLst>
                                        </p:anim>
                                        <p:anim calcmode="lin" valueType="num">
                                          <p:cBhvr additive="base">
                                            <p:cTn id="28"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fade">
                                          <p:cBhvr>
                                            <p:cTn id="33" dur="500"/>
                                            <p:tgtEl>
                                              <p:spTgt spid="82"/>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fade">
                                          <p:cBhvr>
                                            <p:cTn id="3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2" grpId="0" animBg="1"/>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2243</Words>
  <Application>Microsoft Office PowerPoint</Application>
  <PresentationFormat>Custom</PresentationFormat>
  <Paragraphs>243</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Cabin</vt:lpstr>
      <vt:lpstr>Calibri</vt:lpstr>
      <vt:lpstr>Cabin Bold</vt:lpstr>
      <vt:lpstr>Asap Bold</vt:lpstr>
      <vt:lpstr>Asap</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đề xuất dự án Thuyết trình doanh nghiệp theo Phong cách Công nghệ Trừu tượng Xanh dương Đậm Hồng</dc:title>
  <cp:lastModifiedBy>Luong Thi Linh Dan</cp:lastModifiedBy>
  <cp:revision>10</cp:revision>
  <dcterms:created xsi:type="dcterms:W3CDTF">2006-08-16T00:00:00Z</dcterms:created>
  <dcterms:modified xsi:type="dcterms:W3CDTF">2025-04-02T11:27:42Z</dcterms:modified>
  <dc:identifier>DAGjcigr0aM</dc:identifier>
</cp:coreProperties>
</file>