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Lst>
  <p:notesMasterIdLst>
    <p:notesMasterId r:id="rId24"/>
  </p:notesMasterIdLst>
  <p:sldIdLst>
    <p:sldId id="281" r:id="rId3"/>
    <p:sldId id="256" r:id="rId4"/>
    <p:sldId id="328" r:id="rId5"/>
    <p:sldId id="283" r:id="rId6"/>
    <p:sldId id="282" r:id="rId7"/>
    <p:sldId id="329" r:id="rId8"/>
    <p:sldId id="264" r:id="rId9"/>
    <p:sldId id="284" r:id="rId10"/>
    <p:sldId id="330" r:id="rId11"/>
    <p:sldId id="318" r:id="rId12"/>
    <p:sldId id="319" r:id="rId13"/>
    <p:sldId id="320" r:id="rId14"/>
    <p:sldId id="321" r:id="rId15"/>
    <p:sldId id="322" r:id="rId16"/>
    <p:sldId id="323" r:id="rId17"/>
    <p:sldId id="324" r:id="rId18"/>
    <p:sldId id="327" r:id="rId19"/>
    <p:sldId id="331" r:id="rId20"/>
    <p:sldId id="332" r:id="rId21"/>
    <p:sldId id="326" r:id="rId22"/>
    <p:sldId id="262"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2929"/>
    <a:srgbClr val="F72828"/>
    <a:srgbClr val="68402A"/>
    <a:srgbClr val="E6AF00"/>
    <a:srgbClr val="CB997E"/>
    <a:srgbClr val="DA0000"/>
    <a:srgbClr val="FFE8D6"/>
    <a:srgbClr val="E6E6E6"/>
    <a:srgbClr val="FFD9BD"/>
    <a:srgbClr val="945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76" autoAdjust="0"/>
  </p:normalViewPr>
  <p:slideViewPr>
    <p:cSldViewPr snapToGrid="0" showGuides="1">
      <p:cViewPr varScale="1">
        <p:scale>
          <a:sx n="55" d="100"/>
          <a:sy n="55" d="100"/>
        </p:scale>
        <p:origin x="1038" y="23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941DB-63EA-4429-A836-144916B41BBF}"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06586-CA63-4D07-9DAD-8DE48DEFEFD2}" type="slidenum">
              <a:rPr lang="en-US" smtClean="0"/>
              <a:t>‹#›</a:t>
            </a:fld>
            <a:endParaRPr lang="en-US"/>
          </a:p>
        </p:txBody>
      </p:sp>
    </p:spTree>
    <p:extLst>
      <p:ext uri="{BB962C8B-B14F-4D97-AF65-F5344CB8AC3E}">
        <p14:creationId xmlns:p14="http://schemas.microsoft.com/office/powerpoint/2010/main" val="86035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0063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2951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13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045C-BDF4-4D91-BE20-E2611C8E2F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E4CAA1-6B5A-4CE5-BA79-110259A5EC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05D5E-3354-4FFC-B496-7057ED805220}"/>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AD490725-17F8-420B-B50F-7DA878428D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4E44B6-97EA-4056-B20F-5710541041AF}"/>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165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3C8-8DB0-4384-B8DC-CB432AF9D0B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67CE6B-A93E-498B-8534-C026B16E70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D40D4-5DB0-4D97-8974-C273B82E7E76}"/>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65C592E5-93F4-41FE-AEE3-3E0C63EDD0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B31F14-194F-482A-89B2-B0F106B2183F}"/>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92646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9F52-AD27-4F6D-BAAC-625F8BD52A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1F8006-42F2-4B5A-A794-9DE46BF95C0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DB6C3-CA75-4608-A7C2-A214C54137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761232-ADD2-4832-85CA-59D863C47BC7}"/>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6" name="Footer Placeholder 5">
            <a:extLst>
              <a:ext uri="{FF2B5EF4-FFF2-40B4-BE49-F238E27FC236}">
                <a16:creationId xmlns:a16="http://schemas.microsoft.com/office/drawing/2014/main" id="{1B8EB97E-E69E-4C56-88B5-85D81976CA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F0201D-21C5-4207-AA91-0BBFEF3FE5F5}"/>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1704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A7FC-7B0A-40E2-BC93-FD59A1A449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380A49-3B8D-452A-86D2-104235CC3A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BAB87-0DA3-4C4C-9438-CF1F7F698EB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EFE00-3651-4B81-AE78-C2E802A9DD1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8D1B3-E2AB-4DD1-8CBD-7CD1FA0E040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2CADC-E343-4F71-917F-36C19BB6B162}"/>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8" name="Footer Placeholder 7">
            <a:extLst>
              <a:ext uri="{FF2B5EF4-FFF2-40B4-BE49-F238E27FC236}">
                <a16:creationId xmlns:a16="http://schemas.microsoft.com/office/drawing/2014/main" id="{21CD6960-BF58-4DAC-9670-E888B2BC9D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F25979-530E-4416-9B94-8B95D9727264}"/>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6967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1B04-D62B-4589-8692-C8E145A25B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982B95B-2F5C-4F5D-9025-7E58604CD941}"/>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4" name="Footer Placeholder 3">
            <a:extLst>
              <a:ext uri="{FF2B5EF4-FFF2-40B4-BE49-F238E27FC236}">
                <a16:creationId xmlns:a16="http://schemas.microsoft.com/office/drawing/2014/main" id="{46B8E2CD-D1A3-4186-857C-7BC900A64A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003F2A9-6F22-4498-9A5B-82E551CB4574}"/>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90899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555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8483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3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769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66090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6799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77585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0799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32294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1669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2656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3719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7232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20472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686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6578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6707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3739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6134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38141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92090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02576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2969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9606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0832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3294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716523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809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873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10469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1644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19106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8826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82354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8183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11048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446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810833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5179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35967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57430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214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0279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0485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74369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7555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0435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E72C-A59E-4F71-B920-DC6D3A275F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2C240-E3B5-4D73-B35F-73BF4458DF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1503-9807-4953-A396-122EFE91A0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415E6-9959-4F01-BDB1-3C98ED802F6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6" name="Footer Placeholder 5">
            <a:extLst>
              <a:ext uri="{FF2B5EF4-FFF2-40B4-BE49-F238E27FC236}">
                <a16:creationId xmlns:a16="http://schemas.microsoft.com/office/drawing/2014/main" id="{F5F079A8-0216-40CF-8E1A-71E752E45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46BD51-2A1D-4E77-91FE-495DD4FE0010}"/>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633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59925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FC00-7C32-4A3A-A1E1-F9EEF684E7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489BA7-B844-44A1-A979-A528BF7AD4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DCBB38-E57F-4FBA-9660-DAD8920675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8E06A-442D-4751-913A-004A8D7E5A45}"/>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6" name="Footer Placeholder 5">
            <a:extLst>
              <a:ext uri="{FF2B5EF4-FFF2-40B4-BE49-F238E27FC236}">
                <a16:creationId xmlns:a16="http://schemas.microsoft.com/office/drawing/2014/main" id="{EB1E6DEE-CCEA-4F9D-9B05-20858A37F4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5AE58F-670C-4D1A-9FB2-70A8BCCC2A70}"/>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3207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8225-1962-487B-B027-63907E7CD0B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F9D9E-2206-4280-90C5-C654D196F0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0638-81CB-49EE-B783-673707F2085D}"/>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2EB8E45F-3F3C-49C6-8CAA-922620DDB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C3E18-9B11-4F48-B58D-1CA021BB31E4}"/>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98620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6201F-E7D8-4A1A-8C63-D802E2E863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D04927-96DF-494E-88DD-68949B0068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4FADB-B1F9-4684-BF6F-A3E3597B3FCF}"/>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0D9812D8-94A1-4F18-8722-3BDD7D2C0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016A2A-A86A-4B00-890A-CAFD26187949}"/>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318088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7470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40751571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03269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17887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76808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36419551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69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5831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2616707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77468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29912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7654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887948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83488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51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a:xfrm>
            <a:off x="838200" y="6356350"/>
            <a:ext cx="2743200" cy="365125"/>
          </a:xfrm>
          <a:prstGeom prst="rect">
            <a:avLst/>
          </a:prstGeom>
        </p:spPr>
        <p:txBody>
          <a:bodyPr/>
          <a:lstStyle/>
          <a:p>
            <a:fld id="{02309C9E-A37D-47FE-A9DB-E7889B154C8D}" type="datetimeFigureOut">
              <a:rPr lang="en-US" smtClean="0"/>
              <a:t>1/9/2025</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a:xfrm>
            <a:off x="8610600" y="6356350"/>
            <a:ext cx="2743200" cy="365125"/>
          </a:xfrm>
          <a:prstGeom prst="rect">
            <a:avLst/>
          </a:prstGeom>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6776423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jp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20DF6EE2-006C-4DA1-9112-D47F019EB8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26292779"/>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95" r:id="rId3"/>
    <p:sldLayoutId id="2147483694" r:id="rId4"/>
    <p:sldLayoutId id="2147483693" r:id="rId5"/>
    <p:sldLayoutId id="2147483690" r:id="rId6"/>
    <p:sldLayoutId id="2147483678" r:id="rId7"/>
    <p:sldLayoutId id="2147483676" r:id="rId8"/>
    <p:sldLayoutId id="2147483661" r:id="rId9"/>
    <p:sldLayoutId id="2147483660" r:id="rId10"/>
    <p:sldLayoutId id="2147483650" r:id="rId11"/>
    <p:sldLayoutId id="2147483651" r:id="rId12"/>
    <p:sldLayoutId id="2147483652" r:id="rId13"/>
    <p:sldLayoutId id="2147483653" r:id="rId14"/>
    <p:sldLayoutId id="2147483654" r:id="rId15"/>
    <p:sldLayoutId id="2147483655" r:id="rId16"/>
    <p:sldLayoutId id="2147483709" r:id="rId17"/>
    <p:sldLayoutId id="2147483708" r:id="rId18"/>
    <p:sldLayoutId id="2147483707" r:id="rId19"/>
    <p:sldLayoutId id="2147483706" r:id="rId20"/>
    <p:sldLayoutId id="2147483705" r:id="rId21"/>
    <p:sldLayoutId id="2147483704" r:id="rId22"/>
    <p:sldLayoutId id="2147483703" r:id="rId23"/>
    <p:sldLayoutId id="2147483702" r:id="rId24"/>
    <p:sldLayoutId id="2147483701" r:id="rId25"/>
    <p:sldLayoutId id="2147483700" r:id="rId26"/>
    <p:sldLayoutId id="2147483699" r:id="rId27"/>
    <p:sldLayoutId id="2147483698" r:id="rId28"/>
    <p:sldLayoutId id="2147483697" r:id="rId29"/>
    <p:sldLayoutId id="2147483696" r:id="rId30"/>
    <p:sldLayoutId id="2147483692" r:id="rId31"/>
    <p:sldLayoutId id="2147483691" r:id="rId32"/>
    <p:sldLayoutId id="2147483689" r:id="rId33"/>
    <p:sldLayoutId id="2147483688" r:id="rId34"/>
    <p:sldLayoutId id="2147483687"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7" r:id="rId44"/>
    <p:sldLayoutId id="2147483675" r:id="rId45"/>
    <p:sldLayoutId id="2147483674" r:id="rId46"/>
    <p:sldLayoutId id="2147483673" r:id="rId47"/>
    <p:sldLayoutId id="2147483672" r:id="rId48"/>
    <p:sldLayoutId id="2147483671" r:id="rId49"/>
    <p:sldLayoutId id="2147483670" r:id="rId50"/>
    <p:sldLayoutId id="2147483669" r:id="rId51"/>
    <p:sldLayoutId id="2147483668" r:id="rId52"/>
    <p:sldLayoutId id="2147483667" r:id="rId53"/>
    <p:sldLayoutId id="2147483666" r:id="rId54"/>
    <p:sldLayoutId id="2147483665" r:id="rId55"/>
    <p:sldLayoutId id="2147483664" r:id="rId56"/>
    <p:sldLayoutId id="2147483663" r:id="rId57"/>
    <p:sldLayoutId id="2147483662" r:id="rId58"/>
    <p:sldLayoutId id="2147483656" r:id="rId59"/>
    <p:sldLayoutId id="2147483657" r:id="rId60"/>
    <p:sldLayoutId id="2147483658"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id="{2FE2A14B-5434-448C-99D0-2E690F3E54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2920401049"/>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gif"/><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gif"/><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830387" y="0"/>
            <a:ext cx="10764982" cy="6560127"/>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2">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27" name="任意多边形 133">
            <a:extLst>
              <a:ext uri="{FF2B5EF4-FFF2-40B4-BE49-F238E27FC236}">
                <a16:creationId xmlns:a16="http://schemas.microsoft.com/office/drawing/2014/main"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8" name="任意多边形 133">
            <a:extLst>
              <a:ext uri="{FF2B5EF4-FFF2-40B4-BE49-F238E27FC236}">
                <a16:creationId xmlns:a16="http://schemas.microsoft.com/office/drawing/2014/main"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 name="Group 3">
            <a:extLst>
              <a:ext uri="{FF2B5EF4-FFF2-40B4-BE49-F238E27FC236}">
                <a16:creationId xmlns:a16="http://schemas.microsoft.com/office/drawing/2014/main" id="{1F14FE5A-FF77-46FF-AF91-4A7D56A43E4B}"/>
              </a:ext>
            </a:extLst>
          </p:cNvPr>
          <p:cNvGrpSpPr/>
          <p:nvPr/>
        </p:nvGrpSpPr>
        <p:grpSpPr>
          <a:xfrm>
            <a:off x="2302354" y="697056"/>
            <a:ext cx="7656525" cy="2110724"/>
            <a:chOff x="2377059" y="1005936"/>
            <a:chExt cx="7656525" cy="2110724"/>
          </a:xfrm>
        </p:grpSpPr>
        <p:sp>
          <p:nvSpPr>
            <p:cNvPr id="65" name="TextBox 64">
              <a:extLst>
                <a:ext uri="{FF2B5EF4-FFF2-40B4-BE49-F238E27FC236}">
                  <a16:creationId xmlns:a16="http://schemas.microsoft.com/office/drawing/2014/main" id="{EAD02C4D-7274-496B-9345-882BFA13AF44}"/>
                </a:ext>
              </a:extLst>
            </p:cNvPr>
            <p:cNvSpPr txBox="1"/>
            <p:nvPr/>
          </p:nvSpPr>
          <p:spPr>
            <a:xfrm>
              <a:off x="2377059" y="2100997"/>
              <a:ext cx="7656525" cy="1015663"/>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FF3333"/>
                  </a:solidFill>
                  <a:effectLst>
                    <a:outerShdw blurRad="60007" dist="310007" dir="7680000" sy="30000" kx="1300200" algn="ctr" rotWithShape="0">
                      <a:prstClr val="black">
                        <a:alpha val="32000"/>
                      </a:prstClr>
                    </a:outerShdw>
                  </a:effectLst>
                  <a:uLnTx/>
                  <a:uFillTx/>
                  <a:latin typeface="HP-044" panose="020B0603050302020204" pitchFamily="34" charset="0"/>
                </a:rPr>
                <a:t>Tâp</a:t>
              </a:r>
              <a:r>
                <a:rPr kumimoji="0" lang="en-US" sz="4400" b="1" i="0" u="none" strike="noStrike" kern="1200" cap="none" spc="0" normalizeH="0" baseline="0" noProof="0" dirty="0">
                  <a:ln/>
                  <a:solidFill>
                    <a:srgbClr val="FF3333"/>
                  </a:solidFill>
                  <a:effectLst>
                    <a:outerShdw blurRad="60007" dist="310007" dir="7680000" sy="30000" kx="1300200" algn="ctr" rotWithShape="0">
                      <a:prstClr val="black">
                        <a:alpha val="32000"/>
                      </a:prstClr>
                    </a:outerShdw>
                  </a:effectLst>
                  <a:uLnTx/>
                  <a:uFillTx/>
                  <a:latin typeface="HP-044" panose="020B0603050302020204" pitchFamily="34" charset="0"/>
                </a:rPr>
                <a:t> </a:t>
              </a:r>
              <a:r>
                <a:rPr kumimoji="0" lang="en-US" sz="4400" b="1" i="0" u="none" strike="noStrike" kern="1200" cap="none" spc="0" normalizeH="0" baseline="0" noProof="0" dirty="0" err="1">
                  <a:ln/>
                  <a:solidFill>
                    <a:srgbClr val="FF3333"/>
                  </a:solidFill>
                  <a:effectLst>
                    <a:outerShdw blurRad="60007" dist="310007" dir="7680000" sy="30000" kx="1300200" algn="ctr" rotWithShape="0">
                      <a:prstClr val="black">
                        <a:alpha val="32000"/>
                      </a:prstClr>
                    </a:outerShdw>
                  </a:effectLst>
                  <a:uLnTx/>
                  <a:uFillTx/>
                  <a:latin typeface="HP-044" panose="020B0603050302020204" pitchFamily="34" charset="0"/>
                </a:rPr>
                <a:t>làm</a:t>
              </a:r>
              <a:r>
                <a:rPr kumimoji="0" lang="en-US" sz="4400" b="1" i="0" u="none" strike="noStrike" kern="1200" cap="none" spc="0" normalizeH="0" baseline="0" noProof="0" dirty="0">
                  <a:ln/>
                  <a:solidFill>
                    <a:srgbClr val="FF3333"/>
                  </a:solidFill>
                  <a:effectLst>
                    <a:outerShdw blurRad="60007" dist="310007" dir="7680000" sy="30000" kx="1300200" algn="ctr" rotWithShape="0">
                      <a:prstClr val="black">
                        <a:alpha val="32000"/>
                      </a:prstClr>
                    </a:outerShdw>
                  </a:effectLst>
                  <a:uLnTx/>
                  <a:uFillTx/>
                  <a:latin typeface="HP-044" panose="020B0603050302020204" pitchFamily="34" charset="0"/>
                </a:rPr>
                <a:t> van</a:t>
              </a:r>
            </a:p>
          </p:txBody>
        </p:sp>
        <p:sp>
          <p:nvSpPr>
            <p:cNvPr id="2" name="TextBox 1">
              <a:extLst>
                <a:ext uri="{FF2B5EF4-FFF2-40B4-BE49-F238E27FC236}">
                  <a16:creationId xmlns:a16="http://schemas.microsoft.com/office/drawing/2014/main" id="{37D4C15F-3E77-43D6-9404-9EBE558A9D72}"/>
                </a:ext>
              </a:extLst>
            </p:cNvPr>
            <p:cNvSpPr txBox="1"/>
            <p:nvPr/>
          </p:nvSpPr>
          <p:spPr>
            <a:xfrm>
              <a:off x="3208421" y="2005264"/>
              <a:ext cx="1347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2929"/>
                  </a:solidFill>
                  <a:effectLst/>
                  <a:uLnTx/>
                  <a:uFillTx/>
                  <a:latin typeface="Choco Matcha" panose="02000500000000000000" pitchFamily="2" charset="0"/>
                  <a:ea typeface="+mn-ea"/>
                  <a:cs typeface="+mn-cs"/>
                </a:rPr>
                <a:t>.</a:t>
              </a:r>
            </a:p>
          </p:txBody>
        </p:sp>
        <p:sp>
          <p:nvSpPr>
            <p:cNvPr id="91" name="TextBox 90">
              <a:extLst>
                <a:ext uri="{FF2B5EF4-FFF2-40B4-BE49-F238E27FC236}">
                  <a16:creationId xmlns:a16="http://schemas.microsoft.com/office/drawing/2014/main" id="{A3919E15-836F-44B3-8ACB-6C5B8DCCE45E}"/>
                </a:ext>
              </a:extLst>
            </p:cNvPr>
            <p:cNvSpPr txBox="1"/>
            <p:nvPr/>
          </p:nvSpPr>
          <p:spPr>
            <a:xfrm rot="16482678">
              <a:off x="8213558" y="1441177"/>
              <a:ext cx="134753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2929"/>
                  </a:solidFill>
                  <a:effectLst/>
                  <a:uLnTx/>
                  <a:uFillTx/>
                  <a:latin typeface="Choco Matcha" panose="02000500000000000000" pitchFamily="2" charset="0"/>
                  <a:ea typeface="+mn-ea"/>
                  <a:cs typeface="+mn-cs"/>
                </a:rPr>
                <a:t>(</a:t>
              </a:r>
            </a:p>
          </p:txBody>
        </p:sp>
      </p:grpSp>
      <p:pic>
        <p:nvPicPr>
          <p:cNvPr id="94" name="Picture 93">
            <a:extLst>
              <a:ext uri="{FF2B5EF4-FFF2-40B4-BE49-F238E27FC236}">
                <a16:creationId xmlns:a16="http://schemas.microsoft.com/office/drawing/2014/main" id="{EFE17C94-7D07-4CEC-BB65-1BFF9CC5719E}"/>
              </a:ext>
            </a:extLst>
          </p:cNvPr>
          <p:cNvPicPr>
            <a:picLocks noChangeAspect="1"/>
          </p:cNvPicPr>
          <p:nvPr/>
        </p:nvPicPr>
        <p:blipFill rotWithShape="1">
          <a:blip r:embed="rId3">
            <a:extLst>
              <a:ext uri="{28A0092B-C50C-407E-A947-70E740481C1C}">
                <a14:useLocalDpi xmlns:a14="http://schemas.microsoft.com/office/drawing/2010/main" val="0"/>
              </a:ext>
            </a:extLst>
          </a:blip>
          <a:srcRect l="25617" t="35629" r="25953" b="6777"/>
          <a:stretch/>
        </p:blipFill>
        <p:spPr>
          <a:xfrm>
            <a:off x="9211729" y="3875941"/>
            <a:ext cx="3090624" cy="2932426"/>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sp>
        <p:nvSpPr>
          <p:cNvPr id="95" name="TextBox 94">
            <a:extLst>
              <a:ext uri="{FF2B5EF4-FFF2-40B4-BE49-F238E27FC236}">
                <a16:creationId xmlns:a16="http://schemas.microsoft.com/office/drawing/2014/main" id="{8CB06F29-950B-4B31-8E4B-44E175FEB274}"/>
              </a:ext>
            </a:extLst>
          </p:cNvPr>
          <p:cNvSpPr txBox="1"/>
          <p:nvPr/>
        </p:nvSpPr>
        <p:spPr>
          <a:xfrm>
            <a:off x="2237916" y="2766367"/>
            <a:ext cx="7611294" cy="3416320"/>
          </a:xfrm>
          <a:prstGeom prst="rect">
            <a:avLst/>
          </a:prstGeom>
          <a:noFill/>
          <a:ln>
            <a:noFill/>
          </a:ln>
        </p:spPr>
        <p:txBody>
          <a:bodyPr wrap="square" rtlCol="0">
            <a:spAutoFit/>
          </a:bodyPr>
          <a:lstStyle/>
          <a:p>
            <a:pPr algn="ctr"/>
            <a:r>
              <a:rPr lang="en-US" sz="7200" b="1">
                <a:ln w="22225">
                  <a:solidFill>
                    <a:srgbClr val="6B705C">
                      <a:alpha val="80000"/>
                    </a:srgbClr>
                  </a:solidFill>
                </a:ln>
                <a:solidFill>
                  <a:srgbClr val="0070C0"/>
                </a:solidFill>
                <a:latin typeface="Choco Matcha" panose="02000500000000000000" pitchFamily="2" charset="0"/>
              </a:rPr>
              <a:t>Luyện tập viết đoạn văn thuật lại một sự việc</a:t>
            </a:r>
            <a:endParaRPr lang="en-US" sz="7200" b="1" dirty="0">
              <a:ln w="22225">
                <a:solidFill>
                  <a:srgbClr val="6B705C">
                    <a:alpha val="80000"/>
                  </a:srgbClr>
                </a:solidFill>
              </a:ln>
              <a:solidFill>
                <a:srgbClr val="0070C0"/>
              </a:solidFill>
              <a:latin typeface="Choco Matcha" panose="02000500000000000000" pitchFamily="2" charset="0"/>
            </a:endParaRPr>
          </a:p>
        </p:txBody>
      </p:sp>
      <p:pic>
        <p:nvPicPr>
          <p:cNvPr id="97" name="Picture 96">
            <a:extLst>
              <a:ext uri="{FF2B5EF4-FFF2-40B4-BE49-F238E27FC236}">
                <a16:creationId xmlns:a16="http://schemas.microsoft.com/office/drawing/2014/main" id="{F8ECA935-397D-4B85-AAFA-0FC7C5EB6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407815" y="4545388"/>
            <a:ext cx="2080829" cy="2080829"/>
          </a:xfrm>
          <a:prstGeom prst="rect">
            <a:avLst/>
          </a:prstGeom>
        </p:spPr>
      </p:pic>
      <p:sp>
        <p:nvSpPr>
          <p:cNvPr id="5" name="Rectangle 4">
            <a:extLst>
              <a:ext uri="{FF2B5EF4-FFF2-40B4-BE49-F238E27FC236}">
                <a16:creationId xmlns:a16="http://schemas.microsoft.com/office/drawing/2014/main" id="{E50D37BC-B6EC-AF37-8EA7-F85D80D43706}"/>
              </a:ext>
            </a:extLst>
          </p:cNvPr>
          <p:cNvSpPr/>
          <p:nvPr/>
        </p:nvSpPr>
        <p:spPr>
          <a:xfrm>
            <a:off x="2531562" y="1137038"/>
            <a:ext cx="7128875"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TRƯỜNG TIỂU HỌC THỚI TAM</a:t>
            </a:r>
          </a:p>
        </p:txBody>
      </p:sp>
    </p:spTree>
    <p:extLst>
      <p:ext uri="{BB962C8B-B14F-4D97-AF65-F5344CB8AC3E}">
        <p14:creationId xmlns:p14="http://schemas.microsoft.com/office/powerpoint/2010/main" val="5663963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TextBox 189">
            <a:extLst>
              <a:ext uri="{FF2B5EF4-FFF2-40B4-BE49-F238E27FC236}">
                <a16:creationId xmlns:a16="http://schemas.microsoft.com/office/drawing/2014/main" id="{064E4CE1-F692-46DF-9FB4-1F21F295C913}"/>
              </a:ext>
            </a:extLst>
          </p:cNvPr>
          <p:cNvSpPr txBox="1"/>
          <p:nvPr/>
        </p:nvSpPr>
        <p:spPr>
          <a:xfrm>
            <a:off x="0" y="210611"/>
            <a:ext cx="12047242" cy="1234953"/>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tx2">
                    <a:lumMod val="75000"/>
                  </a:schemeClr>
                </a:solidFill>
                <a:effectLst/>
                <a:uLnTx/>
                <a:uFillTx/>
                <a:latin typeface="Coiny" panose="02000903060500060000" pitchFamily="2" charset="0"/>
              </a:rPr>
              <a:t>CHIA SẺ </a:t>
            </a:r>
            <a:r>
              <a:rPr lang="en-US" sz="5400">
                <a:solidFill>
                  <a:schemeClr val="tx2">
                    <a:lumMod val="75000"/>
                  </a:schemeClr>
                </a:solidFill>
                <a:latin typeface="Coiny" panose="02000903060500060000" pitchFamily="2" charset="0"/>
              </a:rPr>
              <a:t>BÀI VIẾT </a:t>
            </a:r>
            <a:r>
              <a:rPr kumimoji="0" lang="en-US" sz="5400" b="0" i="0" u="none" strike="noStrike" kern="1200" cap="none" spc="0" normalizeH="0" baseline="0" noProof="0">
                <a:ln>
                  <a:noFill/>
                </a:ln>
                <a:solidFill>
                  <a:schemeClr val="tx2">
                    <a:lumMod val="75000"/>
                  </a:schemeClr>
                </a:solidFill>
                <a:effectLst/>
                <a:uLnTx/>
                <a:uFillTx/>
                <a:latin typeface="Coiny" panose="02000903060500060000" pitchFamily="2" charset="0"/>
              </a:rPr>
              <a:t>TRƯỚC LỚP</a:t>
            </a:r>
            <a:endParaRPr kumimoji="0" lang="en-US" sz="5400" b="0" i="0" u="none" strike="noStrike" kern="1200" cap="none" spc="0" normalizeH="0" baseline="0" noProof="0" dirty="0">
              <a:ln>
                <a:noFill/>
              </a:ln>
              <a:solidFill>
                <a:schemeClr val="tx2">
                  <a:lumMod val="75000"/>
                </a:schemeClr>
              </a:solidFill>
              <a:effectLst/>
              <a:uLnTx/>
              <a:uFillTx/>
              <a:latin typeface="Coiny" panose="02000903060500060000" pitchFamily="2" charset="0"/>
            </a:endParaRPr>
          </a:p>
        </p:txBody>
      </p:sp>
    </p:spTree>
    <p:extLst>
      <p:ext uri="{BB962C8B-B14F-4D97-AF65-F5344CB8AC3E}">
        <p14:creationId xmlns:p14="http://schemas.microsoft.com/office/powerpoint/2010/main" val="21173926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10065" y="174944"/>
            <a:ext cx="10771869" cy="6442086"/>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533400"/>
                    <a:ext cx="0" cy="43641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6" name="文本框 54">
            <a:extLst>
              <a:ext uri="{FF2B5EF4-FFF2-40B4-BE49-F238E27FC236}">
                <a16:creationId xmlns:a16="http://schemas.microsoft.com/office/drawing/2014/main" id="{4F36E69B-D5E3-46DD-8164-D731F94C8606}"/>
              </a:ext>
            </a:extLst>
          </p:cNvPr>
          <p:cNvSpPr txBox="1"/>
          <p:nvPr/>
        </p:nvSpPr>
        <p:spPr>
          <a:xfrm>
            <a:off x="1376175" y="2961423"/>
            <a:ext cx="937744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a:ln>
                  <a:solidFill>
                    <a:srgbClr val="F7ACB0"/>
                  </a:solidFill>
                </a:ln>
                <a:solidFill>
                  <a:srgbClr val="00B0F0"/>
                </a:solidFill>
                <a:effectLst>
                  <a:outerShdw blurRad="38100" dist="38100" dir="2700000" algn="tl">
                    <a:srgbClr val="000000">
                      <a:alpha val="43137"/>
                    </a:srgbClr>
                  </a:outerShdw>
                </a:effectLst>
                <a:latin typeface="UVN Dzung Dakao" panose="00000400000000000000" pitchFamily="2" charset="0"/>
                <a:ea typeface="字魂107号-萌趣欢乐体" panose="00000500000000000000" pitchFamily="2" charset="-122"/>
              </a:rPr>
              <a:t>Đọc bài viết của các bạn và chia sẻ </a:t>
            </a:r>
            <a:endParaRPr kumimoji="0" lang="zh-CN" altLang="en-US" sz="9600" b="1" i="0" u="none" strike="noStrike" kern="1200" cap="none" spc="0" normalizeH="0" baseline="0" noProof="0" dirty="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endParaRPr>
          </a:p>
        </p:txBody>
      </p:sp>
      <p:sp>
        <p:nvSpPr>
          <p:cNvPr id="160" name="文本框 54">
            <a:extLst>
              <a:ext uri="{FF2B5EF4-FFF2-40B4-BE49-F238E27FC236}">
                <a16:creationId xmlns:a16="http://schemas.microsoft.com/office/drawing/2014/main" id="{3CECE326-856E-4A40-B14F-EA265C695F2B}"/>
              </a:ext>
            </a:extLst>
          </p:cNvPr>
          <p:cNvSpPr txBox="1"/>
          <p:nvPr/>
        </p:nvSpPr>
        <p:spPr>
          <a:xfrm>
            <a:off x="2345709" y="1275370"/>
            <a:ext cx="6956278"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3.2</a:t>
            </a:r>
            <a:endParaRPr kumimoji="0" lang="zh-CN" altLang="en-US" sz="11500" b="1" i="0" u="none" strike="noStrike" kern="1200" cap="none" spc="0" normalizeH="0" baseline="0" noProof="0" dirty="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endParaRPr>
          </a:p>
        </p:txBody>
      </p:sp>
    </p:spTree>
    <p:extLst>
      <p:ext uri="{BB962C8B-B14F-4D97-AF65-F5344CB8AC3E}">
        <p14:creationId xmlns:p14="http://schemas.microsoft.com/office/powerpoint/2010/main" val="1150510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0"/>
                                        </p:tgtEl>
                                        <p:attrNameLst>
                                          <p:attrName>style.visibility</p:attrName>
                                        </p:attrNameLst>
                                      </p:cBhvr>
                                      <p:to>
                                        <p:strVal val="visible"/>
                                      </p:to>
                                    </p:set>
                                    <p:animEffect transition="in" filter="fade">
                                      <p:cBhvr>
                                        <p:cTn id="13" dur="500"/>
                                        <p:tgtEl>
                                          <p:spTgt spid="160"/>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barn(inVertical)">
                                      <p:cBhvr>
                                        <p:cTn id="1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6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86257" y="-4207"/>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sp>
        <p:nvSpPr>
          <p:cNvPr id="230" name="TextBox 229">
            <a:extLst>
              <a:ext uri="{FF2B5EF4-FFF2-40B4-BE49-F238E27FC236}">
                <a16:creationId xmlns:a16="http://schemas.microsoft.com/office/drawing/2014/main" id="{23269BB8-1426-4435-81A6-4AAE5E41756C}"/>
              </a:ext>
            </a:extLst>
          </p:cNvPr>
          <p:cNvSpPr txBox="1"/>
          <p:nvPr/>
        </p:nvSpPr>
        <p:spPr>
          <a:xfrm>
            <a:off x="826823" y="1301018"/>
            <a:ext cx="10334089" cy="1200329"/>
          </a:xfrm>
          <a:prstGeom prst="rect">
            <a:avLst/>
          </a:prstGeom>
          <a:noFill/>
        </p:spPr>
        <p:txBody>
          <a:bodyPr wrap="square" rtlCol="0">
            <a:spAutoFit/>
          </a:bodyPr>
          <a:lstStyle/>
          <a:p>
            <a:pPr lvl="0"/>
            <a:r>
              <a:rPr lang="en-US" sz="3600" b="1">
                <a:latin typeface="Arial" panose="020B0604020202020204" pitchFamily="34" charset="0"/>
                <a:cs typeface="Arial" panose="020B0604020202020204" pitchFamily="34" charset="0"/>
              </a:rPr>
              <a:t>3. Đọc phần thân bài hoặc đoạn văn của các bạn trong nhóm và chia sẻ:</a:t>
            </a:r>
            <a:endParaRPr kumimoji="0" lang="en-US" sz="36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24" name="TextBox 223">
            <a:extLst>
              <a:ext uri="{FF2B5EF4-FFF2-40B4-BE49-F238E27FC236}">
                <a16:creationId xmlns:a16="http://schemas.microsoft.com/office/drawing/2014/main" id="{BE2C9E9D-65CA-46C5-82E5-F7D82FB8277B}"/>
              </a:ext>
            </a:extLst>
          </p:cNvPr>
          <p:cNvSpPr txBox="1"/>
          <p:nvPr/>
        </p:nvSpPr>
        <p:spPr>
          <a:xfrm>
            <a:off x="485591" y="2451295"/>
            <a:ext cx="11211604"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a. Em thích điều gì ở phần thân bài hoặc đoạn văn của bạn?</a:t>
            </a:r>
          </a:p>
        </p:txBody>
      </p:sp>
      <p:pic>
        <p:nvPicPr>
          <p:cNvPr id="226" name="Picture 225">
            <a:extLst>
              <a:ext uri="{FF2B5EF4-FFF2-40B4-BE49-F238E27FC236}">
                <a16:creationId xmlns:a16="http://schemas.microsoft.com/office/drawing/2014/main" id="{9B73BFAF-2729-4E7A-88C0-EAF23358D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85" y="3155416"/>
            <a:ext cx="2810106" cy="892310"/>
          </a:xfrm>
          <a:prstGeom prst="rect">
            <a:avLst/>
          </a:prstGeom>
        </p:spPr>
      </p:pic>
      <p:pic>
        <p:nvPicPr>
          <p:cNvPr id="228" name="Picture 227">
            <a:extLst>
              <a:ext uri="{FF2B5EF4-FFF2-40B4-BE49-F238E27FC236}">
                <a16:creationId xmlns:a16="http://schemas.microsoft.com/office/drawing/2014/main" id="{A076FA7B-3053-4B61-9CDD-C5ED46EFD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949" y="3155416"/>
            <a:ext cx="2810106" cy="892310"/>
          </a:xfrm>
          <a:prstGeom prst="rect">
            <a:avLst/>
          </a:prstGeom>
        </p:spPr>
      </p:pic>
      <p:pic>
        <p:nvPicPr>
          <p:cNvPr id="233" name="Picture 232">
            <a:extLst>
              <a:ext uri="{FF2B5EF4-FFF2-40B4-BE49-F238E27FC236}">
                <a16:creationId xmlns:a16="http://schemas.microsoft.com/office/drawing/2014/main" id="{8D0A7977-7CF0-4156-B695-A93D72DA7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345" y="3169969"/>
            <a:ext cx="2487538" cy="892310"/>
          </a:xfrm>
          <a:prstGeom prst="rect">
            <a:avLst/>
          </a:prstGeom>
        </p:spPr>
      </p:pic>
      <p:pic>
        <p:nvPicPr>
          <p:cNvPr id="235" name="Picture 234">
            <a:extLst>
              <a:ext uri="{FF2B5EF4-FFF2-40B4-BE49-F238E27FC236}">
                <a16:creationId xmlns:a16="http://schemas.microsoft.com/office/drawing/2014/main" id="{08520415-55C0-40CD-8484-ED34849FF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9597" y="3147116"/>
            <a:ext cx="1472312" cy="892310"/>
          </a:xfrm>
          <a:prstGeom prst="rect">
            <a:avLst/>
          </a:prstGeom>
        </p:spPr>
      </p:pic>
      <p:sp>
        <p:nvSpPr>
          <p:cNvPr id="73" name="TextBox 72">
            <a:extLst>
              <a:ext uri="{FF2B5EF4-FFF2-40B4-BE49-F238E27FC236}">
                <a16:creationId xmlns:a16="http://schemas.microsoft.com/office/drawing/2014/main" id="{A08BEEAB-2FE1-4316-BD1A-D8D8918B1966}"/>
              </a:ext>
            </a:extLst>
          </p:cNvPr>
          <p:cNvSpPr txBox="1"/>
          <p:nvPr/>
        </p:nvSpPr>
        <p:spPr>
          <a:xfrm>
            <a:off x="485591" y="4268205"/>
            <a:ext cx="11211604" cy="1077218"/>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b. Em muốn chỉnh sửa hoặc viết thêm điều gì vào đoạn văn đã viết?</a:t>
            </a:r>
          </a:p>
        </p:txBody>
      </p:sp>
      <p:pic>
        <p:nvPicPr>
          <p:cNvPr id="237" name="Picture 236">
            <a:extLst>
              <a:ext uri="{FF2B5EF4-FFF2-40B4-BE49-F238E27FC236}">
                <a16:creationId xmlns:a16="http://schemas.microsoft.com/office/drawing/2014/main" id="{0983334C-2E6B-4A1E-A9F8-7D60677F6D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895" y="5429018"/>
            <a:ext cx="4550923" cy="912193"/>
          </a:xfrm>
          <a:prstGeom prst="rect">
            <a:avLst/>
          </a:prstGeom>
        </p:spPr>
      </p:pic>
      <p:pic>
        <p:nvPicPr>
          <p:cNvPr id="239" name="Picture 238">
            <a:extLst>
              <a:ext uri="{FF2B5EF4-FFF2-40B4-BE49-F238E27FC236}">
                <a16:creationId xmlns:a16="http://schemas.microsoft.com/office/drawing/2014/main" id="{3FFF6567-30CC-431E-B35A-33DE57E3BC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9104" y="5429018"/>
            <a:ext cx="4429602" cy="912193"/>
          </a:xfrm>
          <a:prstGeom prst="rect">
            <a:avLst/>
          </a:prstGeom>
        </p:spPr>
      </p:pic>
      <p:pic>
        <p:nvPicPr>
          <p:cNvPr id="78" name="Picture 77">
            <a:extLst>
              <a:ext uri="{FF2B5EF4-FFF2-40B4-BE49-F238E27FC236}">
                <a16:creationId xmlns:a16="http://schemas.microsoft.com/office/drawing/2014/main" id="{D8CFD8B1-482A-46B7-BE4D-6E55ED48B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9597" y="5448901"/>
            <a:ext cx="1472312" cy="892310"/>
          </a:xfrm>
          <a:prstGeom prst="rect">
            <a:avLst/>
          </a:prstGeom>
        </p:spPr>
      </p:pic>
    </p:spTree>
    <p:extLst>
      <p:ext uri="{BB962C8B-B14F-4D97-AF65-F5344CB8AC3E}">
        <p14:creationId xmlns:p14="http://schemas.microsoft.com/office/powerpoint/2010/main" val="2179791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anim calcmode="lin" valueType="num">
                                      <p:cBhvr>
                                        <p:cTn id="8" dur="1000" fill="hold"/>
                                        <p:tgtEl>
                                          <p:spTgt spid="230"/>
                                        </p:tgtEl>
                                        <p:attrNameLst>
                                          <p:attrName>ppt_x</p:attrName>
                                        </p:attrNameLst>
                                      </p:cBhvr>
                                      <p:tavLst>
                                        <p:tav tm="0">
                                          <p:val>
                                            <p:strVal val="#ppt_x"/>
                                          </p:val>
                                        </p:tav>
                                        <p:tav tm="100000">
                                          <p:val>
                                            <p:strVal val="#ppt_x"/>
                                          </p:val>
                                        </p:tav>
                                      </p:tavLst>
                                    </p:anim>
                                    <p:anim calcmode="lin" valueType="num">
                                      <p:cBhvr>
                                        <p:cTn id="9" dur="1000" fill="hold"/>
                                        <p:tgtEl>
                                          <p:spTgt spid="2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4"/>
                                        </p:tgtEl>
                                        <p:attrNameLst>
                                          <p:attrName>style.visibility</p:attrName>
                                        </p:attrNameLst>
                                      </p:cBhvr>
                                      <p:to>
                                        <p:strVal val="visible"/>
                                      </p:to>
                                    </p:set>
                                    <p:animEffect transition="in" filter="barn(inVertical)">
                                      <p:cBhvr>
                                        <p:cTn id="14" dur="500"/>
                                        <p:tgtEl>
                                          <p:spTgt spid="22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26"/>
                                        </p:tgtEl>
                                        <p:attrNameLst>
                                          <p:attrName>style.visibility</p:attrName>
                                        </p:attrNameLst>
                                      </p:cBhvr>
                                      <p:to>
                                        <p:strVal val="visible"/>
                                      </p:to>
                                    </p:set>
                                    <p:animEffect transition="in" filter="fade">
                                      <p:cBhvr>
                                        <p:cTn id="18" dur="500"/>
                                        <p:tgtEl>
                                          <p:spTgt spid="226"/>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28"/>
                                        </p:tgtEl>
                                        <p:attrNameLst>
                                          <p:attrName>style.visibility</p:attrName>
                                        </p:attrNameLst>
                                      </p:cBhvr>
                                      <p:to>
                                        <p:strVal val="visible"/>
                                      </p:to>
                                    </p:set>
                                    <p:animEffect transition="in" filter="fade">
                                      <p:cBhvr>
                                        <p:cTn id="22" dur="500"/>
                                        <p:tgtEl>
                                          <p:spTgt spid="228"/>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33"/>
                                        </p:tgtEl>
                                        <p:attrNameLst>
                                          <p:attrName>style.visibility</p:attrName>
                                        </p:attrNameLst>
                                      </p:cBhvr>
                                      <p:to>
                                        <p:strVal val="visible"/>
                                      </p:to>
                                    </p:set>
                                    <p:animEffect transition="in" filter="fade">
                                      <p:cBhvr>
                                        <p:cTn id="26" dur="500"/>
                                        <p:tgtEl>
                                          <p:spTgt spid="233"/>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fade">
                                      <p:cBhvr>
                                        <p:cTn id="30" dur="500"/>
                                        <p:tgtEl>
                                          <p:spTgt spid="23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barn(inVertical)">
                                      <p:cBhvr>
                                        <p:cTn id="35" dur="500"/>
                                        <p:tgtEl>
                                          <p:spTgt spid="73"/>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37"/>
                                        </p:tgtEl>
                                        <p:attrNameLst>
                                          <p:attrName>style.visibility</p:attrName>
                                        </p:attrNameLst>
                                      </p:cBhvr>
                                      <p:to>
                                        <p:strVal val="visible"/>
                                      </p:to>
                                    </p:set>
                                    <p:animEffect transition="in" filter="fade">
                                      <p:cBhvr>
                                        <p:cTn id="39" dur="500"/>
                                        <p:tgtEl>
                                          <p:spTgt spid="237"/>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39"/>
                                        </p:tgtEl>
                                        <p:attrNameLst>
                                          <p:attrName>style.visibility</p:attrName>
                                        </p:attrNameLst>
                                      </p:cBhvr>
                                      <p:to>
                                        <p:strVal val="visible"/>
                                      </p:to>
                                    </p:set>
                                    <p:animEffect transition="in" filter="fade">
                                      <p:cBhvr>
                                        <p:cTn id="43" dur="500"/>
                                        <p:tgtEl>
                                          <p:spTgt spid="239"/>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24" grpId="0"/>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6" name="文本框 54">
            <a:extLst>
              <a:ext uri="{FF2B5EF4-FFF2-40B4-BE49-F238E27FC236}">
                <a16:creationId xmlns:a16="http://schemas.microsoft.com/office/drawing/2014/main" id="{4F36E69B-D5E3-46DD-8164-D731F94C8606}"/>
              </a:ext>
            </a:extLst>
          </p:cNvPr>
          <p:cNvSpPr txBox="1"/>
          <p:nvPr/>
        </p:nvSpPr>
        <p:spPr>
          <a:xfrm>
            <a:off x="278330" y="180459"/>
            <a:ext cx="5554579"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a:solidFill>
                    <a:srgbClr val="F7ACB0"/>
                  </a:solidFill>
                </a:ln>
                <a:solidFill>
                  <a:srgbClr val="92D05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Thảo</a:t>
            </a:r>
            <a:r>
              <a:rPr kumimoji="0" lang="en-US" altLang="zh-CN" sz="9600" b="1" i="0" u="none" strike="noStrike" kern="1200" cap="none" spc="0" normalizeH="0" noProof="0">
                <a:ln>
                  <a:solidFill>
                    <a:srgbClr val="F7ACB0"/>
                  </a:solidFill>
                </a:ln>
                <a:solidFill>
                  <a:srgbClr val="92D05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 luận nhóm 4 để thực hiện yêu cầu </a:t>
            </a:r>
            <a:endParaRPr kumimoji="0" lang="zh-CN" altLang="en-US" sz="9600" b="1" i="0" u="none" strike="noStrike" kern="1200" cap="none" spc="0" normalizeH="0" baseline="0" noProof="0" dirty="0">
              <a:ln>
                <a:solidFill>
                  <a:srgbClr val="F7ACB0"/>
                </a:solidFill>
              </a:ln>
              <a:solidFill>
                <a:srgbClr val="92D05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endParaRPr>
          </a:p>
        </p:txBody>
      </p:sp>
      <p:pic>
        <p:nvPicPr>
          <p:cNvPr id="230" name="Picture 229">
            <a:extLst>
              <a:ext uri="{FF2B5EF4-FFF2-40B4-BE49-F238E27FC236}">
                <a16:creationId xmlns:a16="http://schemas.microsoft.com/office/drawing/2014/main" id="{6F2CE5F1-6FBF-407F-A8BA-59BF5CA63154}"/>
              </a:ext>
            </a:extLst>
          </p:cNvPr>
          <p:cNvPicPr>
            <a:picLocks noChangeAspect="1"/>
          </p:cNvPicPr>
          <p:nvPr/>
        </p:nvPicPr>
        <p:blipFill>
          <a:blip r:embed="rId2"/>
          <a:stretch>
            <a:fillRect/>
          </a:stretch>
        </p:blipFill>
        <p:spPr>
          <a:xfrm>
            <a:off x="3844392" y="580014"/>
            <a:ext cx="7939628" cy="5929596"/>
          </a:xfrm>
          <a:prstGeom prst="rect">
            <a:avLst/>
          </a:prstGeom>
        </p:spPr>
      </p:pic>
    </p:spTree>
    <p:extLst>
      <p:ext uri="{BB962C8B-B14F-4D97-AF65-F5344CB8AC3E}">
        <p14:creationId xmlns:p14="http://schemas.microsoft.com/office/powerpoint/2010/main" val="2991680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6" name="文本框 54">
            <a:extLst>
              <a:ext uri="{FF2B5EF4-FFF2-40B4-BE49-F238E27FC236}">
                <a16:creationId xmlns:a16="http://schemas.microsoft.com/office/drawing/2014/main" id="{4F36E69B-D5E3-46DD-8164-D731F94C8606}"/>
              </a:ext>
            </a:extLst>
          </p:cNvPr>
          <p:cNvSpPr txBox="1"/>
          <p:nvPr/>
        </p:nvSpPr>
        <p:spPr>
          <a:xfrm>
            <a:off x="1223769" y="-65480"/>
            <a:ext cx="983723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Chia sẻ</a:t>
            </a:r>
            <a:r>
              <a:rPr kumimoji="0" lang="en-US" altLang="zh-CN" sz="9600" b="1" i="0" u="none" strike="noStrike" kern="1200" cap="none" spc="0" normalizeH="0" noProof="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 trước lớp</a:t>
            </a:r>
            <a:endParaRPr kumimoji="0" lang="zh-CN" altLang="en-US" sz="9600" b="1" i="0" u="none" strike="noStrike" kern="1200" cap="none" spc="0" normalizeH="0" baseline="0" noProof="0" dirty="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endParaRPr>
          </a:p>
        </p:txBody>
      </p:sp>
      <p:pic>
        <p:nvPicPr>
          <p:cNvPr id="2" name="Picture 1">
            <a:extLst>
              <a:ext uri="{FF2B5EF4-FFF2-40B4-BE49-F238E27FC236}">
                <a16:creationId xmlns:a16="http://schemas.microsoft.com/office/drawing/2014/main" id="{F83B1231-29B8-4CD1-A321-62504AAAB01D}"/>
              </a:ext>
            </a:extLst>
          </p:cNvPr>
          <p:cNvPicPr>
            <a:picLocks noChangeAspect="1"/>
          </p:cNvPicPr>
          <p:nvPr/>
        </p:nvPicPr>
        <p:blipFill>
          <a:blip r:embed="rId2"/>
          <a:stretch>
            <a:fillRect/>
          </a:stretch>
        </p:blipFill>
        <p:spPr>
          <a:xfrm>
            <a:off x="1661151" y="1345926"/>
            <a:ext cx="8571719" cy="5255207"/>
          </a:xfrm>
          <a:prstGeom prst="rect">
            <a:avLst/>
          </a:prstGeom>
        </p:spPr>
      </p:pic>
    </p:spTree>
    <p:extLst>
      <p:ext uri="{BB962C8B-B14F-4D97-AF65-F5344CB8AC3E}">
        <p14:creationId xmlns:p14="http://schemas.microsoft.com/office/powerpoint/2010/main" val="127717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45186" y="453249"/>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2">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04748">
            <a:off x="1086636" y="4415278"/>
            <a:ext cx="2080829" cy="2080829"/>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7850" y="496162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27" name="任意多边形 133">
            <a:extLst>
              <a:ext uri="{FF2B5EF4-FFF2-40B4-BE49-F238E27FC236}">
                <a16:creationId xmlns:a16="http://schemas.microsoft.com/office/drawing/2014/main"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8" name="任意多边形 133">
            <a:extLst>
              <a:ext uri="{FF2B5EF4-FFF2-40B4-BE49-F238E27FC236}">
                <a16:creationId xmlns:a16="http://schemas.microsoft.com/office/drawing/2014/main"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3636" y="2896538"/>
            <a:ext cx="2097260" cy="2097260"/>
          </a:xfrm>
          <a:prstGeom prst="rect">
            <a:avLst/>
          </a:prstGeom>
        </p:spPr>
      </p:pic>
      <p:sp>
        <p:nvSpPr>
          <p:cNvPr id="90" name="TextBox 89">
            <a:extLst>
              <a:ext uri="{FF2B5EF4-FFF2-40B4-BE49-F238E27FC236}">
                <a16:creationId xmlns:a16="http://schemas.microsoft.com/office/drawing/2014/main" id="{8D4478E9-6ED9-4F81-8D13-3A6E0DF5D78C}"/>
              </a:ext>
            </a:extLst>
          </p:cNvPr>
          <p:cNvSpPr txBox="1"/>
          <p:nvPr/>
        </p:nvSpPr>
        <p:spPr>
          <a:xfrm>
            <a:off x="3215765" y="2079043"/>
            <a:ext cx="5332615" cy="36317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6B705C">
                      <a:alpha val="80000"/>
                    </a:srgbClr>
                  </a:solidFill>
                </a:ln>
                <a:solidFill>
                  <a:srgbClr val="68402A"/>
                </a:solidFill>
                <a:effectLst/>
                <a:uLnTx/>
                <a:uFillTx/>
                <a:latin typeface="Choco Matcha" panose="02000500000000000000" pitchFamily="2" charset="0"/>
                <a:ea typeface="+mn-ea"/>
                <a:cs typeface="+mn-cs"/>
              </a:rPr>
              <a:t>VẬN</a:t>
            </a:r>
            <a:r>
              <a:rPr kumimoji="0" lang="en-US" sz="11500" b="1" i="0" u="none" strike="noStrike" kern="1200" cap="none" spc="0" normalizeH="0" noProof="0">
                <a:ln w="22225">
                  <a:solidFill>
                    <a:srgbClr val="6B705C">
                      <a:alpha val="80000"/>
                    </a:srgbClr>
                  </a:solidFill>
                </a:ln>
                <a:solidFill>
                  <a:srgbClr val="68402A"/>
                </a:solidFill>
                <a:effectLst/>
                <a:uLnTx/>
                <a:uFillTx/>
                <a:latin typeface="Choco Matcha" panose="02000500000000000000" pitchFamily="2" charset="0"/>
                <a:ea typeface="+mn-ea"/>
                <a:cs typeface="+mn-cs"/>
              </a:rPr>
              <a:t> DỤNG</a:t>
            </a:r>
            <a:endParaRPr kumimoji="0" lang="en-US" sz="11500" b="1" i="0" u="none" strike="noStrike" kern="1200" cap="none" spc="0" normalizeH="0" baseline="0" noProof="0" dirty="0">
              <a:ln w="22225">
                <a:solidFill>
                  <a:srgbClr val="6B705C">
                    <a:alpha val="80000"/>
                  </a:srgbClr>
                </a:solidFill>
              </a:ln>
              <a:solidFill>
                <a:srgbClr val="68402A"/>
              </a:solidFill>
              <a:effectLst/>
              <a:uLnTx/>
              <a:uFillTx/>
              <a:latin typeface="Choco Matcha" panose="02000500000000000000" pitchFamily="2" charset="0"/>
              <a:ea typeface="+mn-ea"/>
              <a:cs typeface="+mn-cs"/>
            </a:endParaRPr>
          </a:p>
        </p:txBody>
      </p:sp>
    </p:spTree>
    <p:extLst>
      <p:ext uri="{BB962C8B-B14F-4D97-AF65-F5344CB8AC3E}">
        <p14:creationId xmlns:p14="http://schemas.microsoft.com/office/powerpoint/2010/main" val="309325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Effect transition="in" filter="fade">
                                      <p:cBhvr>
                                        <p:cTn id="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64618" y="282931"/>
            <a:ext cx="11662763" cy="649287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sp>
        <p:nvSpPr>
          <p:cNvPr id="61" name="TextBox 60">
            <a:extLst>
              <a:ext uri="{FF2B5EF4-FFF2-40B4-BE49-F238E27FC236}">
                <a16:creationId xmlns:a16="http://schemas.microsoft.com/office/drawing/2014/main" id="{C19B203A-B458-48CD-BFFB-078756986269}"/>
              </a:ext>
            </a:extLst>
          </p:cNvPr>
          <p:cNvSpPr txBox="1"/>
          <p:nvPr/>
        </p:nvSpPr>
        <p:spPr>
          <a:xfrm rot="10800000" flipV="1">
            <a:off x="1721582" y="1457274"/>
            <a:ext cx="8783578" cy="4974439"/>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5200">
                <a:solidFill>
                  <a:srgbClr val="0070C0"/>
                </a:solidFill>
                <a:latin typeface="Coiny" panose="02000903060500060000" pitchFamily="2" charset="0"/>
              </a:rPr>
              <a:t>Sưu tầm câu chuyện về gương hiếu học và chia sẻ những điều em học được từ tấm gương đó</a:t>
            </a:r>
            <a:endParaRPr kumimoji="0" lang="en-US" sz="5200" b="0" i="0" u="none" strike="noStrike" kern="1200" cap="none" spc="0" normalizeH="0" baseline="0" noProof="0" dirty="0">
              <a:ln>
                <a:noFill/>
              </a:ln>
              <a:solidFill>
                <a:srgbClr val="0070C0"/>
              </a:solidFill>
              <a:effectLst/>
              <a:uLnTx/>
              <a:uFillTx/>
              <a:latin typeface="Coiny" panose="02000903060500060000" pitchFamily="2" charset="0"/>
            </a:endParaRPr>
          </a:p>
        </p:txBody>
      </p:sp>
      <p:pic>
        <p:nvPicPr>
          <p:cNvPr id="51" name="Picture 50">
            <a:extLst>
              <a:ext uri="{FF2B5EF4-FFF2-40B4-BE49-F238E27FC236}">
                <a16:creationId xmlns:a16="http://schemas.microsoft.com/office/drawing/2014/main" id="{B9A9660F-72AB-41CE-A3BB-25D3A37EB4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776" b="81349" l="52316" r="94702"/>
                    </a14:imgEffect>
                  </a14:imgLayer>
                </a14:imgProps>
              </a:ext>
            </a:extLst>
          </a:blip>
          <a:srcRect l="47018" t="57079" b="15955"/>
          <a:stretch/>
        </p:blipFill>
        <p:spPr>
          <a:xfrm rot="19275089">
            <a:off x="10064247" y="5464251"/>
            <a:ext cx="2366580" cy="1204525"/>
          </a:xfrm>
          <a:prstGeom prst="rect">
            <a:avLst/>
          </a:prstGeom>
        </p:spPr>
      </p:pic>
      <p:pic>
        <p:nvPicPr>
          <p:cNvPr id="63" name="Picture 62">
            <a:extLst>
              <a:ext uri="{FF2B5EF4-FFF2-40B4-BE49-F238E27FC236}">
                <a16:creationId xmlns:a16="http://schemas.microsoft.com/office/drawing/2014/main" id="{3945EEC5-D0AC-4F0E-ADEF-4603E9CE925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333" b="50583" l="4417" r="40000">
                        <a14:foregroundMark x1="22833" y1="16333" x2="22833" y2="16333"/>
                      </a14:backgroundRemoval>
                    </a14:imgEffect>
                  </a14:imgLayer>
                </a14:imgProps>
              </a:ext>
            </a:extLst>
          </a:blip>
          <a:srcRect t="12915" r="55532" b="45169"/>
          <a:stretch/>
        </p:blipFill>
        <p:spPr>
          <a:xfrm>
            <a:off x="-133160" y="1131913"/>
            <a:ext cx="1847253" cy="1741283"/>
          </a:xfrm>
          <a:prstGeom prst="rect">
            <a:avLst/>
          </a:prstGeom>
        </p:spPr>
      </p:pic>
      <p:grpSp>
        <p:nvGrpSpPr>
          <p:cNvPr id="65" name="组合 337">
            <a:extLst>
              <a:ext uri="{FF2B5EF4-FFF2-40B4-BE49-F238E27FC236}">
                <a16:creationId xmlns:a16="http://schemas.microsoft.com/office/drawing/2014/main" id="{3C093195-137B-4D61-AAE4-475B6DC31536}"/>
              </a:ext>
            </a:extLst>
          </p:cNvPr>
          <p:cNvGrpSpPr/>
          <p:nvPr/>
        </p:nvGrpSpPr>
        <p:grpSpPr>
          <a:xfrm rot="1689363">
            <a:off x="8356533" y="576570"/>
            <a:ext cx="3658519" cy="3643516"/>
            <a:chOff x="3051715" y="1629522"/>
            <a:chExt cx="7107908" cy="7107908"/>
          </a:xfrm>
        </p:grpSpPr>
        <p:sp>
          <p:nvSpPr>
            <p:cNvPr id="66" name="弧形 338">
              <a:extLst>
                <a:ext uri="{FF2B5EF4-FFF2-40B4-BE49-F238E27FC236}">
                  <a16:creationId xmlns:a16="http://schemas.microsoft.com/office/drawing/2014/main" id="{7942D901-620D-4432-9F8A-5B1F4A4F206A}"/>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67" name="弧形 339">
              <a:extLst>
                <a:ext uri="{FF2B5EF4-FFF2-40B4-BE49-F238E27FC236}">
                  <a16:creationId xmlns:a16="http://schemas.microsoft.com/office/drawing/2014/main" id="{4ACC1433-468F-40F4-A8A2-74149F38810A}"/>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68" name="弧形 340">
              <a:extLst>
                <a:ext uri="{FF2B5EF4-FFF2-40B4-BE49-F238E27FC236}">
                  <a16:creationId xmlns:a16="http://schemas.microsoft.com/office/drawing/2014/main" id="{888215EB-6F96-4BA6-BD7F-CE7F5853A81D}"/>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2" name="弧形 341">
              <a:extLst>
                <a:ext uri="{FF2B5EF4-FFF2-40B4-BE49-F238E27FC236}">
                  <a16:creationId xmlns:a16="http://schemas.microsoft.com/office/drawing/2014/main" id="{14945790-58A5-4EE9-A705-4073B11458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3" name="弧形 342">
              <a:extLst>
                <a:ext uri="{FF2B5EF4-FFF2-40B4-BE49-F238E27FC236}">
                  <a16:creationId xmlns:a16="http://schemas.microsoft.com/office/drawing/2014/main" id="{B42B2BF4-E13B-42E5-8664-AEB0014ABDBA}"/>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4" name="任意多边形 133">
            <a:extLst>
              <a:ext uri="{FF2B5EF4-FFF2-40B4-BE49-F238E27FC236}">
                <a16:creationId xmlns:a16="http://schemas.microsoft.com/office/drawing/2014/main" id="{C312DE1A-D363-46BB-B491-3BEBAB2EDEE1}"/>
              </a:ext>
            </a:extLst>
          </p:cNvPr>
          <p:cNvSpPr/>
          <p:nvPr/>
        </p:nvSpPr>
        <p:spPr>
          <a:xfrm flipH="1">
            <a:off x="8107143" y="932973"/>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4" name="任意多边形 133">
            <a:extLst>
              <a:ext uri="{FF2B5EF4-FFF2-40B4-BE49-F238E27FC236}">
                <a16:creationId xmlns:a16="http://schemas.microsoft.com/office/drawing/2014/main" id="{C74E2F2B-922F-4F39-8551-7FDFFEFADFB2}"/>
              </a:ext>
            </a:extLst>
          </p:cNvPr>
          <p:cNvSpPr/>
          <p:nvPr/>
        </p:nvSpPr>
        <p:spPr>
          <a:xfrm rot="770514" flipH="1">
            <a:off x="10634608" y="2687633"/>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53" name="Picture 52">
            <a:extLst>
              <a:ext uri="{FF2B5EF4-FFF2-40B4-BE49-F238E27FC236}">
                <a16:creationId xmlns:a16="http://schemas.microsoft.com/office/drawing/2014/main" id="{6F79BC66-50C1-4C48-8099-4767545EBB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5667" y1="43750" x2="22500" y2="52750"/>
                        <a14:foregroundMark x1="22417" y1="33583" x2="22417" y2="33583"/>
                        <a14:foregroundMark x1="22500" y1="32333" x2="22500" y2="32333"/>
                        <a14:foregroundMark x1="71333" y1="47000" x2="79583" y2="57833"/>
                      </a14:backgroundRemoval>
                    </a14:imgEffect>
                  </a14:imgLayer>
                </a14:imgProps>
              </a:ext>
            </a:extLst>
          </a:blip>
          <a:stretch>
            <a:fillRect/>
          </a:stretch>
        </p:blipFill>
        <p:spPr>
          <a:xfrm>
            <a:off x="59784" y="4931643"/>
            <a:ext cx="3032009" cy="3032009"/>
          </a:xfrm>
          <a:prstGeom prst="rect">
            <a:avLst/>
          </a:prstGeom>
        </p:spPr>
      </p:pic>
    </p:spTree>
    <p:extLst>
      <p:ext uri="{BB962C8B-B14F-4D97-AF65-F5344CB8AC3E}">
        <p14:creationId xmlns:p14="http://schemas.microsoft.com/office/powerpoint/2010/main" val="218289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64618" y="92467"/>
            <a:ext cx="11662763" cy="6683339"/>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pic>
        <p:nvPicPr>
          <p:cNvPr id="51" name="Picture 50">
            <a:extLst>
              <a:ext uri="{FF2B5EF4-FFF2-40B4-BE49-F238E27FC236}">
                <a16:creationId xmlns:a16="http://schemas.microsoft.com/office/drawing/2014/main" id="{B9A9660F-72AB-41CE-A3BB-25D3A37EB4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776" b="81349" l="52316" r="94702"/>
                    </a14:imgEffect>
                  </a14:imgLayer>
                </a14:imgProps>
              </a:ext>
            </a:extLst>
          </a:blip>
          <a:srcRect l="47018" t="57079" b="15955"/>
          <a:stretch/>
        </p:blipFill>
        <p:spPr>
          <a:xfrm rot="19275089">
            <a:off x="10601104" y="5734431"/>
            <a:ext cx="2366580" cy="1204525"/>
          </a:xfrm>
          <a:prstGeom prst="rect">
            <a:avLst/>
          </a:prstGeom>
        </p:spPr>
      </p:pic>
      <p:pic>
        <p:nvPicPr>
          <p:cNvPr id="63" name="Picture 62">
            <a:extLst>
              <a:ext uri="{FF2B5EF4-FFF2-40B4-BE49-F238E27FC236}">
                <a16:creationId xmlns:a16="http://schemas.microsoft.com/office/drawing/2014/main" id="{3945EEC5-D0AC-4F0E-ADEF-4603E9CE925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333" b="50583" l="4417" r="40000">
                        <a14:foregroundMark x1="22833" y1="16333" x2="22833" y2="16333"/>
                      </a14:backgroundRemoval>
                    </a14:imgEffect>
                  </a14:imgLayer>
                </a14:imgProps>
              </a:ext>
            </a:extLst>
          </a:blip>
          <a:srcRect t="12915" r="55532" b="45169"/>
          <a:stretch/>
        </p:blipFill>
        <p:spPr>
          <a:xfrm>
            <a:off x="-384505" y="696355"/>
            <a:ext cx="1847253" cy="1741283"/>
          </a:xfrm>
          <a:prstGeom prst="rect">
            <a:avLst/>
          </a:prstGeom>
        </p:spPr>
      </p:pic>
      <p:sp>
        <p:nvSpPr>
          <p:cNvPr id="57" name="TextBox 56">
            <a:extLst>
              <a:ext uri="{FF2B5EF4-FFF2-40B4-BE49-F238E27FC236}">
                <a16:creationId xmlns:a16="http://schemas.microsoft.com/office/drawing/2014/main" id="{F1DD916E-9D94-4076-ACAC-064E9D1C51E8}"/>
              </a:ext>
            </a:extLst>
          </p:cNvPr>
          <p:cNvSpPr txBox="1"/>
          <p:nvPr/>
        </p:nvSpPr>
        <p:spPr>
          <a:xfrm rot="10800000" flipV="1">
            <a:off x="1018125" y="1355555"/>
            <a:ext cx="10542867" cy="1323439"/>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lang="en-US" sz="4000" b="1" u="sng">
                <a:solidFill>
                  <a:srgbClr val="0070C0"/>
                </a:solidFill>
                <a:effectLst>
                  <a:outerShdw blurRad="38100" dist="38100" dir="2700000" algn="tl">
                    <a:srgbClr val="000000">
                      <a:alpha val="43137"/>
                    </a:srgbClr>
                  </a:outerShdw>
                </a:effectLst>
                <a:cs typeface="Arial" panose="020B0604020202020204" pitchFamily="34" charset="0"/>
              </a:rPr>
              <a:t>Gợi ý: </a:t>
            </a:r>
            <a:r>
              <a:rPr lang="en-US" sz="4000" b="1">
                <a:solidFill>
                  <a:srgbClr val="0070C0"/>
                </a:solidFill>
                <a:effectLst>
                  <a:outerShdw blurRad="38100" dist="38100" dir="2700000" algn="tl">
                    <a:srgbClr val="000000">
                      <a:alpha val="43137"/>
                    </a:srgbClr>
                  </a:outerShdw>
                </a:effectLst>
                <a:cs typeface="Arial" panose="020B0604020202020204" pitchFamily="34" charset="0"/>
              </a:rPr>
              <a:t>Em hãy nêu tên câu chuyện, tóm tắt các câu chuyện, chia sẻ những điều em học được</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cs typeface="Arial" panose="020B0604020202020204" pitchFamily="34" charset="0"/>
            </a:endParaRPr>
          </a:p>
        </p:txBody>
      </p:sp>
      <p:pic>
        <p:nvPicPr>
          <p:cNvPr id="58" name="Picture 57">
            <a:extLst>
              <a:ext uri="{FF2B5EF4-FFF2-40B4-BE49-F238E27FC236}">
                <a16:creationId xmlns:a16="http://schemas.microsoft.com/office/drawing/2014/main" id="{EF0CA6B5-3332-4FFD-A425-690DEB025BCD}"/>
              </a:ext>
            </a:extLst>
          </p:cNvPr>
          <p:cNvPicPr>
            <a:picLocks noChangeAspect="1"/>
          </p:cNvPicPr>
          <p:nvPr/>
        </p:nvPicPr>
        <p:blipFill>
          <a:blip r:embed="rId5"/>
          <a:stretch>
            <a:fillRect/>
          </a:stretch>
        </p:blipFill>
        <p:spPr>
          <a:xfrm>
            <a:off x="871761" y="2739668"/>
            <a:ext cx="2913467" cy="3756307"/>
          </a:xfrm>
          <a:prstGeom prst="rect">
            <a:avLst/>
          </a:prstGeom>
        </p:spPr>
      </p:pic>
      <p:pic>
        <p:nvPicPr>
          <p:cNvPr id="59" name="Picture 58">
            <a:extLst>
              <a:ext uri="{FF2B5EF4-FFF2-40B4-BE49-F238E27FC236}">
                <a16:creationId xmlns:a16="http://schemas.microsoft.com/office/drawing/2014/main" id="{9CACD666-828D-4EF0-B56E-BE26B9CD8DBC}"/>
              </a:ext>
            </a:extLst>
          </p:cNvPr>
          <p:cNvPicPr>
            <a:picLocks noChangeAspect="1"/>
          </p:cNvPicPr>
          <p:nvPr/>
        </p:nvPicPr>
        <p:blipFill>
          <a:blip r:embed="rId6"/>
          <a:stretch>
            <a:fillRect/>
          </a:stretch>
        </p:blipFill>
        <p:spPr>
          <a:xfrm>
            <a:off x="4030161" y="3387537"/>
            <a:ext cx="3525589" cy="2460567"/>
          </a:xfrm>
          <a:prstGeom prst="rect">
            <a:avLst/>
          </a:prstGeom>
        </p:spPr>
      </p:pic>
      <p:pic>
        <p:nvPicPr>
          <p:cNvPr id="60" name="Picture 59">
            <a:extLst>
              <a:ext uri="{FF2B5EF4-FFF2-40B4-BE49-F238E27FC236}">
                <a16:creationId xmlns:a16="http://schemas.microsoft.com/office/drawing/2014/main" id="{1EC13CA6-1110-41A7-A33B-66F02ECF5F43}"/>
              </a:ext>
            </a:extLst>
          </p:cNvPr>
          <p:cNvPicPr>
            <a:picLocks noChangeAspect="1"/>
          </p:cNvPicPr>
          <p:nvPr/>
        </p:nvPicPr>
        <p:blipFill>
          <a:blip r:embed="rId7"/>
          <a:stretch>
            <a:fillRect/>
          </a:stretch>
        </p:blipFill>
        <p:spPr>
          <a:xfrm>
            <a:off x="7919668" y="3353466"/>
            <a:ext cx="3707636" cy="2544116"/>
          </a:xfrm>
          <a:prstGeom prst="rect">
            <a:avLst/>
          </a:prstGeom>
        </p:spPr>
      </p:pic>
    </p:spTree>
    <p:extLst>
      <p:ext uri="{BB962C8B-B14F-4D97-AF65-F5344CB8AC3E}">
        <p14:creationId xmlns:p14="http://schemas.microsoft.com/office/powerpoint/2010/main" val="2807824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fill="hold"/>
                                        <p:tgtEl>
                                          <p:spTgt spid="58"/>
                                        </p:tgtEl>
                                        <p:attrNameLst>
                                          <p:attrName>ppt_x</p:attrName>
                                        </p:attrNameLst>
                                      </p:cBhvr>
                                      <p:tavLst>
                                        <p:tav tm="0">
                                          <p:val>
                                            <p:strVal val="#ppt_x"/>
                                          </p:val>
                                        </p:tav>
                                        <p:tav tm="100000">
                                          <p:val>
                                            <p:strVal val="#ppt_x"/>
                                          </p:val>
                                        </p:tav>
                                      </p:tavLst>
                                    </p:anim>
                                    <p:anim calcmode="lin" valueType="num">
                                      <p:cBhvr additive="base">
                                        <p:cTn id="13" dur="500" fill="hold"/>
                                        <p:tgtEl>
                                          <p:spTgt spid="5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additive="base">
                                        <p:cTn id="22" dur="500" fill="hold"/>
                                        <p:tgtEl>
                                          <p:spTgt spid="60"/>
                                        </p:tgtEl>
                                        <p:attrNameLst>
                                          <p:attrName>ppt_x</p:attrName>
                                        </p:attrNameLst>
                                      </p:cBhvr>
                                      <p:tavLst>
                                        <p:tav tm="0">
                                          <p:val>
                                            <p:strVal val="#ppt_x"/>
                                          </p:val>
                                        </p:tav>
                                        <p:tav tm="100000">
                                          <p:val>
                                            <p:strVal val="#ppt_x"/>
                                          </p:val>
                                        </p:tav>
                                      </p:tavLst>
                                    </p:anim>
                                    <p:anim calcmode="lin" valueType="num">
                                      <p:cBhvr additive="base">
                                        <p:cTn id="2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sp>
        <p:nvSpPr>
          <p:cNvPr id="224" name="Rectangle: Rounded Corners 223">
            <a:extLst>
              <a:ext uri="{FF2B5EF4-FFF2-40B4-BE49-F238E27FC236}">
                <a16:creationId xmlns:a16="http://schemas.microsoft.com/office/drawing/2014/main" id="{FB9764FC-1C95-4C0C-8730-BA397143367A}"/>
              </a:ext>
            </a:extLst>
          </p:cNvPr>
          <p:cNvSpPr/>
          <p:nvPr/>
        </p:nvSpPr>
        <p:spPr>
          <a:xfrm>
            <a:off x="228600" y="190500"/>
            <a:ext cx="11734800" cy="6477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F3A48F26-A681-41BF-A061-A45D9604D18A}"/>
              </a:ext>
            </a:extLst>
          </p:cNvPr>
          <p:cNvSpPr txBox="1"/>
          <p:nvPr/>
        </p:nvSpPr>
        <p:spPr>
          <a:xfrm>
            <a:off x="581025" y="548580"/>
            <a:ext cx="11029950" cy="63094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Calibri" panose="020F0502020204030204"/>
                <a:ea typeface="+mn-ea"/>
                <a:cs typeface="+mn-cs"/>
              </a:rPr>
              <a:t>Câu chuyện: Đèn đom đóm</a:t>
            </a:r>
            <a:endParaRPr kumimoji="0" lang="vi-VN" sz="3600" b="0" i="0" u="none" strike="noStrike" kern="1200" cap="none" spc="0" normalizeH="0" baseline="0" noProof="0">
              <a:ln>
                <a:noFill/>
              </a:ln>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Calibri" panose="020F0502020204030204"/>
                <a:ea typeface="+mn-ea"/>
                <a:cs typeface="+mn-cs"/>
              </a:rPr>
              <a:t>	</a:t>
            </a:r>
            <a:r>
              <a:rPr kumimoji="0" lang="vi-VN" sz="3600" b="0" i="0" u="none" strike="noStrike" kern="1200" cap="none" spc="0" normalizeH="0" baseline="0" noProof="0">
                <a:ln>
                  <a:noFill/>
                </a:ln>
                <a:effectLst/>
                <a:uLnTx/>
                <a:uFillTx/>
                <a:latin typeface="Calibri" panose="020F0502020204030204"/>
                <a:ea typeface="+mn-ea"/>
                <a:cs typeface="+mn-cs"/>
              </a:rPr>
              <a:t>Chuyện kể rằng, có cậu bé tên Mạc Đĩnh Chi nhà nghèo nhưng rất ham học. Nhà nghèo nên cậu không thể đến lớp như bè bạn mà chỉ đứng ngoài lớp, nghe thầy giảng bài. Đêm đến, không có đèn thắp sáng, cậu phải bắt đom đóm cho vào vỏ quả trứng lấy ánh sáng học bài. Chính lòng say mê ham học ấy, sau này cậu đã đỗ trạng nguyên, học vị cao nhất thời bấy giờ. Mạc Đĩnh Chi đã trở thành tấm gương vượt khó học giỏi và câu chuyện này đã được lưu truyền từ đời này qua đời khác.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172526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sp>
        <p:nvSpPr>
          <p:cNvPr id="224" name="Rectangle: Rounded Corners 223">
            <a:extLst>
              <a:ext uri="{FF2B5EF4-FFF2-40B4-BE49-F238E27FC236}">
                <a16:creationId xmlns:a16="http://schemas.microsoft.com/office/drawing/2014/main" id="{FB9764FC-1C95-4C0C-8730-BA397143367A}"/>
              </a:ext>
            </a:extLst>
          </p:cNvPr>
          <p:cNvSpPr/>
          <p:nvPr/>
        </p:nvSpPr>
        <p:spPr>
          <a:xfrm>
            <a:off x="228600" y="190500"/>
            <a:ext cx="11734800" cy="6477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F3A48F26-A681-41BF-A061-A45D9604D18A}"/>
              </a:ext>
            </a:extLst>
          </p:cNvPr>
          <p:cNvSpPr txBox="1"/>
          <p:nvPr/>
        </p:nvSpPr>
        <p:spPr>
          <a:xfrm>
            <a:off x="581024" y="548580"/>
            <a:ext cx="11210925" cy="61863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Calibri" panose="020F0502020204030204"/>
                <a:ea typeface="+mn-ea"/>
                <a:cs typeface="+mn-cs"/>
              </a:rPr>
              <a:t>Chia sẻ những điều em biết thêm về Mạc Đĩnh Chi qua câu chuyện</a:t>
            </a:r>
            <a:r>
              <a:rPr kumimoji="0" lang="vi-VN" sz="3600" b="0" i="0" u="none" strike="noStrike" kern="1200" cap="none" spc="0" normalizeH="0" baseline="0" noProof="0">
                <a:ln>
                  <a:noFill/>
                </a:ln>
                <a:solidFill>
                  <a:srgbClr val="FF0000"/>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Những suy nghĩ của em về nhân vật Mạc Đĩnh Chi là: Mạc Đĩnh Chi là người thông minh, chăm chỉ. Người có đức, có tài hết lòng vì đất nước nên luôn được nể trọng và ngưỡng mộ. Tuy ngoại hình xấu xí hay hoàn cảnh gia đình không khá giả nhưng ông vẫn luôn chăm chỉ học tập. Em rất ngưỡng mộ ý chí, nghị lực cũng như tài năng của 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Qua câu chuyện trên em học được bài học về sự cố gắng trong học tập và rèn luyện. Em sẽ cố gắng học tập thật tốt để sau này giúp sức cho gia đình và đất nước.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18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45186" y="453249"/>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2">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04748">
            <a:off x="1086636" y="4415278"/>
            <a:ext cx="2080829" cy="2080829"/>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7850" y="496162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27" name="任意多边形 133">
            <a:extLst>
              <a:ext uri="{FF2B5EF4-FFF2-40B4-BE49-F238E27FC236}">
                <a16:creationId xmlns:a16="http://schemas.microsoft.com/office/drawing/2014/main"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8" name="任意多边形 133">
            <a:extLst>
              <a:ext uri="{FF2B5EF4-FFF2-40B4-BE49-F238E27FC236}">
                <a16:creationId xmlns:a16="http://schemas.microsoft.com/office/drawing/2014/main"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3636" y="2896538"/>
            <a:ext cx="2097260" cy="2097260"/>
          </a:xfrm>
          <a:prstGeom prst="rect">
            <a:avLst/>
          </a:prstGeom>
        </p:spPr>
      </p:pic>
      <p:sp>
        <p:nvSpPr>
          <p:cNvPr id="90" name="TextBox 89">
            <a:extLst>
              <a:ext uri="{FF2B5EF4-FFF2-40B4-BE49-F238E27FC236}">
                <a16:creationId xmlns:a16="http://schemas.microsoft.com/office/drawing/2014/main" id="{8D4478E9-6ED9-4F81-8D13-3A6E0DF5D78C}"/>
              </a:ext>
            </a:extLst>
          </p:cNvPr>
          <p:cNvSpPr txBox="1"/>
          <p:nvPr/>
        </p:nvSpPr>
        <p:spPr>
          <a:xfrm>
            <a:off x="3215765" y="2079043"/>
            <a:ext cx="5332615" cy="3631763"/>
          </a:xfrm>
          <a:prstGeom prst="rect">
            <a:avLst/>
          </a:prstGeom>
          <a:noFill/>
          <a:ln>
            <a:noFill/>
          </a:ln>
        </p:spPr>
        <p:txBody>
          <a:bodyPr wrap="square" rtlCol="0">
            <a:spAutoFit/>
          </a:bodyPr>
          <a:lstStyle/>
          <a:p>
            <a:pPr algn="ctr"/>
            <a:r>
              <a:rPr lang="en-US" sz="11500" b="1">
                <a:ln w="22225">
                  <a:solidFill>
                    <a:srgbClr val="6B705C">
                      <a:alpha val="80000"/>
                    </a:srgbClr>
                  </a:solidFill>
                </a:ln>
                <a:solidFill>
                  <a:srgbClr val="68402A"/>
                </a:solidFill>
                <a:latin typeface="Choco Matcha" panose="02000500000000000000" pitchFamily="2" charset="0"/>
              </a:rPr>
              <a:t>KHỞI ĐỘNG</a:t>
            </a:r>
            <a:endParaRPr lang="en-US" sz="11500" b="1" dirty="0">
              <a:ln w="22225">
                <a:solidFill>
                  <a:srgbClr val="6B705C">
                    <a:alpha val="80000"/>
                  </a:srgbClr>
                </a:solidFill>
              </a:ln>
              <a:solidFill>
                <a:srgbClr val="68402A"/>
              </a:solidFill>
              <a:latin typeface="Choco Matcha" panose="02000500000000000000" pitchFamily="2" charset="0"/>
            </a:endParaRPr>
          </a:p>
        </p:txBody>
      </p:sp>
    </p:spTree>
    <p:extLst>
      <p:ext uri="{BB962C8B-B14F-4D97-AF65-F5344CB8AC3E}">
        <p14:creationId xmlns:p14="http://schemas.microsoft.com/office/powerpoint/2010/main" val="3701717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Effect transition="in" filter="fade">
                                      <p:cBhvr>
                                        <p:cTn id="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6" name="文本框 54">
            <a:extLst>
              <a:ext uri="{FF2B5EF4-FFF2-40B4-BE49-F238E27FC236}">
                <a16:creationId xmlns:a16="http://schemas.microsoft.com/office/drawing/2014/main" id="{4F36E69B-D5E3-46DD-8164-D731F94C8606}"/>
              </a:ext>
            </a:extLst>
          </p:cNvPr>
          <p:cNvSpPr txBox="1"/>
          <p:nvPr/>
        </p:nvSpPr>
        <p:spPr>
          <a:xfrm>
            <a:off x="1223769" y="-65480"/>
            <a:ext cx="983723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Chia sẻ trước lớp</a:t>
            </a:r>
            <a:endParaRPr kumimoji="0" lang="zh-CN" altLang="en-US" sz="9600" b="1" i="0" u="none" strike="noStrike" kern="1200" cap="none" spc="0" normalizeH="0" baseline="0" noProof="0" dirty="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endParaRPr>
          </a:p>
        </p:txBody>
      </p:sp>
      <p:pic>
        <p:nvPicPr>
          <p:cNvPr id="2" name="Picture 1">
            <a:extLst>
              <a:ext uri="{FF2B5EF4-FFF2-40B4-BE49-F238E27FC236}">
                <a16:creationId xmlns:a16="http://schemas.microsoft.com/office/drawing/2014/main" id="{F83B1231-29B8-4CD1-A321-62504AAAB01D}"/>
              </a:ext>
            </a:extLst>
          </p:cNvPr>
          <p:cNvPicPr>
            <a:picLocks noChangeAspect="1"/>
          </p:cNvPicPr>
          <p:nvPr/>
        </p:nvPicPr>
        <p:blipFill>
          <a:blip r:embed="rId2"/>
          <a:stretch>
            <a:fillRect/>
          </a:stretch>
        </p:blipFill>
        <p:spPr>
          <a:xfrm>
            <a:off x="1661151" y="1345926"/>
            <a:ext cx="8571719" cy="5255207"/>
          </a:xfrm>
          <a:prstGeom prst="rect">
            <a:avLst/>
          </a:prstGeom>
        </p:spPr>
      </p:pic>
    </p:spTree>
    <p:extLst>
      <p:ext uri="{BB962C8B-B14F-4D97-AF65-F5344CB8AC3E}">
        <p14:creationId xmlns:p14="http://schemas.microsoft.com/office/powerpoint/2010/main" val="3612582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69641" y="2796618"/>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356251" y="3214036"/>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755098" y="4140311"/>
            <a:ext cx="2578651" cy="2446658"/>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382185" y="2588287"/>
            <a:ext cx="5324475" cy="4384596"/>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grpSp>
        <p:nvGrpSpPr>
          <p:cNvPr id="3" name="Group 2">
            <a:extLst>
              <a:ext uri="{FF2B5EF4-FFF2-40B4-BE49-F238E27FC236}">
                <a16:creationId xmlns:a16="http://schemas.microsoft.com/office/drawing/2014/main" id="{7808840D-DA65-4267-8A00-5DCBCDDAC20B}"/>
              </a:ext>
            </a:extLst>
          </p:cNvPr>
          <p:cNvGrpSpPr/>
          <p:nvPr/>
        </p:nvGrpSpPr>
        <p:grpSpPr>
          <a:xfrm>
            <a:off x="2107624" y="1536635"/>
            <a:ext cx="8371580" cy="1609530"/>
            <a:chOff x="2107624" y="1536635"/>
            <a:chExt cx="8371580" cy="1609530"/>
          </a:xfrm>
        </p:grpSpPr>
        <p:sp>
          <p:nvSpPr>
            <p:cNvPr id="65" name="TextBox 64">
              <a:extLst>
                <a:ext uri="{FF2B5EF4-FFF2-40B4-BE49-F238E27FC236}">
                  <a16:creationId xmlns:a16="http://schemas.microsoft.com/office/drawing/2014/main" id="{EAD02C4D-7274-496B-9345-882BFA13AF44}"/>
                </a:ext>
              </a:extLst>
            </p:cNvPr>
            <p:cNvSpPr txBox="1"/>
            <p:nvPr/>
          </p:nvSpPr>
          <p:spPr>
            <a:xfrm>
              <a:off x="2107624" y="1671209"/>
              <a:ext cx="8371580" cy="1474956"/>
            </a:xfrm>
            <a:prstGeom prst="rect">
              <a:avLst/>
            </a:prstGeom>
            <a:noFill/>
          </p:spPr>
          <p:txBody>
            <a:bodyPr wrap="none" rtlCol="0">
              <a:prstTxWarp prst="textDeflateBottom">
                <a:avLst/>
              </a:prstTxWarp>
              <a:spAutoFit/>
            </a:bodyPr>
            <a:lstStyle/>
            <a:p>
              <a:r>
                <a:rPr lang="en-US" sz="6000" dirty="0">
                  <a:ln w="19050">
                    <a:solidFill>
                      <a:srgbClr val="68402A"/>
                    </a:solidFill>
                  </a:ln>
                  <a:solidFill>
                    <a:srgbClr val="CB997E"/>
                  </a:solidFill>
                  <a:latin typeface="Choco Matcha" panose="02000500000000000000" pitchFamily="2" charset="0"/>
                </a:rPr>
                <a:t>CHÚC CÁC </a:t>
              </a:r>
              <a:r>
                <a:rPr lang="en-US" sz="6000">
                  <a:ln w="19050">
                    <a:solidFill>
                      <a:srgbClr val="68402A"/>
                    </a:solidFill>
                  </a:ln>
                  <a:solidFill>
                    <a:srgbClr val="CB997E"/>
                  </a:solidFill>
                  <a:latin typeface="Choco Matcha" panose="02000500000000000000" pitchFamily="2" charset="0"/>
                </a:rPr>
                <a:t>EM HOC </a:t>
              </a:r>
              <a:r>
                <a:rPr lang="en-US" sz="6000" dirty="0">
                  <a:ln w="19050">
                    <a:solidFill>
                      <a:srgbClr val="68402A"/>
                    </a:solidFill>
                  </a:ln>
                  <a:solidFill>
                    <a:srgbClr val="CB997E"/>
                  </a:solidFill>
                  <a:latin typeface="Choco Matcha" panose="02000500000000000000" pitchFamily="2" charset="0"/>
                </a:rPr>
                <a:t>TÔT</a:t>
              </a:r>
            </a:p>
          </p:txBody>
        </p:sp>
        <p:sp>
          <p:nvSpPr>
            <p:cNvPr id="2" name="TextBox 1">
              <a:extLst>
                <a:ext uri="{FF2B5EF4-FFF2-40B4-BE49-F238E27FC236}">
                  <a16:creationId xmlns:a16="http://schemas.microsoft.com/office/drawing/2014/main" id="{1FC65BFD-1487-4648-B9B5-754AC35E93DF}"/>
                </a:ext>
              </a:extLst>
            </p:cNvPr>
            <p:cNvSpPr txBox="1"/>
            <p:nvPr/>
          </p:nvSpPr>
          <p:spPr>
            <a:xfrm>
              <a:off x="8093122" y="1815153"/>
              <a:ext cx="614149"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sp>
          <p:nvSpPr>
            <p:cNvPr id="91" name="TextBox 90">
              <a:extLst>
                <a:ext uri="{FF2B5EF4-FFF2-40B4-BE49-F238E27FC236}">
                  <a16:creationId xmlns:a16="http://schemas.microsoft.com/office/drawing/2014/main" id="{A651B189-1A19-416C-BAD5-8512C87F9461}"/>
                </a:ext>
              </a:extLst>
            </p:cNvPr>
            <p:cNvSpPr txBox="1"/>
            <p:nvPr/>
          </p:nvSpPr>
          <p:spPr>
            <a:xfrm rot="5400000" flipH="1">
              <a:off x="9266829" y="1187354"/>
              <a:ext cx="409433"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grpSp>
    </p:spTree>
    <p:extLst>
      <p:ext uri="{BB962C8B-B14F-4D97-AF65-F5344CB8AC3E}">
        <p14:creationId xmlns:p14="http://schemas.microsoft.com/office/powerpoint/2010/main" val="133427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35" presetClass="emph" presetSubtype="0" repeatCount="indefinite" fill="hold" nodeType="withEffect">
                                  <p:stCondLst>
                                    <p:cond delay="3800"/>
                                  </p:stCondLst>
                                  <p:endCondLst>
                                    <p:cond evt="onNext" delay="0">
                                      <p:tgtEl>
                                        <p:sldTgt/>
                                      </p:tgtEl>
                                    </p:cond>
                                  </p:endCondLst>
                                  <p:childTnLst>
                                    <p:anim calcmode="discrete" valueType="str">
                                      <p:cBhvr>
                                        <p:cTn id="41"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pic>
        <p:nvPicPr>
          <p:cNvPr id="4" name="Mac Đinh Chi từ nghèo khổ trở thành trạng nguyên hai nước - phim hoạt hình danh nhân thế giới">
            <a:hlinkClick r:id="" action="ppaction://media"/>
            <a:extLst>
              <a:ext uri="{FF2B5EF4-FFF2-40B4-BE49-F238E27FC236}">
                <a16:creationId xmlns:a16="http://schemas.microsoft.com/office/drawing/2014/main" id="{304CC1D5-6A54-48F5-820D-9FE14D34F1A0}"/>
              </a:ext>
            </a:extLst>
          </p:cNvPr>
          <p:cNvPicPr>
            <a:picLocks noChangeAspect="1"/>
          </p:cNvPicPr>
          <p:nvPr>
            <a:videoFile r:link="rId1"/>
            <p:extLst>
              <p:ext uri="{DAA4B4D4-6D71-4841-9C94-3DE7FCFB9230}">
                <p14:media xmlns:p14="http://schemas.microsoft.com/office/powerpoint/2010/main" r:embed="rId2">
                  <p14:trim st="646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0890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64618" y="282931"/>
            <a:ext cx="11662763" cy="649287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sp>
        <p:nvSpPr>
          <p:cNvPr id="61" name="TextBox 60">
            <a:extLst>
              <a:ext uri="{FF2B5EF4-FFF2-40B4-BE49-F238E27FC236}">
                <a16:creationId xmlns:a16="http://schemas.microsoft.com/office/drawing/2014/main" id="{C19B203A-B458-48CD-BFFB-078756986269}"/>
              </a:ext>
            </a:extLst>
          </p:cNvPr>
          <p:cNvSpPr txBox="1"/>
          <p:nvPr/>
        </p:nvSpPr>
        <p:spPr>
          <a:xfrm rot="10800000" flipV="1">
            <a:off x="1092026" y="1614878"/>
            <a:ext cx="9993307" cy="4431983"/>
          </a:xfrm>
          <a:prstGeom prst="rect">
            <a:avLst/>
          </a:prstGeom>
          <a:noFill/>
        </p:spPr>
        <p:txBody>
          <a:bodyPr wrap="square">
            <a:spAutoFit/>
          </a:bodyPr>
          <a:lstStyle/>
          <a:p>
            <a:pPr lvl="0" algn="ctr" defTabSz="457200">
              <a:lnSpc>
                <a:spcPct val="150000"/>
              </a:lnSpc>
              <a:defRPr/>
            </a:pPr>
            <a:r>
              <a:rPr lang="vi-VN" sz="4800">
                <a:solidFill>
                  <a:srgbClr val="FF2929"/>
                </a:solidFill>
                <a:latin typeface="Coiny" panose="02000903060500060000" pitchFamily="2" charset="0"/>
              </a:rPr>
              <a:t>Đề bài: Thuật lại một sự việc trong lễ kỉ niệm ngày Nhà giáo Việt Nam 20 – 11 của trường để lại cho em nhiều ấn tượng. </a:t>
            </a:r>
            <a:endParaRPr kumimoji="0" lang="en-US" sz="4800" b="0" i="0" u="none" strike="noStrike" kern="1200" cap="none" spc="0" normalizeH="0" baseline="0" noProof="0" dirty="0">
              <a:ln>
                <a:noFill/>
              </a:ln>
              <a:solidFill>
                <a:srgbClr val="FF2929"/>
              </a:solidFill>
              <a:effectLst/>
              <a:uLnTx/>
              <a:uFillTx/>
              <a:latin typeface="Coiny" panose="02000903060500060000" pitchFamily="2" charset="0"/>
            </a:endParaRPr>
          </a:p>
        </p:txBody>
      </p:sp>
      <p:pic>
        <p:nvPicPr>
          <p:cNvPr id="51" name="Picture 50">
            <a:extLst>
              <a:ext uri="{FF2B5EF4-FFF2-40B4-BE49-F238E27FC236}">
                <a16:creationId xmlns:a16="http://schemas.microsoft.com/office/drawing/2014/main" id="{B9A9660F-72AB-41CE-A3BB-25D3A37EB4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776" b="81349" l="52316" r="94702"/>
                    </a14:imgEffect>
                  </a14:imgLayer>
                </a14:imgProps>
              </a:ext>
            </a:extLst>
          </a:blip>
          <a:srcRect l="47018" t="57079" b="15955"/>
          <a:stretch/>
        </p:blipFill>
        <p:spPr>
          <a:xfrm rot="19275089">
            <a:off x="10047608" y="5444599"/>
            <a:ext cx="2366580" cy="1204525"/>
          </a:xfrm>
          <a:prstGeom prst="rect">
            <a:avLst/>
          </a:prstGeom>
        </p:spPr>
      </p:pic>
      <p:pic>
        <p:nvPicPr>
          <p:cNvPr id="63" name="Picture 62">
            <a:extLst>
              <a:ext uri="{FF2B5EF4-FFF2-40B4-BE49-F238E27FC236}">
                <a16:creationId xmlns:a16="http://schemas.microsoft.com/office/drawing/2014/main" id="{3945EEC5-D0AC-4F0E-ADEF-4603E9CE925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6333" b="50583" l="4417" r="40000">
                        <a14:foregroundMark x1="22833" y1="16333" x2="22833" y2="16333"/>
                      </a14:backgroundRemoval>
                    </a14:imgEffect>
                  </a14:imgLayer>
                </a14:imgProps>
              </a:ext>
            </a:extLst>
          </a:blip>
          <a:srcRect t="12915" r="55532" b="45169"/>
          <a:stretch/>
        </p:blipFill>
        <p:spPr>
          <a:xfrm>
            <a:off x="-133160" y="1131913"/>
            <a:ext cx="1847253" cy="1741283"/>
          </a:xfrm>
          <a:prstGeom prst="rect">
            <a:avLst/>
          </a:prstGeom>
        </p:spPr>
      </p:pic>
      <p:grpSp>
        <p:nvGrpSpPr>
          <p:cNvPr id="65" name="组合 337">
            <a:extLst>
              <a:ext uri="{FF2B5EF4-FFF2-40B4-BE49-F238E27FC236}">
                <a16:creationId xmlns:a16="http://schemas.microsoft.com/office/drawing/2014/main" id="{3C093195-137B-4D61-AAE4-475B6DC31536}"/>
              </a:ext>
            </a:extLst>
          </p:cNvPr>
          <p:cNvGrpSpPr/>
          <p:nvPr/>
        </p:nvGrpSpPr>
        <p:grpSpPr>
          <a:xfrm rot="1689363">
            <a:off x="8356533" y="576570"/>
            <a:ext cx="3658519" cy="3643516"/>
            <a:chOff x="3051715" y="1629522"/>
            <a:chExt cx="7107908" cy="7107908"/>
          </a:xfrm>
        </p:grpSpPr>
        <p:sp>
          <p:nvSpPr>
            <p:cNvPr id="66" name="弧形 338">
              <a:extLst>
                <a:ext uri="{FF2B5EF4-FFF2-40B4-BE49-F238E27FC236}">
                  <a16:creationId xmlns:a16="http://schemas.microsoft.com/office/drawing/2014/main" id="{7942D901-620D-4432-9F8A-5B1F4A4F206A}"/>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67" name="弧形 339">
              <a:extLst>
                <a:ext uri="{FF2B5EF4-FFF2-40B4-BE49-F238E27FC236}">
                  <a16:creationId xmlns:a16="http://schemas.microsoft.com/office/drawing/2014/main" id="{4ACC1433-468F-40F4-A8A2-74149F38810A}"/>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68" name="弧形 340">
              <a:extLst>
                <a:ext uri="{FF2B5EF4-FFF2-40B4-BE49-F238E27FC236}">
                  <a16:creationId xmlns:a16="http://schemas.microsoft.com/office/drawing/2014/main" id="{888215EB-6F96-4BA6-BD7F-CE7F5853A81D}"/>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72" name="弧形 341">
              <a:extLst>
                <a:ext uri="{FF2B5EF4-FFF2-40B4-BE49-F238E27FC236}">
                  <a16:creationId xmlns:a16="http://schemas.microsoft.com/office/drawing/2014/main" id="{14945790-58A5-4EE9-A705-4073B11458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73" name="弧形 342">
              <a:extLst>
                <a:ext uri="{FF2B5EF4-FFF2-40B4-BE49-F238E27FC236}">
                  <a16:creationId xmlns:a16="http://schemas.microsoft.com/office/drawing/2014/main" id="{B42B2BF4-E13B-42E5-8664-AEB0014ABDBA}"/>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64" name="任意多边形 133">
            <a:extLst>
              <a:ext uri="{FF2B5EF4-FFF2-40B4-BE49-F238E27FC236}">
                <a16:creationId xmlns:a16="http://schemas.microsoft.com/office/drawing/2014/main" id="{C312DE1A-D363-46BB-B491-3BEBAB2EDEE1}"/>
              </a:ext>
            </a:extLst>
          </p:cNvPr>
          <p:cNvSpPr/>
          <p:nvPr/>
        </p:nvSpPr>
        <p:spPr>
          <a:xfrm flipH="1">
            <a:off x="8042124" y="1131913"/>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4" name="任意多边形 133">
            <a:extLst>
              <a:ext uri="{FF2B5EF4-FFF2-40B4-BE49-F238E27FC236}">
                <a16:creationId xmlns:a16="http://schemas.microsoft.com/office/drawing/2014/main" id="{C74E2F2B-922F-4F39-8551-7FDFFEFADFB2}"/>
              </a:ext>
            </a:extLst>
          </p:cNvPr>
          <p:cNvSpPr/>
          <p:nvPr/>
        </p:nvSpPr>
        <p:spPr>
          <a:xfrm rot="770514" flipH="1">
            <a:off x="10634608" y="2687633"/>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3" name="Picture 52">
            <a:extLst>
              <a:ext uri="{FF2B5EF4-FFF2-40B4-BE49-F238E27FC236}">
                <a16:creationId xmlns:a16="http://schemas.microsoft.com/office/drawing/2014/main" id="{6F79BC66-50C1-4C48-8099-4767545EBB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5667" y1="43750" x2="22500" y2="52750"/>
                        <a14:foregroundMark x1="22417" y1="33583" x2="22417" y2="33583"/>
                        <a14:foregroundMark x1="22500" y1="32333" x2="22500" y2="32333"/>
                        <a14:foregroundMark x1="71333" y1="47000" x2="79583" y2="57833"/>
                      </a14:backgroundRemoval>
                    </a14:imgEffect>
                  </a14:imgLayer>
                </a14:imgProps>
              </a:ext>
            </a:extLst>
          </a:blip>
          <a:stretch>
            <a:fillRect/>
          </a:stretch>
        </p:blipFill>
        <p:spPr>
          <a:xfrm>
            <a:off x="179456" y="4788563"/>
            <a:ext cx="3191086" cy="3191086"/>
          </a:xfrm>
          <a:prstGeom prst="rect">
            <a:avLst/>
          </a:prstGeom>
        </p:spPr>
      </p:pic>
    </p:spTree>
    <p:extLst>
      <p:ext uri="{BB962C8B-B14F-4D97-AF65-F5344CB8AC3E}">
        <p14:creationId xmlns:p14="http://schemas.microsoft.com/office/powerpoint/2010/main" val="2572935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10065" y="174944"/>
            <a:ext cx="10771869" cy="6442086"/>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533400"/>
                    <a:ext cx="0" cy="43641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6" name="文本框 54">
            <a:extLst>
              <a:ext uri="{FF2B5EF4-FFF2-40B4-BE49-F238E27FC236}">
                <a16:creationId xmlns:a16="http://schemas.microsoft.com/office/drawing/2014/main" id="{4F36E69B-D5E3-46DD-8164-D731F94C8606}"/>
              </a:ext>
            </a:extLst>
          </p:cNvPr>
          <p:cNvSpPr txBox="1"/>
          <p:nvPr/>
        </p:nvSpPr>
        <p:spPr>
          <a:xfrm>
            <a:off x="1447106" y="2314293"/>
            <a:ext cx="9377442"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b="1">
                <a:ln>
                  <a:solidFill>
                    <a:srgbClr val="F7ACB0"/>
                  </a:solidFill>
                </a:ln>
                <a:solidFill>
                  <a:srgbClr val="00B0F0"/>
                </a:solidFill>
                <a:effectLst>
                  <a:outerShdw blurRad="38100" dist="38100" dir="2700000" algn="tl">
                    <a:srgbClr val="000000">
                      <a:alpha val="43137"/>
                    </a:srgbClr>
                  </a:outerShdw>
                </a:effectLst>
                <a:latin typeface="UVN Dzung Dakao" panose="00000400000000000000" pitchFamily="2" charset="0"/>
                <a:ea typeface="字魂107号-萌趣欢乐体" panose="00000500000000000000" pitchFamily="2" charset="-122"/>
              </a:rPr>
              <a:t>Viết phần thân bài hoặc 1 đoạn văn ở phần thân bài</a:t>
            </a:r>
            <a:endParaRPr kumimoji="0" lang="zh-CN" altLang="en-US" sz="8800" b="1" i="0" u="none" strike="noStrike" kern="1200" cap="none" spc="0" normalizeH="0" baseline="0" noProof="0" dirty="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endParaRPr>
          </a:p>
        </p:txBody>
      </p:sp>
      <p:sp>
        <p:nvSpPr>
          <p:cNvPr id="160" name="文本框 54">
            <a:extLst>
              <a:ext uri="{FF2B5EF4-FFF2-40B4-BE49-F238E27FC236}">
                <a16:creationId xmlns:a16="http://schemas.microsoft.com/office/drawing/2014/main" id="{3CECE326-856E-4A40-B14F-EA265C695F2B}"/>
              </a:ext>
            </a:extLst>
          </p:cNvPr>
          <p:cNvSpPr txBox="1"/>
          <p:nvPr/>
        </p:nvSpPr>
        <p:spPr>
          <a:xfrm>
            <a:off x="2344716" y="1052012"/>
            <a:ext cx="695627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a:ln>
                  <a:solidFill>
                    <a:srgbClr val="F7ACB0"/>
                  </a:solidFill>
                </a:ln>
                <a:solidFill>
                  <a:srgbClr val="00B0F0"/>
                </a:solidFill>
                <a:effectLst>
                  <a:outerShdw blurRad="38100" dist="38100" dir="2700000" algn="tl">
                    <a:srgbClr val="000000">
                      <a:alpha val="43137"/>
                    </a:srgbClr>
                  </a:outerShdw>
                </a:effectLst>
                <a:latin typeface="UVN Dzung Dakao" panose="00000400000000000000" pitchFamily="2" charset="0"/>
                <a:ea typeface="字魂107号-萌趣欢乐体" panose="00000500000000000000" pitchFamily="2" charset="-122"/>
              </a:rPr>
              <a:t>3.1</a:t>
            </a:r>
            <a:endParaRPr kumimoji="0" lang="zh-CN" altLang="en-US" sz="9600" b="1" i="0" u="none" strike="noStrike" kern="1200" cap="none" spc="0" normalizeH="0" baseline="0" noProof="0" dirty="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endParaRPr>
          </a:p>
        </p:txBody>
      </p:sp>
    </p:spTree>
    <p:extLst>
      <p:ext uri="{BB962C8B-B14F-4D97-AF65-F5344CB8AC3E}">
        <p14:creationId xmlns:p14="http://schemas.microsoft.com/office/powerpoint/2010/main" val="3382815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0"/>
                                        </p:tgtEl>
                                        <p:attrNameLst>
                                          <p:attrName>style.visibility</p:attrName>
                                        </p:attrNameLst>
                                      </p:cBhvr>
                                      <p:to>
                                        <p:strVal val="visible"/>
                                      </p:to>
                                    </p:set>
                                    <p:animEffect transition="in" filter="fade">
                                      <p:cBhvr>
                                        <p:cTn id="13" dur="500"/>
                                        <p:tgtEl>
                                          <p:spTgt spid="160"/>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barn(inVertical)">
                                      <p:cBhvr>
                                        <p:cTn id="1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6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65709" y="-4207"/>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sp>
        <p:nvSpPr>
          <p:cNvPr id="230" name="TextBox 229">
            <a:extLst>
              <a:ext uri="{FF2B5EF4-FFF2-40B4-BE49-F238E27FC236}">
                <a16:creationId xmlns:a16="http://schemas.microsoft.com/office/drawing/2014/main" id="{23269BB8-1426-4435-81A6-4AAE5E41756C}"/>
              </a:ext>
            </a:extLst>
          </p:cNvPr>
          <p:cNvSpPr txBox="1"/>
          <p:nvPr/>
        </p:nvSpPr>
        <p:spPr>
          <a:xfrm>
            <a:off x="762517" y="1297993"/>
            <a:ext cx="1033408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Dựa vào dàn ý đã lập ở trang 85 (Tiếng Việt 4, tập một), viết phần thân bài hoặc một đoạn văn ở phần thân bài.</a:t>
            </a:r>
          </a:p>
        </p:txBody>
      </p:sp>
      <p:pic>
        <p:nvPicPr>
          <p:cNvPr id="231" name="Picture 230">
            <a:extLst>
              <a:ext uri="{FF2B5EF4-FFF2-40B4-BE49-F238E27FC236}">
                <a16:creationId xmlns:a16="http://schemas.microsoft.com/office/drawing/2014/main" id="{83CD3885-453E-4267-9DC6-29A32069F94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540" b="93352" l="6585" r="94146">
                        <a14:foregroundMark x1="30488" y1="10526" x2="30488" y2="10526"/>
                        <a14:foregroundMark x1="33171" y1="6925" x2="33171" y2="6925"/>
                        <a14:foregroundMark x1="29268" y1="34626" x2="30732" y2="36011"/>
                        <a14:foregroundMark x1="38049" y1="33518" x2="41220" y2="37119"/>
                        <a14:foregroundMark x1="40000" y1="29363" x2="40244" y2="34072"/>
                        <a14:foregroundMark x1="42195" y1="31025" x2="43171" y2="37119"/>
                        <a14:foregroundMark x1="35610" y1="34903" x2="32439" y2="36842"/>
                        <a14:foregroundMark x1="25610" y1="31302" x2="26585" y2="35734"/>
                        <a14:foregroundMark x1="29756" y1="31856" x2="31463" y2="38227"/>
                        <a14:foregroundMark x1="31463" y1="34626" x2="31463" y2="39058"/>
                        <a14:foregroundMark x1="24146" y1="74792" x2="36829" y2="83934"/>
                        <a14:foregroundMark x1="31707" y1="78116" x2="48049" y2="83934"/>
                        <a14:foregroundMark x1="21463" y1="75346" x2="34634" y2="84765"/>
                        <a14:foregroundMark x1="26829" y1="80055" x2="41707" y2="86704"/>
                        <a14:foregroundMark x1="41220" y1="77285" x2="51951" y2="85319"/>
                        <a14:foregroundMark x1="39512" y1="71468" x2="52683" y2="81440"/>
                        <a14:foregroundMark x1="36585" y1="78947" x2="29756" y2="83380"/>
                        <a14:foregroundMark x1="24146" y1="81717" x2="23171" y2="86981"/>
                        <a14:foregroundMark x1="23902" y1="79501" x2="29268" y2="86704"/>
                        <a14:foregroundMark x1="9024" y1="79778" x2="8780" y2="83934"/>
                        <a14:foregroundMark x1="7317" y1="81440" x2="11220" y2="86427"/>
                        <a14:foregroundMark x1="9024" y1="86427" x2="48780" y2="93352"/>
                        <a14:foregroundMark x1="35366" y1="77285" x2="46585" y2="80332"/>
                        <a14:foregroundMark x1="60976" y1="73407" x2="65122" y2="81440"/>
                        <a14:foregroundMark x1="56829" y1="77285" x2="72195" y2="82271"/>
                        <a14:foregroundMark x1="70488" y1="78670" x2="70488" y2="82825"/>
                        <a14:foregroundMark x1="72195" y1="78670" x2="72683" y2="81717"/>
                        <a14:foregroundMark x1="73902" y1="79224" x2="74634" y2="82271"/>
                        <a14:foregroundMark x1="73659" y1="80055" x2="73659" y2="80055"/>
                        <a14:foregroundMark x1="74878" y1="80055" x2="74878" y2="80055"/>
                        <a14:foregroundMark x1="77805" y1="23823" x2="77805" y2="43767"/>
                        <a14:foregroundMark x1="73902" y1="11634" x2="69024" y2="35457"/>
                        <a14:foregroundMark x1="69024" y1="35457" x2="83659" y2="35734"/>
                        <a14:foregroundMark x1="83659" y1="35734" x2="83171" y2="14127"/>
                        <a14:foregroundMark x1="83171" y1="14127" x2="79512" y2="9141"/>
                        <a14:foregroundMark x1="75610" y1="10803" x2="65122" y2="20222"/>
                        <a14:foregroundMark x1="74878" y1="6925" x2="67317" y2="9141"/>
                        <a14:foregroundMark x1="85610" y1="8033" x2="92927" y2="34349"/>
                        <a14:foregroundMark x1="94146" y1="23269" x2="89756" y2="36011"/>
                        <a14:foregroundMark x1="89756" y1="36011" x2="82195" y2="39889"/>
                        <a14:foregroundMark x1="84878" y1="17729" x2="87317" y2="27701"/>
                        <a14:foregroundMark x1="78049" y1="13296" x2="72683" y2="27978"/>
                        <a14:foregroundMark x1="70976" y1="16066" x2="68293" y2="26593"/>
                        <a14:foregroundMark x1="67805" y1="14127" x2="63659" y2="23823"/>
                        <a14:foregroundMark x1="65366" y1="15789" x2="64878" y2="31302"/>
                        <a14:foregroundMark x1="63902" y1="30471" x2="70000" y2="38504"/>
                        <a14:foregroundMark x1="65366" y1="14404" x2="61463" y2="23546"/>
                        <a14:foregroundMark x1="61707" y1="18837" x2="71220" y2="34903"/>
                        <a14:foregroundMark x1="71220" y1="34903" x2="73171" y2="34903"/>
                        <a14:foregroundMark x1="73902" y1="37950" x2="74878" y2="40166"/>
                        <a14:foregroundMark x1="82683" y1="16343" x2="83415" y2="25485"/>
                        <a14:foregroundMark x1="86829" y1="26593" x2="88780" y2="34626"/>
                        <a14:foregroundMark x1="83171" y1="40166" x2="83171" y2="40166"/>
                        <a14:foregroundMark x1="80732" y1="8864" x2="80732" y2="8864"/>
                      </a14:backgroundRemoval>
                    </a14:imgEffect>
                  </a14:imgLayer>
                </a14:imgProps>
              </a:ext>
            </a:extLst>
          </a:blip>
          <a:stretch>
            <a:fillRect/>
          </a:stretch>
        </p:blipFill>
        <p:spPr>
          <a:xfrm>
            <a:off x="7064420" y="2967861"/>
            <a:ext cx="4476488" cy="3941493"/>
          </a:xfrm>
          <a:prstGeom prst="rect">
            <a:avLst/>
          </a:prstGeom>
        </p:spPr>
      </p:pic>
      <p:sp>
        <p:nvSpPr>
          <p:cNvPr id="232" name="TextBox 231">
            <a:extLst>
              <a:ext uri="{FF2B5EF4-FFF2-40B4-BE49-F238E27FC236}">
                <a16:creationId xmlns:a16="http://schemas.microsoft.com/office/drawing/2014/main" id="{C99C81CC-C498-456A-B3F5-47159C5C66C1}"/>
              </a:ext>
            </a:extLst>
          </p:cNvPr>
          <p:cNvSpPr txBox="1"/>
          <p:nvPr/>
        </p:nvSpPr>
        <p:spPr>
          <a:xfrm>
            <a:off x="1107199" y="3556915"/>
            <a:ext cx="624982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2929"/>
                </a:solidFill>
                <a:effectLst/>
                <a:uLnTx/>
                <a:uFillTx/>
                <a:latin typeface="Coiny" panose="02000903060500060000" pitchFamily="2" charset="0"/>
                <a:ea typeface="+mn-ea"/>
                <a:cs typeface="+mn-cs"/>
              </a:rPr>
              <a:t>Viết bài vào Vở bài tập</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745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anim calcmode="lin" valueType="num">
                                      <p:cBhvr>
                                        <p:cTn id="8" dur="1000" fill="hold"/>
                                        <p:tgtEl>
                                          <p:spTgt spid="230"/>
                                        </p:tgtEl>
                                        <p:attrNameLst>
                                          <p:attrName>ppt_x</p:attrName>
                                        </p:attrNameLst>
                                      </p:cBhvr>
                                      <p:tavLst>
                                        <p:tav tm="0">
                                          <p:val>
                                            <p:strVal val="#ppt_x"/>
                                          </p:val>
                                        </p:tav>
                                        <p:tav tm="100000">
                                          <p:val>
                                            <p:strVal val="#ppt_x"/>
                                          </p:val>
                                        </p:tav>
                                      </p:tavLst>
                                    </p:anim>
                                    <p:anim calcmode="lin" valueType="num">
                                      <p:cBhvr>
                                        <p:cTn id="9" dur="1000" fill="hold"/>
                                        <p:tgtEl>
                                          <p:spTgt spid="2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2"/>
                                        </p:tgtEl>
                                        <p:attrNameLst>
                                          <p:attrName>style.visibility</p:attrName>
                                        </p:attrNameLst>
                                      </p:cBhvr>
                                      <p:to>
                                        <p:strVal val="visible"/>
                                      </p:to>
                                    </p:set>
                                    <p:anim calcmode="lin" valueType="num">
                                      <p:cBhvr additive="base">
                                        <p:cTn id="14" dur="500" fill="hold"/>
                                        <p:tgtEl>
                                          <p:spTgt spid="232"/>
                                        </p:tgtEl>
                                        <p:attrNameLst>
                                          <p:attrName>ppt_x</p:attrName>
                                        </p:attrNameLst>
                                      </p:cBhvr>
                                      <p:tavLst>
                                        <p:tav tm="0">
                                          <p:val>
                                            <p:strVal val="#ppt_x"/>
                                          </p:val>
                                        </p:tav>
                                        <p:tav tm="100000">
                                          <p:val>
                                            <p:strVal val="#ppt_x"/>
                                          </p:val>
                                        </p:tav>
                                      </p:tavLst>
                                    </p:anim>
                                    <p:anim calcmode="lin" valueType="num">
                                      <p:cBhvr additive="base">
                                        <p:cTn id="15" dur="500" fill="hold"/>
                                        <p:tgtEl>
                                          <p:spTgt spid="232"/>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31"/>
                                        </p:tgtEl>
                                        <p:attrNameLst>
                                          <p:attrName>style.visibility</p:attrName>
                                        </p:attrNameLst>
                                      </p:cBhvr>
                                      <p:to>
                                        <p:strVal val="visible"/>
                                      </p:to>
                                    </p:set>
                                    <p:animEffect transition="in" filter="fade">
                                      <p:cBhvr>
                                        <p:cTn id="19"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sp>
        <p:nvSpPr>
          <p:cNvPr id="224" name="Rectangle: Rounded Corners 223">
            <a:extLst>
              <a:ext uri="{FF2B5EF4-FFF2-40B4-BE49-F238E27FC236}">
                <a16:creationId xmlns:a16="http://schemas.microsoft.com/office/drawing/2014/main" id="{FB9764FC-1C95-4C0C-8730-BA397143367A}"/>
              </a:ext>
            </a:extLst>
          </p:cNvPr>
          <p:cNvSpPr/>
          <p:nvPr/>
        </p:nvSpPr>
        <p:spPr>
          <a:xfrm>
            <a:off x="228600" y="190500"/>
            <a:ext cx="11734800" cy="6477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F3A48F26-A681-41BF-A061-A45D9604D18A}"/>
              </a:ext>
            </a:extLst>
          </p:cNvPr>
          <p:cNvSpPr txBox="1"/>
          <p:nvPr/>
        </p:nvSpPr>
        <p:spPr>
          <a:xfrm>
            <a:off x="571500" y="632043"/>
            <a:ext cx="11029950" cy="63709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Sáng hôm ấy, chúng em ai cũng đến trường thật sớm với tâm trạng hào hứng và phấn khởi. Đến nơi, ai cũng bất ngờ bởi vẻ đẹp của ngôi trường. Những dãy cờ đỏ tươi dẫn đến sân khấu chính giữa. Ở đó, một tấm bạt lớn in dòng chữ Lễ kỉ niệm ngày nhà giáo Việt Nam 20-11 được in thật to và nổi bật. Xung quanh là rất nhiều những lẵng hoa tươi thắm. Trên sân, ngoài các thầy cô và học sinh, thì có rất nhiều cựu học sinh trở về thăm thầy cô giáo cũ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Đúng 8 giờ sáng, sự kiện chính thức bắt đầu. Chúng em ngồi thành từng hành dọc thẳng phía dưới sân khấu. Còn hai bên thì là các thầy cô và khách mời của sự kiện. Mở đầu là lời chào và chúc mừng sự kiện của thầy hiệu trưởng. Sau đó, từng thầy cô, đại diện hội phụ huynh, đại diện nhóm cựu học sinh và học sinh các khối lần lượt lên phát biểu. Ai cũng rưng rưng xúc động khi được nói lời tri ân sâu sắc đến người cha, người mẹ thứ hai của mình. Cùng với đó, là những tiết mục văn nghệ sôi động, hấp dẫn do các thầy cô và chúng em biểu diễn. Tiết mục nào cũng hay và ý nghĩa, nhưng nổi bật nhất là tiết mục múa hát Người giáo viên nhân dân của thầy cô ở cuối chương trình.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679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65709" y="-4207"/>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sp>
        <p:nvSpPr>
          <p:cNvPr id="230" name="TextBox 229">
            <a:extLst>
              <a:ext uri="{FF2B5EF4-FFF2-40B4-BE49-F238E27FC236}">
                <a16:creationId xmlns:a16="http://schemas.microsoft.com/office/drawing/2014/main" id="{23269BB8-1426-4435-81A6-4AAE5E41756C}"/>
              </a:ext>
            </a:extLst>
          </p:cNvPr>
          <p:cNvSpPr txBox="1"/>
          <p:nvPr/>
        </p:nvSpPr>
        <p:spPr>
          <a:xfrm>
            <a:off x="500710" y="1370420"/>
            <a:ext cx="11215039" cy="2800767"/>
          </a:xfrm>
          <a:prstGeom prst="rect">
            <a:avLst/>
          </a:prstGeom>
          <a:noFill/>
        </p:spPr>
        <p:txBody>
          <a:bodyPr wrap="square" rtlCol="0">
            <a:spAutoFit/>
          </a:bodyPr>
          <a:lstStyle/>
          <a:p>
            <a:pPr lvl="0"/>
            <a:r>
              <a:rPr lang="en-US" sz="4400" b="1">
                <a:latin typeface="Arial" panose="020B0604020202020204" pitchFamily="34" charset="0"/>
                <a:cs typeface="Arial" panose="020B0604020202020204" pitchFamily="34" charset="0"/>
              </a:rPr>
              <a:t>	2. Đọc lại phần thân bài hoặc đoạn văn em vừa viết và cho biết:</a:t>
            </a:r>
          </a:p>
          <a:p>
            <a:pPr lvl="0"/>
            <a:r>
              <a:rPr lang="en-US" sz="4400" b="1">
                <a:latin typeface="Arial" panose="020B0604020202020204" pitchFamily="34" charset="0"/>
                <a:cs typeface="Arial" panose="020B0604020202020204" pitchFamily="34" charset="0"/>
              </a:rPr>
              <a:t>a. Câu đầu tiên của đoạn văn nêu ý gì?</a:t>
            </a:r>
          </a:p>
          <a:p>
            <a:pPr lvl="0"/>
            <a:r>
              <a:rPr lang="en-US" sz="4400" b="1">
                <a:latin typeface="Arial" panose="020B0604020202020204" pitchFamily="34" charset="0"/>
                <a:cs typeface="Arial" panose="020B0604020202020204" pitchFamily="34" charset="0"/>
              </a:rPr>
              <a:t>b. Các câu tiếp theo thuật những việc gì?</a:t>
            </a:r>
          </a:p>
        </p:txBody>
      </p:sp>
      <p:pic>
        <p:nvPicPr>
          <p:cNvPr id="225" name="Picture 224">
            <a:extLst>
              <a:ext uri="{FF2B5EF4-FFF2-40B4-BE49-F238E27FC236}">
                <a16:creationId xmlns:a16="http://schemas.microsoft.com/office/drawing/2014/main" id="{125BAF9B-E90B-416A-B4A3-6D0A40C5EA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1304" l="10000" r="90000">
                        <a14:foregroundMark x1="29231" y1="15000" x2="29846" y2="16739"/>
                        <a14:foregroundMark x1="68769" y1="20652" x2="71077" y2="20000"/>
                        <a14:foregroundMark x1="66615" y1="39130" x2="66615" y2="39130"/>
                        <a14:foregroundMark x1="29846" y1="30435" x2="29846" y2="30435"/>
                        <a14:foregroundMark x1="21077" y1="35000" x2="24462" y2="35000"/>
                        <a14:foregroundMark x1="25538" y1="51522" x2="25538" y2="51522"/>
                        <a14:foregroundMark x1="46615" y1="46304" x2="47385" y2="49783"/>
                        <a14:foregroundMark x1="56462" y1="43043" x2="56462" y2="47391"/>
                        <a14:foregroundMark x1="41538" y1="91304" x2="47692" y2="91304"/>
                        <a14:foregroundMark x1="45538" y1="48478" x2="46000" y2="52174"/>
                      </a14:backgroundRemoval>
                    </a14:imgEffect>
                  </a14:imgLayer>
                </a14:imgProps>
              </a:ext>
            </a:extLst>
          </a:blip>
          <a:stretch>
            <a:fillRect/>
          </a:stretch>
        </p:blipFill>
        <p:spPr>
          <a:xfrm>
            <a:off x="5820044" y="3858367"/>
            <a:ext cx="4096925" cy="2899362"/>
          </a:xfrm>
          <a:prstGeom prst="rect">
            <a:avLst/>
          </a:prstGeom>
        </p:spPr>
      </p:pic>
      <p:pic>
        <p:nvPicPr>
          <p:cNvPr id="226" name="Picture 225">
            <a:extLst>
              <a:ext uri="{FF2B5EF4-FFF2-40B4-BE49-F238E27FC236}">
                <a16:creationId xmlns:a16="http://schemas.microsoft.com/office/drawing/2014/main" id="{B90B5E5F-F52B-4025-AEDF-587494ACF5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29" b="99130" l="3333" r="98696">
                        <a14:foregroundMark x1="51159" y1="9275" x2="60725" y2="10290"/>
                        <a14:foregroundMark x1="94783" y1="30290" x2="94783" y2="31449"/>
                        <a14:foregroundMark x1="93188" y1="28696" x2="98696" y2="52029"/>
                        <a14:foregroundMark x1="54058" y1="70725" x2="57101" y2="84493"/>
                        <a14:foregroundMark x1="71594" y1="31739" x2="73043" y2="42609"/>
                        <a14:foregroundMark x1="71159" y1="36087" x2="64348" y2="44783"/>
                        <a14:foregroundMark x1="74348" y1="32464" x2="76087" y2="43623"/>
                        <a14:foregroundMark x1="69855" y1="39710" x2="65362" y2="48696"/>
                        <a14:foregroundMark x1="65362" y1="48696" x2="66667" y2="52754"/>
                        <a14:foregroundMark x1="62174" y1="41159" x2="81449" y2="46377"/>
                        <a14:foregroundMark x1="42174" y1="25652" x2="41739" y2="38841"/>
                        <a14:foregroundMark x1="41739" y1="38841" x2="46667" y2="43333"/>
                        <a14:foregroundMark x1="47246" y1="33623" x2="50290" y2="49420"/>
                        <a14:foregroundMark x1="38116" y1="30290" x2="39855" y2="41159"/>
                        <a14:foregroundMark x1="39855" y1="41159" x2="49130" y2="42899"/>
                        <a14:foregroundMark x1="49130" y1="42899" x2="50580" y2="34638"/>
                        <a14:foregroundMark x1="43478" y1="28696" x2="41449" y2="28841"/>
                        <a14:foregroundMark x1="38841" y1="31739" x2="38261" y2="40145"/>
                        <a14:foregroundMark x1="38261" y1="40145" x2="45217" y2="46957"/>
                        <a14:foregroundMark x1="45217" y1="46957" x2="46957" y2="44783"/>
                        <a14:foregroundMark x1="36087" y1="35507" x2="52174" y2="62464"/>
                        <a14:foregroundMark x1="46667" y1="69130" x2="56087" y2="80290"/>
                        <a14:foregroundMark x1="63913" y1="66522" x2="59565" y2="78986"/>
                        <a14:foregroundMark x1="70870" y1="64928" x2="60870" y2="86957"/>
                        <a14:foregroundMark x1="67246" y1="67101" x2="60580" y2="85507"/>
                        <a14:foregroundMark x1="43043" y1="64638" x2="50870" y2="67971"/>
                        <a14:foregroundMark x1="49710" y1="78841" x2="54928" y2="91159"/>
                        <a14:foregroundMark x1="54928" y1="91159" x2="55797" y2="90725"/>
                        <a14:foregroundMark x1="66522" y1="78841" x2="63623" y2="86812"/>
                        <a14:foregroundMark x1="63623" y1="86812" x2="57971" y2="93623"/>
                        <a14:foregroundMark x1="62754" y1="90435" x2="53478" y2="95072"/>
                        <a14:foregroundMark x1="53478" y1="95072" x2="35072" y2="94638"/>
                        <a14:foregroundMark x1="43623" y1="98116" x2="50145" y2="99420"/>
                        <a14:foregroundMark x1="22029" y1="2899" x2="26957" y2="2029"/>
                        <a14:foregroundMark x1="28696" y1="3478" x2="28696" y2="7971"/>
                        <a14:foregroundMark x1="25072" y1="8841" x2="25072" y2="8841"/>
                        <a14:foregroundMark x1="27681" y1="7681" x2="25217" y2="7971"/>
                        <a14:foregroundMark x1="23188" y1="13623" x2="23188" y2="13623"/>
                        <a14:foregroundMark x1="24638" y1="12609" x2="24058" y2="13188"/>
                        <a14:foregroundMark x1="23768" y1="12029" x2="23768" y2="12029"/>
                        <a14:foregroundMark x1="3333" y1="13768" x2="13623" y2="9420"/>
                        <a14:foregroundMark x1="13623" y1="9420" x2="11014" y2="21159"/>
                        <a14:foregroundMark x1="12754" y1="25652" x2="13478" y2="27391"/>
                      </a14:backgroundRemoval>
                    </a14:imgEffect>
                  </a14:imgLayer>
                </a14:imgProps>
              </a:ext>
            </a:extLst>
          </a:blip>
          <a:stretch>
            <a:fillRect/>
          </a:stretch>
        </p:blipFill>
        <p:spPr>
          <a:xfrm>
            <a:off x="2883082" y="4269213"/>
            <a:ext cx="2445647" cy="2445647"/>
          </a:xfrm>
          <a:prstGeom prst="rect">
            <a:avLst/>
          </a:prstGeom>
        </p:spPr>
      </p:pic>
    </p:spTree>
    <p:extLst>
      <p:ext uri="{BB962C8B-B14F-4D97-AF65-F5344CB8AC3E}">
        <p14:creationId xmlns:p14="http://schemas.microsoft.com/office/powerpoint/2010/main" val="271780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anim calcmode="lin" valueType="num">
                                      <p:cBhvr>
                                        <p:cTn id="8" dur="1000" fill="hold"/>
                                        <p:tgtEl>
                                          <p:spTgt spid="230"/>
                                        </p:tgtEl>
                                        <p:attrNameLst>
                                          <p:attrName>ppt_x</p:attrName>
                                        </p:attrNameLst>
                                      </p:cBhvr>
                                      <p:tavLst>
                                        <p:tav tm="0">
                                          <p:val>
                                            <p:strVal val="#ppt_x"/>
                                          </p:val>
                                        </p:tav>
                                        <p:tav tm="100000">
                                          <p:val>
                                            <p:strVal val="#ppt_x"/>
                                          </p:val>
                                        </p:tav>
                                      </p:tavLst>
                                    </p:anim>
                                    <p:anim calcmode="lin" valueType="num">
                                      <p:cBhvr>
                                        <p:cTn id="9" dur="1000" fill="hold"/>
                                        <p:tgtEl>
                                          <p:spTgt spid="2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fade">
                                      <p:cBhvr>
                                        <p:cTn id="13" dur="500"/>
                                        <p:tgtEl>
                                          <p:spTgt spid="22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sp>
        <p:nvSpPr>
          <p:cNvPr id="224" name="Rectangle: Rounded Corners 223">
            <a:extLst>
              <a:ext uri="{FF2B5EF4-FFF2-40B4-BE49-F238E27FC236}">
                <a16:creationId xmlns:a16="http://schemas.microsoft.com/office/drawing/2014/main" id="{FB9764FC-1C95-4C0C-8730-BA397143367A}"/>
              </a:ext>
            </a:extLst>
          </p:cNvPr>
          <p:cNvSpPr/>
          <p:nvPr/>
        </p:nvSpPr>
        <p:spPr>
          <a:xfrm>
            <a:off x="228600" y="190500"/>
            <a:ext cx="11734800" cy="6477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F3A48F26-A681-41BF-A061-A45D9604D18A}"/>
              </a:ext>
            </a:extLst>
          </p:cNvPr>
          <p:cNvSpPr txBox="1"/>
          <p:nvPr/>
        </p:nvSpPr>
        <p:spPr>
          <a:xfrm>
            <a:off x="571500" y="632043"/>
            <a:ext cx="11029950"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Calibri" panose="020F0502020204030204"/>
                <a:ea typeface="+mn-ea"/>
                <a:cs typeface="+mn-cs"/>
              </a:rPr>
              <a:t>a.</a:t>
            </a:r>
            <a:r>
              <a:rPr kumimoji="0" lang="vi-VN" sz="3200" b="0" i="0" u="none" strike="noStrike" kern="1200" cap="none" spc="0" normalizeH="0" baseline="0" noProof="0">
                <a:ln>
                  <a:noFill/>
                </a:ln>
                <a:solidFill>
                  <a:srgbClr val="000000"/>
                </a:solidFill>
                <a:effectLst/>
                <a:uLnTx/>
                <a:uFillTx/>
                <a:latin typeface="Calibri" panose="020F0502020204030204"/>
                <a:ea typeface="+mn-ea"/>
                <a:cs typeface="+mn-cs"/>
              </a:rPr>
              <a:t> Câu đầu tiên giới thiệu ngắn gọn về sự kiện được thuật lại.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Calibri" panose="020F0502020204030204"/>
                <a:ea typeface="+mn-ea"/>
                <a:cs typeface="+mn-cs"/>
              </a:rPr>
              <a:t>b. </a:t>
            </a:r>
            <a:r>
              <a:rPr kumimoji="0" lang="vi-VN" sz="3200" b="0" i="0" u="none" strike="noStrike" kern="1200" cap="none" spc="0" normalizeH="0" baseline="0" noProof="0">
                <a:ln>
                  <a:noFill/>
                </a:ln>
                <a:solidFill>
                  <a:srgbClr val="000000"/>
                </a:solidFill>
                <a:effectLst/>
                <a:uLnTx/>
                <a:uFillTx/>
                <a:latin typeface="Calibri" panose="020F0502020204030204"/>
                <a:ea typeface="+mn-ea"/>
                <a:cs typeface="+mn-cs"/>
              </a:rPr>
              <a:t>Các câu tiếp theo tóm tắt diễn biến của sự kiện theo trình tự thời gian: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a:ea typeface="+mn-ea"/>
                <a:cs typeface="+mn-cs"/>
              </a:rPr>
              <a:t>- Những nhân vật tham gia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a:ea typeface="+mn-ea"/>
                <a:cs typeface="+mn-cs"/>
              </a:rPr>
              <a:t>- Các hoạt động chính trong sự kiện, đặc điểm, diễn biến của từng hoạt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a:ea typeface="+mn-ea"/>
                <a:cs typeface="+mn-cs"/>
              </a:rPr>
              <a:t>- Hoạt động để lại ấn tượng sâu sắc nhất</a:t>
            </a:r>
          </a:p>
        </p:txBody>
      </p:sp>
    </p:spTree>
    <p:extLst>
      <p:ext uri="{BB962C8B-B14F-4D97-AF65-F5344CB8AC3E}">
        <p14:creationId xmlns:p14="http://schemas.microsoft.com/office/powerpoint/2010/main" val="745682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20434209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1214</TotalTime>
  <Words>892</Words>
  <Application>Microsoft Office PowerPoint</Application>
  <PresentationFormat>Widescreen</PresentationFormat>
  <Paragraphs>46</Paragraphs>
  <Slides>21</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Coiny</vt:lpstr>
      <vt:lpstr>Choco Matcha</vt:lpstr>
      <vt:lpstr>HP-044</vt:lpstr>
      <vt:lpstr>Roboto Condensed Light</vt:lpstr>
      <vt:lpstr>UVN Dzung Dakao</vt:lpstr>
      <vt:lpstr>Office Theme</vt:lpstr>
      <vt:lpstr>Cute Emojis Pack for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Phụng Ngụy</cp:lastModifiedBy>
  <cp:revision>1</cp:revision>
  <dcterms:created xsi:type="dcterms:W3CDTF">2021-06-16T02:54:40Z</dcterms:created>
  <dcterms:modified xsi:type="dcterms:W3CDTF">2025-01-09T14:54:20Z</dcterms:modified>
</cp:coreProperties>
</file>