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316" r:id="rId4"/>
    <p:sldId id="321" r:id="rId5"/>
    <p:sldId id="317" r:id="rId6"/>
    <p:sldId id="319" r:id="rId7"/>
    <p:sldId id="322" r:id="rId8"/>
    <p:sldId id="320" r:id="rId9"/>
    <p:sldId id="324" r:id="rId10"/>
    <p:sldId id="323" r:id="rId11"/>
    <p:sldId id="325" r:id="rId12"/>
    <p:sldId id="327" r:id="rId13"/>
    <p:sldId id="326" r:id="rId14"/>
    <p:sldId id="328" r:id="rId15"/>
    <p:sldId id="329" r:id="rId16"/>
    <p:sldId id="331" r:id="rId17"/>
    <p:sldId id="330" r:id="rId18"/>
    <p:sldId id="333" r:id="rId19"/>
    <p:sldId id="332" r:id="rId20"/>
    <p:sldId id="335" r:id="rId21"/>
  </p:sldIdLst>
  <p:sldSz cx="12192000" cy="6858000"/>
  <p:notesSz cx="6858000" cy="9144000"/>
  <p:embeddedFontLst>
    <p:embeddedFont>
      <p:font typeface="#9Slide03 AmpleSoft Bold" panose="020B0604020202020204" charset="0"/>
      <p:regular r:id="rId22"/>
    </p:embeddedFont>
    <p:embeddedFont>
      <p:font typeface="Algerian" panose="04020705040A02060702" pitchFamily="82" charset="0"/>
      <p:regular r:id="rId23"/>
    </p:embeddedFont>
    <p:embeddedFont>
      <p:font typeface="Cooper Black" panose="0208090404030B020404" pitchFamily="18" charset="0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UTM Colossalis" panose="02040603050506020204" pitchFamily="18" charset="0"/>
      <p:regular r:id="rId33"/>
    </p:embeddedFont>
    <p:embeddedFont>
      <p:font typeface="UTM Marlboro" panose="02040603050506020204" pitchFamily="18" charset="0"/>
      <p:regular r:id="rId34"/>
    </p:embeddedFont>
    <p:embeddedFont>
      <p:font typeface="UTM Neo Sans Intel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AF2E2"/>
    <a:srgbClr val="ACEBD2"/>
    <a:srgbClr val="CC0099"/>
    <a:srgbClr val="FF33CC"/>
    <a:srgbClr val="000000"/>
    <a:srgbClr val="FFFFFF"/>
    <a:srgbClr val="FFCCFF"/>
    <a:srgbClr val="FEE9F6"/>
    <a:srgbClr val="F99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6714-FD8C-8523-73AF-4E95230F2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253E2-4C40-FE7F-49C3-B62882307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D16C2-F041-6712-7407-2F038A42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1B0D-1B2B-2EE4-874D-94C74693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3F96D-AE46-37AA-58BD-BC62EE81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67D6-440A-42F6-E76A-36E79587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5CAB1-80CB-6731-38BB-FE196F44E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548F6-F7BE-4B66-CD49-BD25727C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E4F30-32A0-6769-5F80-38A32EDD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5F38-F72B-251B-8153-BEBCE1B5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4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3A4EA-CD35-9640-0029-4D9C0CE3D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EDE8A-5FF9-C14E-BE43-4A5BDF499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E0D04-0AA6-2521-42CB-014644437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84555-AF1B-51F8-212F-60CC8CF8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E300C-B728-B350-B4D9-CC87EE92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43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38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3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35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43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6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7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65B0-CAEE-AF1A-79AE-D25ED7A9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C41B-81AD-B468-0500-95FD9765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F5D1A-15B1-3178-47A4-1C48D23A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6FAB1-41B3-3CB2-5032-11DE5C7A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99B79-5FAB-4E25-EFD3-809FBC4A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2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62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5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ECC6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21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02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17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A05E1-B929-61A0-A18C-6CF82F2E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E00B1-2C2C-BBE7-04F7-9A1E93DA8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91C3A-E908-E7C0-258C-F933A264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5E5AC-722A-1995-17FA-AFFAD595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AAC6F-4630-A8CB-A251-6DE12E1E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2A5D-D292-0B06-F282-DE64AF6F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9836E-E8E8-9675-D734-A26F35D8D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AE28E-5766-80BA-3C34-98F7D6F85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7DAA0-12A1-EC6E-F1BB-6EE74637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F963D-5599-7D28-1497-63B7DF26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BC63-EA86-F7F6-C940-E96373CC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B90A-21AE-46A9-6F8D-2828B0C5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78DD4-2E3F-FF33-5309-ACF3A7D3A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25D66-BD10-8330-03CC-5A9B4736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60FCA-0691-EE10-ED84-949805076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B2B8C-2F5A-98F6-BEA5-44E0BB86B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FC0D1-2F2B-9E0C-BC17-8CB44CA4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2CCB1D-CFA4-8675-5BEE-602BF942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1C27F-ECCA-54AC-B884-3EF4A391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3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3F4D-60D0-1883-E5D6-4DE42FF7D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D9DE9-DF02-79A3-908B-433C4BAC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8FE16-491D-12FE-3CF7-D76DE58A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58028-B0BC-C6CF-90FE-25C6F024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5ED8A-4D93-811E-9FF2-C6920F55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3F34A-7C3A-0138-C318-FD86AD50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F42A1-5252-49BA-5984-C5FADD53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6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85402-5BF9-BEC4-0EFC-CA9A7AE3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8D74-4C34-6DE5-C2B2-430CBFC42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86758-2A85-D93E-629A-A367D42A8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B1A84-E084-C63E-F248-1C3A3085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BD996-AC8C-E15E-3B7C-E7DAF3F5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D4E53-DE30-E0E4-E0F0-28CFC3D5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7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2A3C-AAB2-C937-A77A-6E0950A7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47378-BCE2-3518-447F-38A7FCDC8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3071-D966-24F7-E5C6-C56D88206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95A88-3BDE-2BC1-9CCE-A1D22D85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F97D3-1955-4DAC-97C5-275FC818C0B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FC9F0-C872-D50F-B209-67480A8F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B24E9-64AC-2E6F-7A37-8C0D38FB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2187CE-0ACA-4B66-9A82-391F12C7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8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D07B6A-2F73-1E77-64E6-0C71597BEC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C2B0A7-000A-575C-FEB1-81F02001C5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0" y="9336278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DD5130-C0E1-15C3-47DC-0269B20B73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C83736-C6A9-9C0C-5AF8-1904CCFC5A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34DD22-7091-1F34-CE0D-BDD1CFA3E552}"/>
              </a:ext>
            </a:extLst>
          </p:cNvPr>
          <p:cNvSpPr txBox="1"/>
          <p:nvPr userDrawn="1"/>
        </p:nvSpPr>
        <p:spPr>
          <a:xfrm>
            <a:off x="2872440" y="9791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AA14F9-B8C4-1BE8-1FC9-A5500A5A97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FEB605-CAFB-E22D-BF79-CA88F339E526}"/>
              </a:ext>
            </a:extLst>
          </p:cNvPr>
          <p:cNvSpPr txBox="1"/>
          <p:nvPr userDrawn="1"/>
        </p:nvSpPr>
        <p:spPr>
          <a:xfrm>
            <a:off x="11322077" y="0"/>
            <a:ext cx="86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#9Slide03 AmpleSoft Bold" panose="02000000000000000000" pitchFamily="2" charset="0"/>
              </a:rPr>
              <a:t>KTUTS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FB2D25-59B8-4561-BB5C-CB9CB6150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3750" y="2616348"/>
            <a:ext cx="2616598" cy="22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1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845E66-B0CF-47DB-86ED-5A44EE1E68A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0" y="9336278"/>
            <a:ext cx="1881378" cy="1625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9E4A78-D495-44A9-9626-1D60928714F5}"/>
              </a:ext>
            </a:extLst>
          </p:cNvPr>
          <p:cNvSpPr txBox="1"/>
          <p:nvPr userDrawn="1"/>
        </p:nvSpPr>
        <p:spPr>
          <a:xfrm>
            <a:off x="2872440" y="9791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7EDC4F-DB4F-4FE6-B4E5-E9F952E63BC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3750" y="2616348"/>
            <a:ext cx="2616598" cy="2260452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B7FC65-0996-4FA8-9BC8-13E574B0F30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8350" y="2442387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99B1F2-B978-442C-AA1F-67B6B0B2417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8350" y="-20076922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B8DDFB-CD4C-4629-8803-BAC494A9C91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450" y="2442387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0E863-62BB-44DA-8853-E433879AD00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450" y="-2007692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7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lWNbU42Zyo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svg"/><Relationship Id="rId12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svg"/><Relationship Id="rId12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522339-986E-449F-C929-D50A380460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CEF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09184B3-256B-2BA5-FB17-790214C5C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" y="-611"/>
            <a:ext cx="12192006" cy="685152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C46267A-6C91-224E-B6BE-DC7A05524F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40260" y="1750701"/>
            <a:ext cx="3164783" cy="41482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D996A-2488-4894-80B0-2094D9A543ED}"/>
              </a:ext>
            </a:extLst>
          </p:cNvPr>
          <p:cNvGrpSpPr/>
          <p:nvPr/>
        </p:nvGrpSpPr>
        <p:grpSpPr>
          <a:xfrm>
            <a:off x="3723952" y="1092740"/>
            <a:ext cx="4796208" cy="830997"/>
            <a:chOff x="-174512" y="109941"/>
            <a:chExt cx="4796208" cy="8309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318DB7-3628-545F-5CDD-593ABB9B8C52}"/>
                </a:ext>
              </a:extLst>
            </p:cNvPr>
            <p:cNvSpPr/>
            <p:nvPr/>
          </p:nvSpPr>
          <p:spPr>
            <a:xfrm>
              <a:off x="105082" y="109941"/>
              <a:ext cx="4238318" cy="830997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8A4D60-9948-9F56-17AE-77768AB21423}"/>
                </a:ext>
              </a:extLst>
            </p:cNvPr>
            <p:cNvSpPr txBox="1"/>
            <p:nvPr/>
          </p:nvSpPr>
          <p:spPr>
            <a:xfrm>
              <a:off x="-174512" y="109941"/>
              <a:ext cx="4796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800" b="1" dirty="0" err="1">
                  <a:ln w="28575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Toán</a:t>
              </a:r>
              <a:r>
                <a:rPr lang="en-US" sz="4800" b="1" dirty="0">
                  <a:ln w="28575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 - </a:t>
              </a:r>
              <a:r>
                <a:rPr lang="en-US" sz="4800" b="1" dirty="0" err="1">
                  <a:ln w="28575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Bài</a:t>
              </a:r>
              <a:r>
                <a:rPr lang="en-US" sz="4800" b="1" dirty="0">
                  <a:ln w="28575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 15</a:t>
              </a:r>
              <a:endParaRPr lang="en-US" sz="4800" b="1" kern="0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D266F45B-73F9-202C-898F-1CD5C7322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57060" y="5302918"/>
            <a:ext cx="5194048" cy="172057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26D89D1-1D45-B5D2-050D-0D2CAB224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59214" y="5353157"/>
            <a:ext cx="5362092" cy="17100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4850EB3-F0DF-2481-4804-F139EE77C25C}"/>
              </a:ext>
            </a:extLst>
          </p:cNvPr>
          <p:cNvGrpSpPr/>
          <p:nvPr/>
        </p:nvGrpSpPr>
        <p:grpSpPr>
          <a:xfrm>
            <a:off x="2570391" y="1930828"/>
            <a:ext cx="7163988" cy="2800767"/>
            <a:chOff x="2596238" y="1304530"/>
            <a:chExt cx="7163988" cy="28007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49A2CC-E1C1-0DC9-2ECD-DEB98E6927AF}"/>
                </a:ext>
              </a:extLst>
            </p:cNvPr>
            <p:cNvSpPr txBox="1"/>
            <p:nvPr/>
          </p:nvSpPr>
          <p:spPr>
            <a:xfrm>
              <a:off x="2596238" y="1304530"/>
              <a:ext cx="7163988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b="1">
                  <a:ln w="203200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/>
                  <a:latin typeface="UTM Colossalis" panose="02040603050506020204" pitchFamily="18" charset="0"/>
                </a:rPr>
                <a:t>Em làm được </a:t>
              </a:r>
            </a:p>
            <a:p>
              <a:pPr algn="ctr"/>
              <a:r>
                <a:rPr lang="en-US" sz="8800" b="1">
                  <a:ln w="203200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/>
                  <a:latin typeface="UTM Colossalis" panose="02040603050506020204" pitchFamily="18" charset="0"/>
                </a:rPr>
                <a:t>những gì?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D4B1EE-20BE-A81D-84EC-B087CED08F4A}"/>
                </a:ext>
              </a:extLst>
            </p:cNvPr>
            <p:cNvSpPr txBox="1"/>
            <p:nvPr/>
          </p:nvSpPr>
          <p:spPr>
            <a:xfrm>
              <a:off x="2596238" y="1304530"/>
              <a:ext cx="7163988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chemeClr val="tx1"/>
                    </a:solidFill>
                  </a:ln>
                  <a:solidFill>
                    <a:srgbClr val="F9EE83"/>
                  </a:solidFill>
                  <a:effectLst/>
                  <a:latin typeface="UTM Colossalis" panose="02040603050506020204" pitchFamily="18" charset="0"/>
                </a:rPr>
                <a:t>Em </a:t>
              </a:r>
              <a:r>
                <a:rPr lang="en-US" sz="8800" b="1" dirty="0" err="1">
                  <a:ln w="28575">
                    <a:solidFill>
                      <a:schemeClr val="tx1"/>
                    </a:solidFill>
                  </a:ln>
                  <a:solidFill>
                    <a:srgbClr val="F9EE83"/>
                  </a:solidFill>
                  <a:effectLst/>
                  <a:latin typeface="UTM Colossalis" panose="02040603050506020204" pitchFamily="18" charset="0"/>
                </a:rPr>
                <a:t>làm</a:t>
              </a:r>
              <a:r>
                <a:rPr lang="en-US" sz="8800" b="1" dirty="0">
                  <a:ln w="28575">
                    <a:solidFill>
                      <a:schemeClr val="tx1"/>
                    </a:solidFill>
                  </a:ln>
                  <a:solidFill>
                    <a:srgbClr val="F9EE83"/>
                  </a:solidFill>
                  <a:effectLst/>
                  <a:latin typeface="UTM Colossalis" panose="02040603050506020204" pitchFamily="18" charset="0"/>
                </a:rPr>
                <a:t> </a:t>
              </a:r>
              <a:r>
                <a:rPr lang="en-US" sz="8800" b="1" dirty="0" err="1">
                  <a:ln w="28575">
                    <a:solidFill>
                      <a:schemeClr val="tx1"/>
                    </a:solidFill>
                  </a:ln>
                  <a:solidFill>
                    <a:srgbClr val="F9EE83"/>
                  </a:solidFill>
                  <a:effectLst/>
                  <a:latin typeface="UTM Colossalis" panose="02040603050506020204" pitchFamily="18" charset="0"/>
                </a:rPr>
                <a:t>được</a:t>
              </a:r>
              <a:r>
                <a:rPr lang="en-US" sz="8800" b="1" dirty="0">
                  <a:ln w="28575">
                    <a:solidFill>
                      <a:schemeClr val="tx1"/>
                    </a:solidFill>
                  </a:ln>
                  <a:solidFill>
                    <a:srgbClr val="F9EE83"/>
                  </a:solidFill>
                  <a:effectLst/>
                  <a:latin typeface="UTM Colossalis" panose="02040603050506020204" pitchFamily="18" charset="0"/>
                </a:rPr>
                <a:t> </a:t>
              </a:r>
            </a:p>
            <a:p>
              <a:pPr algn="ctr"/>
              <a:r>
                <a:rPr lang="en-US" sz="8800" b="1" dirty="0" err="1">
                  <a:ln w="28575">
                    <a:solidFill>
                      <a:schemeClr val="tx1"/>
                    </a:solidFill>
                  </a:ln>
                  <a:solidFill>
                    <a:srgbClr val="ACEBD2"/>
                  </a:solidFill>
                  <a:effectLst/>
                  <a:latin typeface="UTM Colossalis" panose="02040603050506020204" pitchFamily="18" charset="0"/>
                </a:rPr>
                <a:t>những</a:t>
              </a:r>
              <a:r>
                <a:rPr lang="en-US" sz="8800" b="1" dirty="0">
                  <a:ln w="28575">
                    <a:solidFill>
                      <a:schemeClr val="tx1"/>
                    </a:solidFill>
                  </a:ln>
                  <a:solidFill>
                    <a:srgbClr val="ACEBD2"/>
                  </a:solidFill>
                  <a:effectLst/>
                  <a:latin typeface="UTM Colossalis" panose="02040603050506020204" pitchFamily="18" charset="0"/>
                </a:rPr>
                <a:t> </a:t>
              </a:r>
              <a:r>
                <a:rPr lang="en-US" sz="8800" b="1" dirty="0" err="1">
                  <a:ln w="28575">
                    <a:solidFill>
                      <a:schemeClr val="tx1"/>
                    </a:solidFill>
                  </a:ln>
                  <a:solidFill>
                    <a:srgbClr val="ACEBD2"/>
                  </a:solidFill>
                  <a:effectLst/>
                  <a:latin typeface="UTM Colossalis" panose="02040603050506020204" pitchFamily="18" charset="0"/>
                </a:rPr>
                <a:t>gì</a:t>
              </a:r>
              <a:r>
                <a:rPr lang="en-US" sz="8800" b="1" dirty="0">
                  <a:ln w="28575">
                    <a:solidFill>
                      <a:schemeClr val="tx1"/>
                    </a:solidFill>
                  </a:ln>
                  <a:solidFill>
                    <a:srgbClr val="ACEBD2"/>
                  </a:solidFill>
                  <a:effectLst/>
                  <a:latin typeface="UTM Colossalis" panose="02040603050506020204" pitchFamily="18" charset="0"/>
                </a:rPr>
                <a:t>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5AE93B6-94E0-8E6F-D7EB-8A2CB1A18F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7" t="4638" r="37799" b="52464"/>
          <a:stretch/>
        </p:blipFill>
        <p:spPr>
          <a:xfrm>
            <a:off x="-89374" y="-128514"/>
            <a:ext cx="1952603" cy="16189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D322D-CDC1-06FA-0DE1-41B628363F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082" y="2310611"/>
            <a:ext cx="3383554" cy="44374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32D65A-8842-BF46-6BA5-C5322BC57AC4}"/>
              </a:ext>
            </a:extLst>
          </p:cNvPr>
          <p:cNvSpPr txBox="1"/>
          <p:nvPr/>
        </p:nvSpPr>
        <p:spPr>
          <a:xfrm>
            <a:off x="11306992" y="5427717"/>
            <a:ext cx="117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61D072-6879-31E4-76B8-727F91A08B7E}"/>
              </a:ext>
            </a:extLst>
          </p:cNvPr>
          <p:cNvSpPr txBox="1"/>
          <p:nvPr/>
        </p:nvSpPr>
        <p:spPr>
          <a:xfrm>
            <a:off x="105082" y="6494276"/>
            <a:ext cx="117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78812-B27F-C5FD-4CA5-DBC0E397E2DF}"/>
              </a:ext>
            </a:extLst>
          </p:cNvPr>
          <p:cNvSpPr txBox="1"/>
          <p:nvPr/>
        </p:nvSpPr>
        <p:spPr>
          <a:xfrm>
            <a:off x="3660315" y="4756715"/>
            <a:ext cx="4796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dirty="0" err="1">
                <a:ln w="28575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Tiết</a:t>
            </a:r>
            <a:r>
              <a:rPr lang="en-US" sz="4800" b="1" dirty="0">
                <a:ln w="28575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</a:rPr>
              <a:t> 2</a:t>
            </a:r>
            <a:endParaRPr lang="en-US" sz="4800" b="1" kern="0" dirty="0">
              <a:ln w="28575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UTM Colossalis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EE26C-06FE-451C-93CD-C8D7DBB70929}"/>
              </a:ext>
            </a:extLst>
          </p:cNvPr>
          <p:cNvSpPr/>
          <p:nvPr/>
        </p:nvSpPr>
        <p:spPr>
          <a:xfrm>
            <a:off x="2395952" y="157808"/>
            <a:ext cx="7071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TIỂU HỌC THỚI TAM</a:t>
            </a:r>
          </a:p>
        </p:txBody>
      </p:sp>
    </p:spTree>
    <p:extLst>
      <p:ext uri="{BB962C8B-B14F-4D97-AF65-F5344CB8AC3E}">
        <p14:creationId xmlns:p14="http://schemas.microsoft.com/office/powerpoint/2010/main" val="20591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192DC9-05A4-600B-D53D-A2E6ED6B9547}"/>
              </a:ext>
            </a:extLst>
          </p:cNvPr>
          <p:cNvGrpSpPr/>
          <p:nvPr/>
        </p:nvGrpSpPr>
        <p:grpSpPr>
          <a:xfrm>
            <a:off x="84675" y="-129093"/>
            <a:ext cx="1449436" cy="1002611"/>
            <a:chOff x="564742" y="108682"/>
            <a:chExt cx="1449436" cy="100261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C9852157-F69D-32C3-E4A5-7B3E273737D1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0E34F-6A62-C198-05ED-30B0950C9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673" y="214338"/>
            <a:ext cx="7710015" cy="1191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DDB10-1894-0139-D6BB-C29119CCF54F}"/>
              </a:ext>
            </a:extLst>
          </p:cNvPr>
          <p:cNvSpPr txBox="1"/>
          <p:nvPr/>
        </p:nvSpPr>
        <p:spPr>
          <a:xfrm>
            <a:off x="541924" y="1500239"/>
            <a:ext cx="10614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b) Quan sát hình ảnh 4 chuồng thỏ được lắp ráp theo cách sau.</a:t>
            </a:r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BBB0E-E824-ADDB-3D6D-9D171437B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0" y="2034423"/>
            <a:ext cx="3784338" cy="18070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5B339C-F9E3-A870-3203-6614B4E51F80}"/>
              </a:ext>
            </a:extLst>
          </p:cNvPr>
          <p:cNvSpPr txBox="1"/>
          <p:nvPr/>
        </p:nvSpPr>
        <p:spPr>
          <a:xfrm>
            <a:off x="4479533" y="1992726"/>
            <a:ext cx="7099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>
                <a:solidFill>
                  <a:srgbClr val="202124"/>
                </a:solidFill>
                <a:effectLst/>
              </a:rPr>
              <a:t>• Tại sao với cách lắp ráp này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 tấm lưới phải dùng sẽ ít đi mặc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dù các chuồng vẫn riêng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biệt?</a:t>
            </a:r>
          </a:p>
          <a:p>
            <a:r>
              <a:rPr lang="vi-VN" sz="2400" b="0" i="0">
                <a:solidFill>
                  <a:srgbClr val="202124"/>
                </a:solidFill>
                <a:effectLst/>
              </a:rPr>
              <a:t>•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Số?</a:t>
            </a:r>
            <a:br>
              <a:rPr lang="vi-VN" sz="2400"/>
            </a:br>
            <a:r>
              <a:rPr lang="vi-VN" sz="2400" b="0" i="0">
                <a:solidFill>
                  <a:srgbClr val="202124"/>
                </a:solidFill>
                <a:effectLst/>
              </a:rPr>
              <a:t>4 chuồng thỏ lắp ráp theo cách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này sẽ tiết kiệm được tất cả là  .?. đồng.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8C7663-327E-7CEB-DC9D-72CFDEC7C7D1}"/>
              </a:ext>
            </a:extLst>
          </p:cNvPr>
          <p:cNvSpPr txBox="1"/>
          <p:nvPr/>
        </p:nvSpPr>
        <p:spPr>
          <a:xfrm>
            <a:off x="961951" y="4050276"/>
            <a:ext cx="11024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b) Với cách lắp ráp này, số tấm lưới phải dùng sẽ ít đi mặc dù các chuồng vẫn riêng biệt,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vì các chuồng liền nhau có </a:t>
            </a:r>
            <a:r>
              <a:rPr lang="vi-VN" sz="2400" b="1" i="0">
                <a:solidFill>
                  <a:schemeClr val="accent1">
                    <a:lumMod val="75000"/>
                  </a:schemeClr>
                </a:solidFill>
                <a:effectLst/>
              </a:rPr>
              <a:t>chung 1 tấm lưới</a:t>
            </a:r>
            <a:r>
              <a:rPr lang="vi-VN" sz="2400" b="0" i="0">
                <a:solidFill>
                  <a:srgbClr val="202124"/>
                </a:solidFill>
                <a:effectLst/>
              </a:rPr>
              <a:t>. </a:t>
            </a:r>
            <a:endParaRPr lang="en-US" sz="24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DCAF0D-B18A-FB74-6E62-09BAE9C77801}"/>
              </a:ext>
            </a:extLst>
          </p:cNvPr>
          <p:cNvCxnSpPr/>
          <p:nvPr/>
        </p:nvCxnSpPr>
        <p:spPr>
          <a:xfrm>
            <a:off x="4849403" y="2373330"/>
            <a:ext cx="657497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AF0255-7359-7D56-C73E-9638DDC66211}"/>
              </a:ext>
            </a:extLst>
          </p:cNvPr>
          <p:cNvCxnSpPr>
            <a:cxnSpLocks/>
          </p:cNvCxnSpPr>
          <p:nvPr/>
        </p:nvCxnSpPr>
        <p:spPr>
          <a:xfrm>
            <a:off x="4581936" y="2741487"/>
            <a:ext cx="62983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227026C-C4EC-8783-B378-0111E9546E52}"/>
              </a:ext>
            </a:extLst>
          </p:cNvPr>
          <p:cNvSpPr/>
          <p:nvPr/>
        </p:nvSpPr>
        <p:spPr>
          <a:xfrm>
            <a:off x="359596" y="4171308"/>
            <a:ext cx="565078" cy="3595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EE7301-E81D-4FA4-01FA-AC3C3C803042}"/>
              </a:ext>
            </a:extLst>
          </p:cNvPr>
          <p:cNvSpPr txBox="1"/>
          <p:nvPr/>
        </p:nvSpPr>
        <p:spPr>
          <a:xfrm>
            <a:off x="924674" y="4942776"/>
            <a:ext cx="10783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Chuồng thứ nhất cần </a:t>
            </a:r>
            <a:r>
              <a:rPr lang="vi-VN" sz="2400" b="0" i="0">
                <a:solidFill>
                  <a:schemeClr val="accent1">
                    <a:lumMod val="75000"/>
                  </a:schemeClr>
                </a:solidFill>
                <a:effectLst/>
              </a:rPr>
              <a:t>6 tấm lưới</a:t>
            </a:r>
            <a:r>
              <a:rPr lang="vi-VN" sz="2400" b="0" i="0">
                <a:solidFill>
                  <a:srgbClr val="202124"/>
                </a:solidFill>
                <a:effectLst/>
              </a:rPr>
              <a:t>, 3 chuồng còn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lại, mỗi chuồng cần </a:t>
            </a:r>
            <a:r>
              <a:rPr lang="en-US" sz="2400" b="1" i="0">
                <a:solidFill>
                  <a:srgbClr val="0000FF"/>
                </a:solidFill>
                <a:effectLst/>
              </a:rPr>
              <a:t>mấy</a:t>
            </a:r>
            <a:r>
              <a:rPr lang="vi-VN" sz="2400" b="1" i="0">
                <a:solidFill>
                  <a:srgbClr val="0000FF"/>
                </a:solidFill>
                <a:effectLst/>
              </a:rPr>
              <a:t> tấm lưới</a:t>
            </a:r>
            <a:r>
              <a:rPr lang="en-US" sz="2400">
                <a:solidFill>
                  <a:srgbClr val="202124"/>
                </a:solidFill>
              </a:rPr>
              <a:t>?</a:t>
            </a:r>
            <a:endParaRPr lang="en-US" sz="2400" b="0" i="0">
              <a:solidFill>
                <a:srgbClr val="202124"/>
              </a:solidFill>
              <a:effectLst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088B38E8-33DB-FC75-C08E-3B8899869EA0}"/>
              </a:ext>
            </a:extLst>
          </p:cNvPr>
          <p:cNvSpPr/>
          <p:nvPr/>
        </p:nvSpPr>
        <p:spPr>
          <a:xfrm>
            <a:off x="1987826" y="202758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17CC7C90-C1A9-7480-8768-240C0D344136}"/>
              </a:ext>
            </a:extLst>
          </p:cNvPr>
          <p:cNvSpPr/>
          <p:nvPr/>
        </p:nvSpPr>
        <p:spPr>
          <a:xfrm>
            <a:off x="2716168" y="210464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0A675460-6564-AC15-79D6-E40BB47C0CFC}"/>
              </a:ext>
            </a:extLst>
          </p:cNvPr>
          <p:cNvSpPr/>
          <p:nvPr/>
        </p:nvSpPr>
        <p:spPr>
          <a:xfrm>
            <a:off x="3431667" y="2167061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F9BCE6-472A-D6EE-D6D3-FB92DD259044}"/>
              </a:ext>
            </a:extLst>
          </p:cNvPr>
          <p:cNvCxnSpPr>
            <a:cxnSpLocks/>
          </p:cNvCxnSpPr>
          <p:nvPr/>
        </p:nvCxnSpPr>
        <p:spPr>
          <a:xfrm>
            <a:off x="4562065" y="3473348"/>
            <a:ext cx="63182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28EE643-6DB2-92EA-98ED-BAA9C25AFBC4}"/>
              </a:ext>
            </a:extLst>
          </p:cNvPr>
          <p:cNvCxnSpPr>
            <a:cxnSpLocks/>
          </p:cNvCxnSpPr>
          <p:nvPr/>
        </p:nvCxnSpPr>
        <p:spPr>
          <a:xfrm>
            <a:off x="4582829" y="3841505"/>
            <a:ext cx="314830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AA2CC211-9FEA-AB2C-3EDF-EF7DC5BACD50}"/>
              </a:ext>
            </a:extLst>
          </p:cNvPr>
          <p:cNvSpPr/>
          <p:nvPr/>
        </p:nvSpPr>
        <p:spPr>
          <a:xfrm>
            <a:off x="359596" y="5020262"/>
            <a:ext cx="565078" cy="3595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4A7A4E-3AF9-5828-AFFE-B77DF306E2A3}"/>
              </a:ext>
            </a:extLst>
          </p:cNvPr>
          <p:cNvSpPr txBox="1"/>
          <p:nvPr/>
        </p:nvSpPr>
        <p:spPr>
          <a:xfrm>
            <a:off x="924674" y="4942776"/>
            <a:ext cx="10783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Chuồng thứ nhất cần 6 tấm lưới, 3 chuồng còn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lại, mỗi chuồng chỉ cần </a:t>
            </a:r>
            <a:r>
              <a:rPr lang="vi-VN" sz="2400" b="1" i="0">
                <a:solidFill>
                  <a:schemeClr val="accent1">
                    <a:lumMod val="75000"/>
                  </a:schemeClr>
                </a:solidFill>
                <a:effectLst/>
              </a:rPr>
              <a:t>5 tấm lưới.</a:t>
            </a:r>
            <a:r>
              <a:rPr lang="en-US" sz="2400" b="1" i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D193BF-80DE-06AD-A7EC-F281689635F6}"/>
              </a:ext>
            </a:extLst>
          </p:cNvPr>
          <p:cNvSpPr txBox="1"/>
          <p:nvPr/>
        </p:nvSpPr>
        <p:spPr>
          <a:xfrm>
            <a:off x="924674" y="5723981"/>
            <a:ext cx="5171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</a:t>
            </a:r>
            <a:r>
              <a:rPr lang="en-US" sz="2400" b="1" i="0">
                <a:solidFill>
                  <a:srgbClr val="0000FF"/>
                </a:solidFill>
                <a:effectLst/>
              </a:rPr>
              <a:t>mấy</a:t>
            </a:r>
            <a:r>
              <a:rPr lang="vi-VN" sz="2400" b="1" i="0">
                <a:solidFill>
                  <a:srgbClr val="0000FF"/>
                </a:solidFill>
                <a:effectLst/>
              </a:rPr>
              <a:t> tấm lưới</a:t>
            </a:r>
            <a:r>
              <a:rPr lang="en-US" sz="2400" b="0" i="0">
                <a:solidFill>
                  <a:srgbClr val="202124"/>
                </a:solidFill>
                <a:effectLst/>
              </a:rPr>
              <a:t>?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53546D-230D-393D-FB02-8F62A61003FE}"/>
              </a:ext>
            </a:extLst>
          </p:cNvPr>
          <p:cNvSpPr txBox="1"/>
          <p:nvPr/>
        </p:nvSpPr>
        <p:spPr>
          <a:xfrm>
            <a:off x="924674" y="5731786"/>
            <a:ext cx="513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</a:t>
            </a:r>
            <a:r>
              <a:rPr lang="en-US" sz="2400" b="1" i="0">
                <a:solidFill>
                  <a:srgbClr val="C00000"/>
                </a:solidFill>
                <a:effectLst/>
              </a:rPr>
              <a:t>3</a:t>
            </a:r>
            <a:r>
              <a:rPr lang="vi-VN" sz="2400" b="1" i="0">
                <a:solidFill>
                  <a:srgbClr val="C00000"/>
                </a:solidFill>
                <a:effectLst/>
              </a:rPr>
              <a:t> tấm lưới</a:t>
            </a:r>
            <a:r>
              <a:rPr lang="en-US" sz="2400" b="0" i="0">
                <a:solidFill>
                  <a:srgbClr val="C00000"/>
                </a:solidFill>
                <a:effectLst/>
              </a:rPr>
              <a:t>.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6F74DA-0294-C1AE-0FFC-55D0672B601C}"/>
              </a:ext>
            </a:extLst>
          </p:cNvPr>
          <p:cNvSpPr txBox="1"/>
          <p:nvPr/>
        </p:nvSpPr>
        <p:spPr>
          <a:xfrm>
            <a:off x="961951" y="5705572"/>
            <a:ext cx="10783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3 tấm lưới, tiết kiệm được </a:t>
            </a:r>
            <a:r>
              <a:rPr lang="en-US" sz="2400" b="0" i="0">
                <a:solidFill>
                  <a:srgbClr val="202124"/>
                </a:solidFill>
                <a:effectLst/>
              </a:rPr>
              <a:t>tất cả </a:t>
            </a:r>
            <a:r>
              <a:rPr lang="vi-VN" sz="2400" b="1">
                <a:solidFill>
                  <a:srgbClr val="0000FF"/>
                </a:solidFill>
              </a:rPr>
              <a:t>.?. đồng</a:t>
            </a:r>
            <a:r>
              <a:rPr lang="vi-VN" sz="2400" b="1" i="0">
                <a:solidFill>
                  <a:srgbClr val="0000FF"/>
                </a:solidFill>
                <a:effectLst/>
              </a:rPr>
              <a:t>.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EB0BFE-4069-0E33-9119-556753E0E1D3}"/>
              </a:ext>
            </a:extLst>
          </p:cNvPr>
          <p:cNvSpPr txBox="1"/>
          <p:nvPr/>
        </p:nvSpPr>
        <p:spPr>
          <a:xfrm>
            <a:off x="961951" y="5733302"/>
            <a:ext cx="10783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Như vậy đã bớt đi 3 tấm lưới, tiết kiệm được </a:t>
            </a:r>
            <a:r>
              <a:rPr lang="vi-VN" sz="2400" b="1" i="0">
                <a:solidFill>
                  <a:srgbClr val="C00000"/>
                </a:solidFill>
                <a:effectLst/>
              </a:rPr>
              <a:t>4 000 đồng × 3 = 12 000 đồng</a:t>
            </a:r>
            <a:r>
              <a:rPr lang="vi-VN" sz="2400" b="0" i="0">
                <a:solidFill>
                  <a:srgbClr val="202124"/>
                </a:solidFill>
                <a:effectLst/>
              </a:rPr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044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8" grpId="0"/>
      <p:bldP spid="19" grpId="0" animBg="1"/>
      <p:bldP spid="22" grpId="0"/>
      <p:bldP spid="22" grpId="1"/>
      <p:bldP spid="31" grpId="0" animBg="1"/>
      <p:bldP spid="32" grpId="0" animBg="1"/>
      <p:bldP spid="33" grpId="0" animBg="1"/>
      <p:bldP spid="39" grpId="0" animBg="1"/>
      <p:bldP spid="40" grpId="0"/>
      <p:bldP spid="42" grpId="0"/>
      <p:bldP spid="42" grpId="1"/>
      <p:bldP spid="43" grpId="0"/>
      <p:bldP spid="43" grpId="1"/>
      <p:bldP spid="44" grpId="0"/>
      <p:bldP spid="44" grpId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33795" cy="2646878"/>
            <a:chOff x="1858205" y="1533023"/>
            <a:chExt cx="8727326" cy="26279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Thử thách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Thử thách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1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6CF56-3ABA-E0A3-A5BD-08DB55FC2A82}"/>
              </a:ext>
            </a:extLst>
          </p:cNvPr>
          <p:cNvSpPr txBox="1"/>
          <p:nvPr/>
        </p:nvSpPr>
        <p:spPr>
          <a:xfrm>
            <a:off x="614392" y="1406828"/>
            <a:ext cx="109632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202124"/>
                </a:solidFill>
                <a:effectLst/>
              </a:rPr>
              <a:t>Vẫn dùng các tấm lưới ở bài 5, em hãy tìm cách lắp ráp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  <a:r>
              <a:rPr lang="vi-VN" sz="2800" b="0" i="0">
                <a:solidFill>
                  <a:srgbClr val="202124"/>
                </a:solidFill>
                <a:effectLst/>
              </a:rPr>
              <a:t>4 chuồng thỏ để chi phí tiết kiệm hơn cách lắp ráp ở câu b.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</a:p>
          <a:p>
            <a:pPr algn="just"/>
            <a:r>
              <a:rPr lang="vi-VN" sz="2800" b="0" i="0">
                <a:solidFill>
                  <a:srgbClr val="202124"/>
                </a:solidFill>
                <a:effectLst/>
              </a:rPr>
              <a:t>(Kích thước mỗi chuồng không thay đổi, các chuồng riêng biệt.)</a:t>
            </a:r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9D6989-8F50-21A3-C867-695D0BA96590}"/>
              </a:ext>
            </a:extLst>
          </p:cNvPr>
          <p:cNvGrpSpPr/>
          <p:nvPr/>
        </p:nvGrpSpPr>
        <p:grpSpPr>
          <a:xfrm>
            <a:off x="4446111" y="206499"/>
            <a:ext cx="3124573" cy="1214397"/>
            <a:chOff x="564742" y="116084"/>
            <a:chExt cx="3124573" cy="1214397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3DF78627-C05A-BFD1-CF5E-06F899DCF89B}"/>
                </a:ext>
              </a:extLst>
            </p:cNvPr>
            <p:cNvSpPr txBox="1"/>
            <p:nvPr/>
          </p:nvSpPr>
          <p:spPr>
            <a:xfrm>
              <a:off x="564742" y="116084"/>
              <a:ext cx="31245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263525">
                    <a:solidFill>
                      <a:srgbClr val="FEE9F6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Thử thách</a:t>
              </a:r>
              <a:endParaRPr lang="zh-CN" altLang="en-US" sz="7200" b="1" kern="0" dirty="0">
                <a:ln w="263525">
                  <a:solidFill>
                    <a:srgbClr val="FEE9F6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9661C53B-57E0-0F9C-8FE5-67FC0B872A44}"/>
                </a:ext>
              </a:extLst>
            </p:cNvPr>
            <p:cNvSpPr txBox="1"/>
            <p:nvPr/>
          </p:nvSpPr>
          <p:spPr>
            <a:xfrm>
              <a:off x="564742" y="130152"/>
              <a:ext cx="31245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19050">
                    <a:solidFill>
                      <a:srgbClr val="FFFFFF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Thử thách</a:t>
              </a:r>
              <a:endParaRPr lang="zh-CN" altLang="en-US" sz="7200" b="1" kern="0" dirty="0">
                <a:ln w="19050">
                  <a:solidFill>
                    <a:srgbClr val="FFFFFF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3A9120D8-CF64-C9BB-4EF1-6971B31AD329}"/>
              </a:ext>
            </a:extLst>
          </p:cNvPr>
          <p:cNvSpPr/>
          <p:nvPr/>
        </p:nvSpPr>
        <p:spPr>
          <a:xfrm>
            <a:off x="5864967" y="2905780"/>
            <a:ext cx="886707" cy="695482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7EB32-7002-A218-6DA6-35AEA5AA1D9E}"/>
              </a:ext>
            </a:extLst>
          </p:cNvPr>
          <p:cNvSpPr txBox="1"/>
          <p:nvPr/>
        </p:nvSpPr>
        <p:spPr>
          <a:xfrm>
            <a:off x="614392" y="2905780"/>
            <a:ext cx="516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Để chi phí giảm thì cần làm gì?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9E6EF3-DF1E-81E2-05FC-8FA969D50BE3}"/>
              </a:ext>
            </a:extLst>
          </p:cNvPr>
          <p:cNvSpPr/>
          <p:nvPr/>
        </p:nvSpPr>
        <p:spPr>
          <a:xfrm>
            <a:off x="6957161" y="2864710"/>
            <a:ext cx="3324523" cy="6954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Giảm số tấm lưới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E5960BC-CB85-E64A-F038-9DBE12AB38C3}"/>
              </a:ext>
            </a:extLst>
          </p:cNvPr>
          <p:cNvSpPr/>
          <p:nvPr/>
        </p:nvSpPr>
        <p:spPr>
          <a:xfrm>
            <a:off x="8378456" y="3732028"/>
            <a:ext cx="723014" cy="714096"/>
          </a:xfrm>
          <a:prstGeom prst="down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D0A9A8-9F97-61EF-9A03-FAB3739F0AA4}"/>
              </a:ext>
            </a:extLst>
          </p:cNvPr>
          <p:cNvSpPr/>
          <p:nvPr/>
        </p:nvSpPr>
        <p:spPr>
          <a:xfrm>
            <a:off x="6008397" y="4580652"/>
            <a:ext cx="5305647" cy="1029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Số tấm lưới chung ở các chuồng tăng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8353F-EF82-7161-AF2B-C096270E3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52976" r="51177" b="8062"/>
          <a:stretch/>
        </p:blipFill>
        <p:spPr>
          <a:xfrm>
            <a:off x="1987570" y="4502673"/>
            <a:ext cx="2639294" cy="2355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407054-BB54-1580-DD15-CE3C3B9E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53884" r="75595" b="7154"/>
          <a:stretch/>
        </p:blipFill>
        <p:spPr>
          <a:xfrm flipH="1">
            <a:off x="126338" y="4066178"/>
            <a:ext cx="2540331" cy="22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DAC58497-FE39-9349-6C2D-03127671E297}"/>
              </a:ext>
            </a:extLst>
          </p:cNvPr>
          <p:cNvSpPr/>
          <p:nvPr/>
        </p:nvSpPr>
        <p:spPr>
          <a:xfrm>
            <a:off x="5971293" y="460292"/>
            <a:ext cx="886707" cy="695482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F3FA1-91F5-1708-8742-B6D1056EF350}"/>
              </a:ext>
            </a:extLst>
          </p:cNvPr>
          <p:cNvSpPr txBox="1"/>
          <p:nvPr/>
        </p:nvSpPr>
        <p:spPr>
          <a:xfrm>
            <a:off x="720718" y="460292"/>
            <a:ext cx="516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Để chi phí giảm thì cần làm gì?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FC9E02-AFD5-87CA-9959-6861D7316629}"/>
              </a:ext>
            </a:extLst>
          </p:cNvPr>
          <p:cNvSpPr/>
          <p:nvPr/>
        </p:nvSpPr>
        <p:spPr>
          <a:xfrm>
            <a:off x="7063487" y="419222"/>
            <a:ext cx="3324523" cy="6954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Giảm số tấm lưới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DB5B7E9-93FC-E7B9-3C9D-F5F8730FCA94}"/>
              </a:ext>
            </a:extLst>
          </p:cNvPr>
          <p:cNvSpPr/>
          <p:nvPr/>
        </p:nvSpPr>
        <p:spPr>
          <a:xfrm>
            <a:off x="8484782" y="1286540"/>
            <a:ext cx="723014" cy="714096"/>
          </a:xfrm>
          <a:prstGeom prst="down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963A7C-95F3-DD0A-E460-B657134DFC55}"/>
              </a:ext>
            </a:extLst>
          </p:cNvPr>
          <p:cNvSpPr/>
          <p:nvPr/>
        </p:nvSpPr>
        <p:spPr>
          <a:xfrm>
            <a:off x="6114723" y="2135164"/>
            <a:ext cx="5305647" cy="1029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Số tấm lưới chung ở các chuồng tăng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68B34B-B787-07E2-07AF-668F1D516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594884" y="1679646"/>
            <a:ext cx="1584250" cy="1440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142C22-FF0F-BFCF-EE1C-EFB7D6365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2523460" y="1679645"/>
            <a:ext cx="1584250" cy="14403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AD3032-CF25-3483-48C4-7C362B793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076910" y="1988635"/>
            <a:ext cx="1584250" cy="14403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48E088-AA2A-CC55-22BD-1B2582B2D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2005486" y="1988635"/>
            <a:ext cx="1584250" cy="14403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338ABF-07A3-B064-C38B-EE4C8804BB1A}"/>
              </a:ext>
            </a:extLst>
          </p:cNvPr>
          <p:cNvSpPr txBox="1"/>
          <p:nvPr/>
        </p:nvSpPr>
        <p:spPr>
          <a:xfrm>
            <a:off x="1661962" y="2058826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7FEE1E-AFFE-D7F0-2F97-C3BF14012E39}"/>
              </a:ext>
            </a:extLst>
          </p:cNvPr>
          <p:cNvSpPr txBox="1"/>
          <p:nvPr/>
        </p:nvSpPr>
        <p:spPr>
          <a:xfrm>
            <a:off x="2505476" y="2058825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E1D2C-0644-A1B9-14E2-6AD96476266E}"/>
              </a:ext>
            </a:extLst>
          </p:cNvPr>
          <p:cNvSpPr txBox="1"/>
          <p:nvPr/>
        </p:nvSpPr>
        <p:spPr>
          <a:xfrm>
            <a:off x="2161952" y="1722177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460184-A344-F01D-656D-F18122BE6CA4}"/>
              </a:ext>
            </a:extLst>
          </p:cNvPr>
          <p:cNvSpPr txBox="1"/>
          <p:nvPr/>
        </p:nvSpPr>
        <p:spPr>
          <a:xfrm>
            <a:off x="3104706" y="1722177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38D8ED2-9A83-29C2-108F-612AE0C471B5}"/>
              </a:ext>
            </a:extLst>
          </p:cNvPr>
          <p:cNvSpPr/>
          <p:nvPr/>
        </p:nvSpPr>
        <p:spPr>
          <a:xfrm>
            <a:off x="2148051" y="1887640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054DF7EB-A720-B27D-8D7A-38302A369AD9}"/>
              </a:ext>
            </a:extLst>
          </p:cNvPr>
          <p:cNvSpPr/>
          <p:nvPr/>
        </p:nvSpPr>
        <p:spPr>
          <a:xfrm>
            <a:off x="3373446" y="166009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EE7CABF2-1F11-703C-7EAD-A696B035B31E}"/>
              </a:ext>
            </a:extLst>
          </p:cNvPr>
          <p:cNvSpPr/>
          <p:nvPr/>
        </p:nvSpPr>
        <p:spPr>
          <a:xfrm>
            <a:off x="2896123" y="1428601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ECB6D0DF-1F70-042A-0BB3-5838D42F1FF7}"/>
              </a:ext>
            </a:extLst>
          </p:cNvPr>
          <p:cNvSpPr/>
          <p:nvPr/>
        </p:nvSpPr>
        <p:spPr>
          <a:xfrm>
            <a:off x="1663654" y="1698864"/>
            <a:ext cx="168966" cy="402017"/>
          </a:xfrm>
          <a:prstGeom prst="downArrow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B32E1-4887-8C2C-A5E9-CA2A6CFBA2E8}"/>
              </a:ext>
            </a:extLst>
          </p:cNvPr>
          <p:cNvSpPr txBox="1"/>
          <p:nvPr/>
        </p:nvSpPr>
        <p:spPr>
          <a:xfrm>
            <a:off x="399344" y="3587017"/>
            <a:ext cx="50764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202124"/>
                </a:solidFill>
                <a:effectLst/>
              </a:rPr>
              <a:t>Theo cách lắp này:</a:t>
            </a: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1: 6 tấm;</a:t>
            </a:r>
            <a:endParaRPr lang="en-US" sz="3200" b="0" i="0">
              <a:solidFill>
                <a:srgbClr val="202124"/>
              </a:solidFill>
              <a:effectLst/>
            </a:endParaRP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2: 5 tấm;</a:t>
            </a:r>
            <a:endParaRPr lang="en-US" sz="3200" b="0" i="0">
              <a:solidFill>
                <a:srgbClr val="202124"/>
              </a:solidFill>
              <a:effectLst/>
            </a:endParaRP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3: 5 tấm;</a:t>
            </a:r>
            <a:endParaRPr lang="en-US" sz="3200" b="0" i="0">
              <a:solidFill>
                <a:srgbClr val="202124"/>
              </a:solidFill>
              <a:effectLst/>
            </a:endParaRPr>
          </a:p>
          <a:p>
            <a:pPr algn="ctr"/>
            <a:r>
              <a:rPr lang="vi-VN" sz="3200" b="0" i="0">
                <a:solidFill>
                  <a:srgbClr val="202124"/>
                </a:solidFill>
                <a:effectLst/>
              </a:rPr>
              <a:t>Chuồng 4: 4 tấm.</a:t>
            </a:r>
            <a:endParaRPr lang="en-US" sz="3200" b="0" i="0">
              <a:solidFill>
                <a:srgbClr val="202124"/>
              </a:solidFill>
              <a:effectLst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0B62E14-9B82-5424-A9B1-356B2A453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52976" r="51177" b="8062"/>
          <a:stretch/>
        </p:blipFill>
        <p:spPr>
          <a:xfrm flipH="1">
            <a:off x="-79661" y="5486398"/>
            <a:ext cx="1655348" cy="14772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F67606-0B9C-C242-D10D-57E76A770238}"/>
              </a:ext>
            </a:extLst>
          </p:cNvPr>
          <p:cNvSpPr txBox="1"/>
          <p:nvPr/>
        </p:nvSpPr>
        <p:spPr>
          <a:xfrm>
            <a:off x="6279637" y="3745358"/>
            <a:ext cx="462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Có mấy tấm lưới chung?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DFAB455-8214-7D01-8019-6018A7C5C33F}"/>
              </a:ext>
            </a:extLst>
          </p:cNvPr>
          <p:cNvSpPr/>
          <p:nvPr/>
        </p:nvSpPr>
        <p:spPr>
          <a:xfrm>
            <a:off x="4797620" y="4696698"/>
            <a:ext cx="886707" cy="695482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F8B4ED-A841-3DBF-5B7F-720D9972ECC8}"/>
              </a:ext>
            </a:extLst>
          </p:cNvPr>
          <p:cNvSpPr txBox="1"/>
          <p:nvPr/>
        </p:nvSpPr>
        <p:spPr>
          <a:xfrm>
            <a:off x="6279637" y="4435088"/>
            <a:ext cx="395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+mj-lt"/>
              </a:rPr>
              <a:t>Có 4 tấm lưới chung.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9259F7-24D2-16DC-320B-4E64A17FF793}"/>
              </a:ext>
            </a:extLst>
          </p:cNvPr>
          <p:cNvSpPr txBox="1"/>
          <p:nvPr/>
        </p:nvSpPr>
        <p:spPr>
          <a:xfrm>
            <a:off x="6279637" y="5038413"/>
            <a:ext cx="5405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+mj-lt"/>
              </a:rPr>
              <a:t>So với câu b, bớt đi 1 tấm là tiết kiệm thêm </a:t>
            </a:r>
            <a:r>
              <a:rPr lang="en-US" sz="2800" b="1">
                <a:solidFill>
                  <a:schemeClr val="accent2"/>
                </a:solidFill>
                <a:latin typeface="+mj-lt"/>
              </a:rPr>
              <a:t>4 000 đồng</a:t>
            </a:r>
            <a:r>
              <a:rPr lang="en-US" sz="2800" b="1">
                <a:solidFill>
                  <a:srgbClr val="00B05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3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30" grpId="0" uiExpand="1" build="allAtOnce"/>
      <p:bldP spid="34" grpId="0"/>
      <p:bldP spid="35" grpId="0" animBg="1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E5288-1148-49A6-4604-7F3F2B2CF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066971" y="2236695"/>
            <a:ext cx="1584250" cy="1440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CBF8D9-3D13-4CAB-8E0F-E64F6492E3E2}"/>
              </a:ext>
            </a:extLst>
          </p:cNvPr>
          <p:cNvSpPr txBox="1"/>
          <p:nvPr/>
        </p:nvSpPr>
        <p:spPr>
          <a:xfrm>
            <a:off x="1393036" y="2956877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6FC11-C746-6F25-93F4-B05D7D2AC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995547" y="2236695"/>
            <a:ext cx="1584250" cy="1440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0BFF1-2C5C-3A70-86EC-45F9A13D3D92}"/>
              </a:ext>
            </a:extLst>
          </p:cNvPr>
          <p:cNvSpPr txBox="1"/>
          <p:nvPr/>
        </p:nvSpPr>
        <p:spPr>
          <a:xfrm>
            <a:off x="2378720" y="2898051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16EE2-37D1-443A-95BC-677B93E2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1068112" y="1301542"/>
            <a:ext cx="1584250" cy="1440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0C1F9-1D70-C026-0D9E-A5E922439859}"/>
              </a:ext>
            </a:extLst>
          </p:cNvPr>
          <p:cNvSpPr txBox="1"/>
          <p:nvPr/>
        </p:nvSpPr>
        <p:spPr>
          <a:xfrm>
            <a:off x="1393035" y="2005862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75BC6-6850-795E-1E79-9280BAAA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46141" r="35814" b="7907"/>
          <a:stretch/>
        </p:blipFill>
        <p:spPr>
          <a:xfrm>
            <a:off x="2002251" y="1305557"/>
            <a:ext cx="1584250" cy="1440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B3403D-732A-44A3-5419-170FC3C7A262}"/>
              </a:ext>
            </a:extLst>
          </p:cNvPr>
          <p:cNvSpPr txBox="1"/>
          <p:nvPr/>
        </p:nvSpPr>
        <p:spPr>
          <a:xfrm>
            <a:off x="2399583" y="2021724"/>
            <a:ext cx="27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B8B43-2010-AC23-B37A-9884F0D50FDA}"/>
              </a:ext>
            </a:extLst>
          </p:cNvPr>
          <p:cNvSpPr txBox="1"/>
          <p:nvPr/>
        </p:nvSpPr>
        <p:spPr>
          <a:xfrm>
            <a:off x="3919270" y="1251781"/>
            <a:ext cx="78029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>
                <a:solidFill>
                  <a:srgbClr val="202124"/>
                </a:solidFill>
                <a:effectLst/>
              </a:rPr>
              <a:t>Lưu ý: Khi sắp xếp các chuồng chồng lên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nhau, so với câu 5b cũng bớt đi 1 tấm là tiết kiệm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thêm 4</a:t>
            </a:r>
            <a:r>
              <a:rPr lang="en-US" sz="2800" b="1">
                <a:solidFill>
                  <a:srgbClr val="202124"/>
                </a:solidFill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000 đồng.</a:t>
            </a:r>
            <a:endParaRPr lang="en-US" sz="2800" b="1" i="0">
              <a:solidFill>
                <a:srgbClr val="202124"/>
              </a:solidFill>
              <a:effectLst/>
            </a:endParaRPr>
          </a:p>
          <a:p>
            <a:pPr algn="just"/>
            <a:r>
              <a:rPr lang="vi-VN" sz="2800" b="1" i="0">
                <a:solidFill>
                  <a:srgbClr val="202124"/>
                </a:solidFill>
                <a:effectLst/>
              </a:rPr>
              <a:t>Tuy nhiên sẽ tăng tiền để mua các khay ngăn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giữa chuồng trên và chuồng dưới (tránh t</a:t>
            </a:r>
            <a:r>
              <a:rPr lang="en-US" sz="2800" b="1">
                <a:solidFill>
                  <a:srgbClr val="202124"/>
                </a:solidFill>
              </a:rPr>
              <a:t>ì</a:t>
            </a:r>
            <a:r>
              <a:rPr lang="vi-VN" sz="2800" b="1" i="0">
                <a:solidFill>
                  <a:srgbClr val="202124"/>
                </a:solidFill>
                <a:effectLst/>
              </a:rPr>
              <a:t>nh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trạng phân và nước tiểu của thỏ chuồng trên rớt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xuống chuồng dưới gây mất vệ sinh ảnh hưởng</a:t>
            </a:r>
            <a:r>
              <a:rPr lang="en-US" sz="2800" b="1" i="0">
                <a:solidFill>
                  <a:srgbClr val="202124"/>
                </a:solidFill>
                <a:effectLst/>
              </a:rPr>
              <a:t> </a:t>
            </a:r>
            <a:r>
              <a:rPr lang="vi-VN" sz="2800" b="1" i="0">
                <a:solidFill>
                  <a:srgbClr val="202124"/>
                </a:solidFill>
                <a:effectLst/>
              </a:rPr>
              <a:t>sức khoẻ của thỏ).</a:t>
            </a:r>
            <a:endParaRPr lang="en-US" sz="2800" b="1" i="0">
              <a:solidFill>
                <a:srgbClr val="202124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5B6DC-ADBB-2FE2-3ACF-201CC72E78C7}"/>
              </a:ext>
            </a:extLst>
          </p:cNvPr>
          <p:cNvSpPr txBox="1"/>
          <p:nvPr/>
        </p:nvSpPr>
        <p:spPr>
          <a:xfrm>
            <a:off x="502829" y="454234"/>
            <a:ext cx="762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CC0099"/>
                  </a:solidFill>
                </a:ln>
                <a:solidFill>
                  <a:srgbClr val="FF33CC"/>
                </a:solidFill>
                <a:latin typeface="+mj-lt"/>
              </a:rPr>
              <a:t>Cách xếp các chuồng chồng lên nhau: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9E8FCD-D0F0-DC41-40E5-B552F7FB8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2" t="45496" r="6867" b="36260"/>
          <a:stretch/>
        </p:blipFill>
        <p:spPr>
          <a:xfrm>
            <a:off x="334477" y="5606780"/>
            <a:ext cx="5151923" cy="1530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6E0C4-BC93-AFE6-6E0E-F56AFC217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52976" r="51177" b="8062"/>
          <a:stretch/>
        </p:blipFill>
        <p:spPr>
          <a:xfrm>
            <a:off x="9177931" y="4168220"/>
            <a:ext cx="3014069" cy="26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33795" cy="2675443"/>
            <a:chOff x="1858205" y="1533023"/>
            <a:chExt cx="8727326" cy="26563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Khám phá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61384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2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9867A0-963E-8C8E-06DA-8950DCD65D83}"/>
              </a:ext>
            </a:extLst>
          </p:cNvPr>
          <p:cNvSpPr txBox="1"/>
          <p:nvPr/>
        </p:nvSpPr>
        <p:spPr>
          <a:xfrm>
            <a:off x="3831469" y="1211077"/>
            <a:ext cx="7889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i="0">
                <a:solidFill>
                  <a:srgbClr val="002060"/>
                </a:solidFill>
                <a:effectLst/>
              </a:rPr>
              <a:t>Thỏ là loài vật được nuôi nhiều ở nước ta. Thỏ đáng yêu và mang lại</a:t>
            </a:r>
            <a:r>
              <a:rPr lang="en-US" sz="2400" i="0">
                <a:solidFill>
                  <a:srgbClr val="002060"/>
                </a:solidFill>
                <a:effectLst/>
              </a:rPr>
              <a:t> </a:t>
            </a:r>
            <a:r>
              <a:rPr lang="vi-VN" sz="2400" i="0">
                <a:solidFill>
                  <a:srgbClr val="002060"/>
                </a:solidFill>
                <a:effectLst/>
              </a:rPr>
              <a:t>nhiều lợi ích cho con người.</a:t>
            </a:r>
            <a:r>
              <a:rPr lang="en-US" sz="2400" i="0">
                <a:solidFill>
                  <a:srgbClr val="002060"/>
                </a:solidFill>
                <a:effectLst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1C452A-1615-DC5C-3548-93BB13853A29}"/>
              </a:ext>
            </a:extLst>
          </p:cNvPr>
          <p:cNvGrpSpPr/>
          <p:nvPr/>
        </p:nvGrpSpPr>
        <p:grpSpPr>
          <a:xfrm>
            <a:off x="6123033" y="28667"/>
            <a:ext cx="3174268" cy="1200330"/>
            <a:chOff x="564741" y="116083"/>
            <a:chExt cx="3174268" cy="1200330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29265F66-6F8C-5832-B10B-0E597031A60D}"/>
                </a:ext>
              </a:extLst>
            </p:cNvPr>
            <p:cNvSpPr txBox="1"/>
            <p:nvPr/>
          </p:nvSpPr>
          <p:spPr>
            <a:xfrm>
              <a:off x="564742" y="116084"/>
              <a:ext cx="31742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263525">
                    <a:solidFill>
                      <a:srgbClr val="FEE9F6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Khám phá</a:t>
              </a:r>
              <a:endParaRPr lang="zh-CN" altLang="en-US" sz="7200" b="1" kern="0" dirty="0">
                <a:ln w="263525">
                  <a:solidFill>
                    <a:srgbClr val="FEE9F6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43182BAF-4F26-FECE-5B47-01D2A899FF69}"/>
                </a:ext>
              </a:extLst>
            </p:cNvPr>
            <p:cNvSpPr txBox="1"/>
            <p:nvPr/>
          </p:nvSpPr>
          <p:spPr>
            <a:xfrm>
              <a:off x="564741" y="116083"/>
              <a:ext cx="31742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7200" b="1" kern="0">
                  <a:ln w="19050">
                    <a:solidFill>
                      <a:srgbClr val="FFFFFF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Khám phá</a:t>
              </a:r>
              <a:endParaRPr lang="zh-CN" altLang="en-US" sz="7200" b="1" kern="0" dirty="0">
                <a:ln w="19050">
                  <a:solidFill>
                    <a:srgbClr val="FFFFFF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3368EB-16FB-DCFB-F382-FFC860357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t="3065" r="71017" b="63719"/>
          <a:stretch/>
        </p:blipFill>
        <p:spPr>
          <a:xfrm>
            <a:off x="572092" y="195680"/>
            <a:ext cx="3174267" cy="2238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0D660-43A5-8753-2CD7-C1C9E1B28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6" t="48948" r="13652" b="17836"/>
          <a:stretch/>
        </p:blipFill>
        <p:spPr>
          <a:xfrm>
            <a:off x="488187" y="2512457"/>
            <a:ext cx="3258172" cy="2297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1FF8DA-1523-E607-5BF8-ADCD54A0A672}"/>
              </a:ext>
            </a:extLst>
          </p:cNvPr>
          <p:cNvSpPr txBox="1"/>
          <p:nvPr/>
        </p:nvSpPr>
        <p:spPr>
          <a:xfrm>
            <a:off x="3831469" y="2018933"/>
            <a:ext cx="7991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i="0">
                <a:solidFill>
                  <a:srgbClr val="002060"/>
                </a:solidFill>
                <a:effectLst/>
              </a:rPr>
              <a:t>Mỗi năm thỏ cái đẻ khoảng 7 lứa, mỗi lứa khoảng 6 thỏ con.</a:t>
            </a:r>
            <a:r>
              <a:rPr lang="en-US" sz="2400" i="0">
                <a:solidFill>
                  <a:srgbClr val="002060"/>
                </a:solidFill>
                <a:effectLst/>
              </a:rPr>
              <a:t> </a:t>
            </a:r>
            <a:r>
              <a:rPr lang="vi-VN" sz="2400" i="0">
                <a:solidFill>
                  <a:srgbClr val="002060"/>
                </a:solidFill>
                <a:effectLst/>
              </a:rPr>
              <a:t>Thỏ trưởng thành thường nặng khoảng 3 kg.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C438E0-2131-0360-3950-C807D0D595BF}"/>
              </a:ext>
            </a:extLst>
          </p:cNvPr>
          <p:cNvSpPr txBox="1"/>
          <p:nvPr/>
        </p:nvSpPr>
        <p:spPr>
          <a:xfrm>
            <a:off x="3831469" y="3440863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Thỏ sinh sản nhiều và nhanh.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9FA9D-0480-5AA2-626E-B4F573EB4D0B}"/>
              </a:ext>
            </a:extLst>
          </p:cNvPr>
          <p:cNvSpPr txBox="1"/>
          <p:nvPr/>
        </p:nvSpPr>
        <p:spPr>
          <a:xfrm>
            <a:off x="5100089" y="2962873"/>
            <a:ext cx="6229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+mj-lt"/>
              </a:rPr>
              <a:t>Những lợi ích của nghề nuôi thỏ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49C7A0-07B2-BEC2-8164-9C8EFCDB4545}"/>
              </a:ext>
            </a:extLst>
          </p:cNvPr>
          <p:cNvSpPr txBox="1"/>
          <p:nvPr/>
        </p:nvSpPr>
        <p:spPr>
          <a:xfrm>
            <a:off x="3831469" y="3850502"/>
            <a:ext cx="7757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Thức ăn của thỏ rẻ tiền dễ kiếm và ít cạnh tranh với các gia súc khác.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75E9A-F6E9-295E-F53A-7B028450D498}"/>
              </a:ext>
            </a:extLst>
          </p:cNvPr>
          <p:cNvSpPr txBox="1"/>
          <p:nvPr/>
        </p:nvSpPr>
        <p:spPr>
          <a:xfrm>
            <a:off x="3831469" y="4579553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Nuôi thỏ đầu tư</a:t>
            </a:r>
            <a:r>
              <a:rPr lang="vi-VN" sz="24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vốn ít</a:t>
            </a:r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.</a:t>
            </a:r>
            <a:endParaRPr lang="vi-VN" sz="2400" b="0" i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A9A6B-1212-586B-4CF3-141886FD6774}"/>
              </a:ext>
            </a:extLst>
          </p:cNvPr>
          <p:cNvSpPr txBox="1"/>
          <p:nvPr/>
        </p:nvSpPr>
        <p:spPr>
          <a:xfrm>
            <a:off x="3831469" y="4948300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Cung cấp thịt nhanh.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4B5653-32AE-4145-1ED2-FB5563ABC092}"/>
              </a:ext>
            </a:extLst>
          </p:cNvPr>
          <p:cNvSpPr txBox="1"/>
          <p:nvPr/>
        </p:nvSpPr>
        <p:spPr>
          <a:xfrm>
            <a:off x="3831469" y="5297690"/>
            <a:ext cx="8004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+mj-lt"/>
              </a:rPr>
              <a:t>-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Thịt thỏ có giá trị dinh dưỡng tốt</a:t>
            </a:r>
            <a:r>
              <a:rPr lang="en-US" sz="2400" b="0" i="0">
                <a:solidFill>
                  <a:srgbClr val="333333"/>
                </a:solidFill>
                <a:effectLst/>
              </a:rPr>
              <a:t>, </a:t>
            </a:r>
            <a:r>
              <a:rPr lang="vi-VN" sz="2400" b="0" i="0">
                <a:solidFill>
                  <a:srgbClr val="333333"/>
                </a:solidFill>
                <a:effectLst/>
              </a:rPr>
              <a:t>thích hợp với người gìà, trẻ em và người bệnh</a:t>
            </a:r>
            <a:r>
              <a:rPr lang="vi-VN" sz="2400" b="0" i="0">
                <a:solidFill>
                  <a:srgbClr val="333333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249B37-E4A4-0036-2EC8-0D2900525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38113" r="70860" b="28671"/>
          <a:stretch/>
        </p:blipFill>
        <p:spPr>
          <a:xfrm>
            <a:off x="488187" y="4579553"/>
            <a:ext cx="3457648" cy="2297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400E96-701F-8086-4102-9D115A9391E5}"/>
              </a:ext>
            </a:extLst>
          </p:cNvPr>
          <p:cNvSpPr txBox="1"/>
          <p:nvPr/>
        </p:nvSpPr>
        <p:spPr>
          <a:xfrm>
            <a:off x="6654569" y="61830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https://www.youtube.com/watch?v=glWNbU42Zyo</a:t>
            </a:r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997A2-1503-AA1D-10AC-4741C9B9D938}"/>
              </a:ext>
            </a:extLst>
          </p:cNvPr>
          <p:cNvSpPr txBox="1"/>
          <p:nvPr/>
        </p:nvSpPr>
        <p:spPr>
          <a:xfrm>
            <a:off x="4199424" y="6200493"/>
            <a:ext cx="317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333333"/>
                </a:solidFill>
                <a:effectLst/>
                <a:latin typeface="+mj-lt"/>
              </a:rPr>
              <a:t>Link về nghề nuôi thỏ:</a:t>
            </a:r>
            <a:endParaRPr lang="vi-VN" b="0" i="0">
              <a:solidFill>
                <a:srgbClr val="333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36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4" grpId="0"/>
      <p:bldP spid="16" grpId="0"/>
      <p:bldP spid="18" grpId="0"/>
      <p:bldP spid="20" grpId="0"/>
      <p:bldP spid="2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43734" cy="2666756"/>
            <a:chOff x="1858205" y="1533023"/>
            <a:chExt cx="8735720" cy="26477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Vui học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66599" y="1552759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Vui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3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64C483-F8F0-961A-A90F-A07A55C17FB5}"/>
              </a:ext>
            </a:extLst>
          </p:cNvPr>
          <p:cNvSpPr txBox="1"/>
          <p:nvPr/>
        </p:nvSpPr>
        <p:spPr>
          <a:xfrm>
            <a:off x="567845" y="178381"/>
            <a:ext cx="496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+mj-lt"/>
              </a:rPr>
              <a:t>Quan sát bảng sau.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C5CC5F3-092C-3816-4ED1-D8C1DF650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547364"/>
              </p:ext>
            </p:extLst>
          </p:nvPr>
        </p:nvGraphicFramePr>
        <p:xfrm>
          <a:off x="2041428" y="814670"/>
          <a:ext cx="81280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8635">
                  <a:extLst>
                    <a:ext uri="{9D8B030D-6E8A-4147-A177-3AD203B41FA5}">
                      <a16:colId xmlns:a16="http://schemas.microsoft.com/office/drawing/2014/main" val="2640881807"/>
                    </a:ext>
                  </a:extLst>
                </a:gridCol>
                <a:gridCol w="2099365">
                  <a:extLst>
                    <a:ext uri="{9D8B030D-6E8A-4147-A177-3AD203B41FA5}">
                      <a16:colId xmlns:a16="http://schemas.microsoft.com/office/drawing/2014/main" val="2667613180"/>
                    </a:ext>
                  </a:extLst>
                </a:gridCol>
              </a:tblGrid>
              <a:tr h="484735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Khối lượng của mỗi con thỏ (kg)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91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Số con thỏ trong mỗi chuồng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69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Số chuồng thỏ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76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Khối lượng thỏ trong các chuồng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+mj-lt"/>
                        </a:rPr>
                        <a:t>a x b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0559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7FF72EB-94B8-D6E8-65FA-3A2FF4E82743}"/>
              </a:ext>
            </a:extLst>
          </p:cNvPr>
          <p:cNvSpPr txBox="1"/>
          <p:nvPr/>
        </p:nvSpPr>
        <p:spPr>
          <a:xfrm>
            <a:off x="886791" y="3035851"/>
            <a:ext cx="1041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+mj-lt"/>
              </a:rPr>
              <a:t>Tính giá trị biểu thức a x b x c với a = 3, b = 2 , c = 5. 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BB39D58-8CE3-A7C7-919A-594B8870C59A}"/>
              </a:ext>
            </a:extLst>
          </p:cNvPr>
          <p:cNvSpPr/>
          <p:nvPr/>
        </p:nvSpPr>
        <p:spPr>
          <a:xfrm>
            <a:off x="1690967" y="3769167"/>
            <a:ext cx="886707" cy="584775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9A861-40A1-BFAE-E6F9-826652EDC0E9}"/>
              </a:ext>
            </a:extLst>
          </p:cNvPr>
          <p:cNvSpPr txBox="1"/>
          <p:nvPr/>
        </p:nvSpPr>
        <p:spPr>
          <a:xfrm>
            <a:off x="3210850" y="3702072"/>
            <a:ext cx="6958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+mj-lt"/>
              </a:rPr>
              <a:t>Tính giá trị biểu thức có chứa chữ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8253CC-3983-049A-C7F1-E804ACBD9B0C}"/>
              </a:ext>
            </a:extLst>
          </p:cNvPr>
          <p:cNvSpPr/>
          <p:nvPr/>
        </p:nvSpPr>
        <p:spPr>
          <a:xfrm>
            <a:off x="1910522" y="4353942"/>
            <a:ext cx="8673422" cy="9541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Với a = 3, b = 2, c = 5; thì a x b x c = 3 x 2 x 5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                                                             = 6 x 5 = 30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921275-F6D4-C340-E793-366A45CEF61C}"/>
              </a:ext>
            </a:extLst>
          </p:cNvPr>
          <p:cNvSpPr/>
          <p:nvPr/>
        </p:nvSpPr>
        <p:spPr>
          <a:xfrm>
            <a:off x="1910522" y="5353178"/>
            <a:ext cx="8673422" cy="13764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Với a = 3, b = 2, c = 5; thì a x b x c = 3 x 2 x 5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                                                             = 3 x (2 x 5)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                                                               = 3 x 10 = 30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AEE5686-AFAB-6D57-0112-1C5878E90231}"/>
              </a:ext>
            </a:extLst>
          </p:cNvPr>
          <p:cNvSpPr/>
          <p:nvPr/>
        </p:nvSpPr>
        <p:spPr>
          <a:xfrm>
            <a:off x="886791" y="4561172"/>
            <a:ext cx="886707" cy="584775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10000"/>
                    <a:lumOff val="90000"/>
                  </a:schemeClr>
                </a:solidFill>
              </a:rPr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D8DC2FF-7197-FD5D-1010-E57DD1451623}"/>
              </a:ext>
            </a:extLst>
          </p:cNvPr>
          <p:cNvSpPr/>
          <p:nvPr/>
        </p:nvSpPr>
        <p:spPr>
          <a:xfrm>
            <a:off x="886791" y="5749026"/>
            <a:ext cx="886707" cy="584775"/>
          </a:xfrm>
          <a:prstGeom prst="rightArrow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10000"/>
                    <a:lumOff val="90000"/>
                  </a:schemeClr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59A02-E8AF-B793-09FB-2C5F174D77C8}"/>
              </a:ext>
            </a:extLst>
          </p:cNvPr>
          <p:cNvSpPr txBox="1"/>
          <p:nvPr/>
        </p:nvSpPr>
        <p:spPr>
          <a:xfrm>
            <a:off x="2113212" y="5564359"/>
            <a:ext cx="8586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Thay chữ bằng số </a:t>
            </a:r>
            <a:r>
              <a:rPr lang="en-US" sz="2800" b="1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Tính giá trị biểu thức có á</a:t>
            </a:r>
            <a:r>
              <a:rPr lang="en-US" sz="28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p dụng tính chất kết hợp.</a:t>
            </a:r>
          </a:p>
        </p:txBody>
      </p:sp>
    </p:spTree>
    <p:extLst>
      <p:ext uri="{BB962C8B-B14F-4D97-AF65-F5344CB8AC3E}">
        <p14:creationId xmlns:p14="http://schemas.microsoft.com/office/powerpoint/2010/main" val="26369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133" y="2565521"/>
            <a:ext cx="3273015" cy="4292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63750"/>
            <a:ext cx="10338445" cy="2658069"/>
            <a:chOff x="1858205" y="1521912"/>
            <a:chExt cx="8731253" cy="26390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Dặn dò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62132" y="1521912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Dặn dò</a:t>
              </a:r>
            </a:p>
          </p:txBody>
        </p:sp>
      </p:grpSp>
      <p:sp>
        <p:nvSpPr>
          <p:cNvPr id="2" name="Text Box 56">
            <a:extLst>
              <a:ext uri="{FF2B5EF4-FFF2-40B4-BE49-F238E27FC236}">
                <a16:creationId xmlns:a16="http://schemas.microsoft.com/office/drawing/2014/main" id="{8F2E2561-CB63-F7C2-8330-14E312BB5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745" y="3429000"/>
            <a:ext cx="6783530" cy="17990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altLang="en-US" sz="4000" b="1">
                <a:solidFill>
                  <a:srgbClr val="002060"/>
                </a:solidFill>
                <a:latin typeface="UTM Neo Sans Intel" pitchFamily="18" charset="0"/>
              </a:rPr>
              <a:t>- Xem lại bài.</a:t>
            </a:r>
            <a:endParaRPr lang="en-US" altLang="en-US" sz="4000" b="1" dirty="0">
              <a:solidFill>
                <a:srgbClr val="002060"/>
              </a:solidFill>
              <a:latin typeface="UTM Neo Sans Intel" pitchFamily="18" charset="0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UTM Neo Sans Intel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UTM Neo Sans Intel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Neo Sans Intel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4000" b="1" err="1">
                <a:solidFill>
                  <a:srgbClr val="002060"/>
                </a:solidFill>
                <a:latin typeface="UTM Neo Sans Intel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UTM Neo Sans Intel" pitchFamily="18" charset="0"/>
              </a:rPr>
              <a:t> “Dãy số liệu”.</a:t>
            </a:r>
            <a:endParaRPr lang="en-US" altLang="en-US" sz="40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635375" y="800225"/>
            <a:ext cx="10880909" cy="5257549"/>
            <a:chOff x="1858205" y="1514449"/>
            <a:chExt cx="8727326" cy="5219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Khởi động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14449"/>
              <a:ext cx="8727326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3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3932F4-1A50-1B5D-B184-4B4E0F76F738}"/>
              </a:ext>
            </a:extLst>
          </p:cNvPr>
          <p:cNvSpPr/>
          <p:nvPr/>
        </p:nvSpPr>
        <p:spPr>
          <a:xfrm>
            <a:off x="1699592" y="1329887"/>
            <a:ext cx="9093842" cy="1638633"/>
          </a:xfrm>
          <a:prstGeom prst="roundRect">
            <a:avLst>
              <a:gd name="adj" fmla="val 46322"/>
            </a:avLst>
          </a:prstGeom>
          <a:solidFill>
            <a:sysClr val="window" lastClr="FFFFFF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black"/>
              </a:solidFill>
              <a:latin typeface="字魂36号-正文宋楷" panose="020F0502020204030204"/>
              <a:ea typeface="字魂36号-正文宋楷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C9126-2CB1-D187-349B-2D57C61CAACF}"/>
              </a:ext>
            </a:extLst>
          </p:cNvPr>
          <p:cNvSpPr txBox="1"/>
          <p:nvPr/>
        </p:nvSpPr>
        <p:spPr>
          <a:xfrm>
            <a:off x="1858205" y="1533023"/>
            <a:ext cx="8727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b="1" kern="0">
                <a:ln w="6600">
                  <a:solidFill>
                    <a:srgbClr val="9F200A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9F200A">
                      <a:satMod val="175000"/>
                      <a:alpha val="40000"/>
                    </a:srgbClr>
                  </a:glow>
                  <a:outerShdw dist="38100" dir="2700000" algn="tl" rotWithShape="0">
                    <a:srgbClr val="9F200A"/>
                  </a:outerShdw>
                </a:effectLst>
                <a:latin typeface="UTM Colossalis" panose="02040603050506020204" pitchFamily="18" charset="0"/>
                <a:cs typeface="Arial"/>
                <a:sym typeface="Arial"/>
              </a:rPr>
              <a:t>Tìm cà rốt cho thỏ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6E67A1-B2A7-7A4B-0678-3FF7824FAE0B}"/>
              </a:ext>
            </a:extLst>
          </p:cNvPr>
          <p:cNvGrpSpPr/>
          <p:nvPr/>
        </p:nvGrpSpPr>
        <p:grpSpPr>
          <a:xfrm>
            <a:off x="564742" y="116084"/>
            <a:ext cx="2193522" cy="995209"/>
            <a:chOff x="564742" y="116084"/>
            <a:chExt cx="2193522" cy="995209"/>
          </a:xfrm>
        </p:grpSpPr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FE2446AD-AA65-3BB5-139B-38D0F8F8CA5C}"/>
                </a:ext>
              </a:extLst>
            </p:cNvPr>
            <p:cNvSpPr txBox="1"/>
            <p:nvPr/>
          </p:nvSpPr>
          <p:spPr>
            <a:xfrm>
              <a:off x="564742" y="116084"/>
              <a:ext cx="2180405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Trò chơi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2" name="文本框 6">
              <a:extLst>
                <a:ext uri="{FF2B5EF4-FFF2-40B4-BE49-F238E27FC236}">
                  <a16:creationId xmlns:a16="http://schemas.microsoft.com/office/drawing/2014/main" id="{DAA166F6-B96C-4513-172F-49BFEE0C7B9D}"/>
                </a:ext>
              </a:extLst>
            </p:cNvPr>
            <p:cNvSpPr txBox="1"/>
            <p:nvPr/>
          </p:nvSpPr>
          <p:spPr>
            <a:xfrm>
              <a:off x="577859" y="116084"/>
              <a:ext cx="2180405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Trò chơi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7F6811-2E55-3E49-9F74-55F320B47121}"/>
              </a:ext>
            </a:extLst>
          </p:cNvPr>
          <p:cNvSpPr/>
          <p:nvPr/>
        </p:nvSpPr>
        <p:spPr>
          <a:xfrm>
            <a:off x="6982781" y="416888"/>
            <a:ext cx="3623789" cy="872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2 x 4 x 2 000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04733" y="540018"/>
            <a:ext cx="6348822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67" b="1" kern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1. Tính giá trị của biểu thức: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767403" y="1576462"/>
            <a:ext cx="3503543" cy="872135"/>
            <a:chOff x="1767403" y="1576462"/>
            <a:chExt cx="3503543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4 000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762621" y="2962319"/>
            <a:ext cx="3503543" cy="872135"/>
            <a:chOff x="1767403" y="1576462"/>
            <a:chExt cx="3503543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8 000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654762" y="1538985"/>
            <a:ext cx="3503543" cy="872135"/>
            <a:chOff x="1767403" y="1576462"/>
            <a:chExt cx="3503543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10 000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654762" y="2915858"/>
            <a:ext cx="3503543" cy="872135"/>
            <a:chOff x="1767403" y="1576462"/>
            <a:chExt cx="3503543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16 000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69592" y="284669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5435" y="153898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0696" y="3011466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64960" y="155606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48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7F6811-2E55-3E49-9F74-55F320B47121}"/>
              </a:ext>
            </a:extLst>
          </p:cNvPr>
          <p:cNvSpPr/>
          <p:nvPr/>
        </p:nvSpPr>
        <p:spPr>
          <a:xfrm>
            <a:off x="6982781" y="416888"/>
            <a:ext cx="4000293" cy="872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35 x 4 – 25 x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04733" y="540018"/>
            <a:ext cx="6348822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67" b="1" kern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2. Tính giá trị của biểu thức: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146568" y="1497581"/>
            <a:ext cx="2102615" cy="872135"/>
            <a:chOff x="1767403" y="1576462"/>
            <a:chExt cx="2102615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4" y="1576462"/>
              <a:ext cx="1369834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40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090744" y="2783918"/>
            <a:ext cx="2242079" cy="872135"/>
            <a:chOff x="1767403" y="1576462"/>
            <a:chExt cx="2242079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150929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300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4077106" y="1459747"/>
            <a:ext cx="2295169" cy="872135"/>
            <a:chOff x="1767403" y="1576462"/>
            <a:chExt cx="2295169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156238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400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4081758" y="2717543"/>
            <a:ext cx="2290517" cy="872135"/>
            <a:chOff x="1767403" y="1576462"/>
            <a:chExt cx="2290517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4" y="1576462"/>
              <a:ext cx="1557736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160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Cooper Black" panose="0208090404030B020404" pitchFamily="18" charset="0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854775" y="153421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47233" y="275459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70961" y="280460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47233" y="1525717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C8DB83-EF43-5B98-B821-4059AB390E8F}"/>
              </a:ext>
            </a:extLst>
          </p:cNvPr>
          <p:cNvSpPr/>
          <p:nvPr/>
        </p:nvSpPr>
        <p:spPr>
          <a:xfrm>
            <a:off x="6982780" y="1175873"/>
            <a:ext cx="4000293" cy="180629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= (35 – 25) x 4</a:t>
            </a:r>
          </a:p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= 10 x 4 </a:t>
            </a:r>
          </a:p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latin typeface="Arial"/>
                <a:sym typeface="Arial"/>
              </a:rPr>
              <a:t>= 40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48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0165A7-231D-4231-CF83-53EAEE4CB297}"/>
              </a:ext>
            </a:extLst>
          </p:cNvPr>
          <p:cNvGrpSpPr/>
          <p:nvPr/>
        </p:nvGrpSpPr>
        <p:grpSpPr>
          <a:xfrm>
            <a:off x="936717" y="674941"/>
            <a:ext cx="10333795" cy="2646878"/>
            <a:chOff x="1858205" y="1533023"/>
            <a:chExt cx="8727326" cy="26279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5C9126-2CB1-D187-349B-2D57C61CAACF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197104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Luyện tập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225F6-66A9-B972-1557-F8C8949F9B7D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6600" b="1" kern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latin typeface="UTM Colossalis" panose="02040603050506020204" pitchFamily="18" charset="0"/>
                  <a:cs typeface="Arial"/>
                  <a:sym typeface="Arial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6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79704-FF45-6231-B480-98F386DAB9F3}"/>
              </a:ext>
            </a:extLst>
          </p:cNvPr>
          <p:cNvSpPr txBox="1"/>
          <p:nvPr/>
        </p:nvSpPr>
        <p:spPr>
          <a:xfrm>
            <a:off x="1534111" y="206462"/>
            <a:ext cx="10084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</a:rPr>
              <a:t>Lớp em dự định mua các tấm lưới hình vuông để lắp ráp các chuồng thỏ có dạng khối lập phương (xem hình).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2DC9-05A4-600B-D53D-A2E6ED6B9547}"/>
              </a:ext>
            </a:extLst>
          </p:cNvPr>
          <p:cNvGrpSpPr/>
          <p:nvPr/>
        </p:nvGrpSpPr>
        <p:grpSpPr>
          <a:xfrm>
            <a:off x="84675" y="-110555"/>
            <a:ext cx="1449436" cy="1002611"/>
            <a:chOff x="564742" y="108682"/>
            <a:chExt cx="1449436" cy="100261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C9852157-F69D-32C3-E4A5-7B3E273737D1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16CB2B-6A84-0F0B-CCF3-9B05E42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106" y="995571"/>
            <a:ext cx="4452731" cy="1267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D6347-82E5-90A2-35CC-21D75074A04A}"/>
              </a:ext>
            </a:extLst>
          </p:cNvPr>
          <p:cNvSpPr txBox="1"/>
          <p:nvPr/>
        </p:nvSpPr>
        <p:spPr>
          <a:xfrm>
            <a:off x="788504" y="2109065"/>
            <a:ext cx="11047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a) Số?</a:t>
            </a:r>
            <a:br>
              <a:rPr lang="vi-VN" sz="2400"/>
            </a:br>
            <a:r>
              <a:rPr lang="vi-VN" sz="2400" b="0" i="0">
                <a:solidFill>
                  <a:srgbClr val="202124"/>
                </a:solidFill>
                <a:effectLst/>
              </a:rPr>
              <a:t>Để lắp ráp 4 chuồng thỏ như hình bên dưới thì phải dùng .?. </a:t>
            </a:r>
            <a:r>
              <a:rPr lang="en-US" sz="2400">
                <a:solidFill>
                  <a:srgbClr val="202124"/>
                </a:solidFill>
              </a:rPr>
              <a:t>đ</a:t>
            </a:r>
            <a:r>
              <a:rPr lang="vi-VN" sz="2400" b="0" i="0">
                <a:solidFill>
                  <a:srgbClr val="202124"/>
                </a:solidFill>
                <a:effectLst/>
              </a:rPr>
              <a:t>ồng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để mua các tấm lưới.</a:t>
            </a:r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0E34F-6A62-C198-05ED-30B0950C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123" y="3002366"/>
            <a:ext cx="7710015" cy="1191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DDB10-1894-0139-D6BB-C29119CCF54F}"/>
              </a:ext>
            </a:extLst>
          </p:cNvPr>
          <p:cNvSpPr txBox="1"/>
          <p:nvPr/>
        </p:nvSpPr>
        <p:spPr>
          <a:xfrm>
            <a:off x="788504" y="4182119"/>
            <a:ext cx="10614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202124"/>
                </a:solidFill>
                <a:effectLst/>
              </a:rPr>
              <a:t>b) Quan sát hình ảnh 4 chuồng thỏ được lắp ráp theo cách sau.</a:t>
            </a:r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BBB0E-E824-ADDB-3D6D-9D171437B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04" y="4802261"/>
            <a:ext cx="3784338" cy="18070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5B339C-F9E3-A870-3203-6614B4E51F80}"/>
              </a:ext>
            </a:extLst>
          </p:cNvPr>
          <p:cNvSpPr txBox="1"/>
          <p:nvPr/>
        </p:nvSpPr>
        <p:spPr>
          <a:xfrm>
            <a:off x="4726113" y="4674606"/>
            <a:ext cx="7099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>
                <a:solidFill>
                  <a:srgbClr val="202124"/>
                </a:solidFill>
                <a:effectLst/>
              </a:rPr>
              <a:t>• Tại sao với cách lắp ráp này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 tấm lưới phải dùng sẽ ít đi mặc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dù các chuồng vẫn riêng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biệt?</a:t>
            </a:r>
            <a:endParaRPr lang="en-US" sz="2400" b="0" i="0">
              <a:solidFill>
                <a:srgbClr val="202124"/>
              </a:solidFill>
              <a:effectLst/>
            </a:endParaRPr>
          </a:p>
          <a:p>
            <a:r>
              <a:rPr lang="vi-VN" sz="2400" b="0" i="0">
                <a:solidFill>
                  <a:srgbClr val="202124"/>
                </a:solidFill>
                <a:effectLst/>
              </a:rPr>
              <a:t>•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Số?</a:t>
            </a:r>
            <a:br>
              <a:rPr lang="vi-VN" sz="2400"/>
            </a:br>
            <a:r>
              <a:rPr lang="vi-VN" sz="2400" b="0" i="0">
                <a:solidFill>
                  <a:srgbClr val="202124"/>
                </a:solidFill>
                <a:effectLst/>
              </a:rPr>
              <a:t>4 chuồng thỏ lắp ráp theo cách</a:t>
            </a:r>
            <a:r>
              <a:rPr lang="en-US" sz="2400" b="0" i="0">
                <a:solidFill>
                  <a:srgbClr val="202124"/>
                </a:solidFill>
                <a:effectLst/>
              </a:rPr>
              <a:t> </a:t>
            </a:r>
            <a:r>
              <a:rPr lang="vi-VN" sz="2400" b="0" i="0">
                <a:solidFill>
                  <a:srgbClr val="202124"/>
                </a:solidFill>
                <a:effectLst/>
              </a:rPr>
              <a:t>này sẽ tiết kiệm được tất cả là  .?. đồng.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368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79704-FF45-6231-B480-98F386DAB9F3}"/>
              </a:ext>
            </a:extLst>
          </p:cNvPr>
          <p:cNvSpPr txBox="1"/>
          <p:nvPr/>
        </p:nvSpPr>
        <p:spPr>
          <a:xfrm>
            <a:off x="1534111" y="206462"/>
            <a:ext cx="10084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</a:rPr>
              <a:t>Lớp em dự định mua các tấm lưới hình vuông để lắp ráp các chuồng thỏ có dạng khối lập phương (xem hình).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2DC9-05A4-600B-D53D-A2E6ED6B9547}"/>
              </a:ext>
            </a:extLst>
          </p:cNvPr>
          <p:cNvGrpSpPr/>
          <p:nvPr/>
        </p:nvGrpSpPr>
        <p:grpSpPr>
          <a:xfrm>
            <a:off x="84675" y="-100281"/>
            <a:ext cx="1449436" cy="1002611"/>
            <a:chOff x="564742" y="108682"/>
            <a:chExt cx="1449436" cy="100261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C9852157-F69D-32C3-E4A5-7B3E273737D1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16CB2B-6A84-0F0B-CCF3-9B05E42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0" y="1090324"/>
            <a:ext cx="4452731" cy="1267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D6347-82E5-90A2-35CC-21D75074A04A}"/>
              </a:ext>
            </a:extLst>
          </p:cNvPr>
          <p:cNvSpPr txBox="1"/>
          <p:nvPr/>
        </p:nvSpPr>
        <p:spPr>
          <a:xfrm>
            <a:off x="809393" y="2053834"/>
            <a:ext cx="10614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202124"/>
                </a:solidFill>
                <a:effectLst/>
              </a:rPr>
              <a:t>a) Số?</a:t>
            </a:r>
            <a:br>
              <a:rPr lang="vi-VN" sz="2800"/>
            </a:br>
            <a:r>
              <a:rPr lang="vi-VN" sz="2800" b="0" i="0">
                <a:solidFill>
                  <a:srgbClr val="202124"/>
                </a:solidFill>
                <a:effectLst/>
              </a:rPr>
              <a:t>Để lắp ráp 4 chuồng thỏ như hình bên dưới thì phải dùng .?. </a:t>
            </a:r>
            <a:r>
              <a:rPr lang="en-US" sz="2800">
                <a:solidFill>
                  <a:srgbClr val="202124"/>
                </a:solidFill>
              </a:rPr>
              <a:t>đ</a:t>
            </a:r>
            <a:r>
              <a:rPr lang="vi-VN" sz="2800" b="0" i="0">
                <a:solidFill>
                  <a:srgbClr val="202124"/>
                </a:solidFill>
                <a:effectLst/>
              </a:rPr>
              <a:t>ồng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  <a:r>
              <a:rPr lang="vi-VN" sz="2800" b="0" i="0">
                <a:solidFill>
                  <a:srgbClr val="202124"/>
                </a:solidFill>
                <a:effectLst/>
              </a:rPr>
              <a:t>để mua các tấm lưới.</a:t>
            </a:r>
            <a:endParaRPr lang="en-US" sz="2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0E34F-6A62-C198-05ED-30B0950C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65" y="3342492"/>
            <a:ext cx="7710015" cy="1191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449115-9190-D73F-5D8E-AC109529E109}"/>
              </a:ext>
            </a:extLst>
          </p:cNvPr>
          <p:cNvSpPr txBox="1"/>
          <p:nvPr/>
        </p:nvSpPr>
        <p:spPr>
          <a:xfrm>
            <a:off x="511221" y="4533544"/>
            <a:ext cx="721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Để lắp ráp 1 chuồng thỏ cần mấy tấm lưới?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E50758-5600-6FA1-DED4-391B9808C1A6}"/>
              </a:ext>
            </a:extLst>
          </p:cNvPr>
          <p:cNvSpPr/>
          <p:nvPr/>
        </p:nvSpPr>
        <p:spPr>
          <a:xfrm>
            <a:off x="7722705" y="4563554"/>
            <a:ext cx="2415209" cy="4932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6 tấm lưới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6C4DA-FE71-9169-DD93-50AD01A25425}"/>
              </a:ext>
            </a:extLst>
          </p:cNvPr>
          <p:cNvSpPr txBox="1"/>
          <p:nvPr/>
        </p:nvSpPr>
        <p:spPr>
          <a:xfrm>
            <a:off x="511220" y="5026946"/>
            <a:ext cx="950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</a:rPr>
              <a:t>Vậy lắp ráp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4 chuồng thỏ riêng biệt </a:t>
            </a:r>
            <a:r>
              <a:rPr lang="en-US" sz="2800">
                <a:solidFill>
                  <a:srgbClr val="0000FF"/>
                </a:solidFill>
                <a:latin typeface="+mj-lt"/>
              </a:rPr>
              <a:t>cần mấy tấm lưới?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ADB116-8585-BB28-6551-F0FAB2C29AFC}"/>
              </a:ext>
            </a:extLst>
          </p:cNvPr>
          <p:cNvSpPr txBox="1"/>
          <p:nvPr/>
        </p:nvSpPr>
        <p:spPr>
          <a:xfrm>
            <a:off x="511220" y="5550166"/>
            <a:ext cx="461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1 tấm lưới bao nhiêu tiền?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A85C31-F58E-6645-CA6F-1506E9FAFC76}"/>
              </a:ext>
            </a:extLst>
          </p:cNvPr>
          <p:cNvSpPr/>
          <p:nvPr/>
        </p:nvSpPr>
        <p:spPr>
          <a:xfrm>
            <a:off x="5031364" y="5564625"/>
            <a:ext cx="3337383" cy="478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4 000 đồng/tấm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383106-16C2-2657-DDB1-05A9E6C9E3E3}"/>
              </a:ext>
            </a:extLst>
          </p:cNvPr>
          <p:cNvSpPr txBox="1"/>
          <p:nvPr/>
        </p:nvSpPr>
        <p:spPr>
          <a:xfrm>
            <a:off x="407506" y="6111723"/>
            <a:ext cx="117844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000FF"/>
                </a:solidFill>
                <a:latin typeface="+mj-lt"/>
              </a:rPr>
              <a:t>Vậy lắp ráp </a:t>
            </a:r>
            <a:r>
              <a:rPr lang="en-US" sz="2600" b="1">
                <a:solidFill>
                  <a:srgbClr val="0000FF"/>
                </a:solidFill>
                <a:latin typeface="+mj-lt"/>
              </a:rPr>
              <a:t>4 chuồng thỏ riêng biệt </a:t>
            </a:r>
            <a:r>
              <a:rPr lang="en-US" sz="2600">
                <a:solidFill>
                  <a:srgbClr val="0000FF"/>
                </a:solidFill>
                <a:latin typeface="+mj-lt"/>
              </a:rPr>
              <a:t>phải dùng </a:t>
            </a:r>
            <a:r>
              <a:rPr lang="vi-VN" sz="2600">
                <a:solidFill>
                  <a:srgbClr val="0000FF"/>
                </a:solidFill>
              </a:rPr>
              <a:t>.?. </a:t>
            </a:r>
            <a:r>
              <a:rPr lang="en-US" sz="2600">
                <a:solidFill>
                  <a:srgbClr val="0000FF"/>
                </a:solidFill>
                <a:latin typeface="+mj-lt"/>
              </a:rPr>
              <a:t>đồng để mua các tấm lưới. </a:t>
            </a:r>
          </a:p>
        </p:txBody>
      </p:sp>
    </p:spTree>
    <p:extLst>
      <p:ext uri="{BB962C8B-B14F-4D97-AF65-F5344CB8AC3E}">
        <p14:creationId xmlns:p14="http://schemas.microsoft.com/office/powerpoint/2010/main" val="38956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  <p:bldP spid="15" grpId="0" animBg="1"/>
      <p:bldP spid="16" grpId="0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136AE6-49C8-DA98-E54F-9C871F19933E}"/>
              </a:ext>
            </a:extLst>
          </p:cNvPr>
          <p:cNvSpPr txBox="1"/>
          <p:nvPr/>
        </p:nvSpPr>
        <p:spPr>
          <a:xfrm>
            <a:off x="788504" y="887824"/>
            <a:ext cx="10614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202124"/>
                </a:solidFill>
                <a:effectLst/>
              </a:rPr>
              <a:t>a) Số?</a:t>
            </a:r>
            <a:br>
              <a:rPr lang="vi-VN" sz="2800"/>
            </a:br>
            <a:r>
              <a:rPr lang="vi-VN" sz="2800" b="0" i="0">
                <a:solidFill>
                  <a:srgbClr val="202124"/>
                </a:solidFill>
                <a:effectLst/>
              </a:rPr>
              <a:t>Để lắp ráp 4 chuồng thỏ như hình bên dưới thì phải dùng .?. </a:t>
            </a:r>
            <a:r>
              <a:rPr lang="en-US" sz="2800">
                <a:solidFill>
                  <a:srgbClr val="202124"/>
                </a:solidFill>
              </a:rPr>
              <a:t>đ</a:t>
            </a:r>
            <a:r>
              <a:rPr lang="vi-VN" sz="2800" b="0" i="0">
                <a:solidFill>
                  <a:srgbClr val="202124"/>
                </a:solidFill>
                <a:effectLst/>
              </a:rPr>
              <a:t>ồng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  <a:r>
              <a:rPr lang="vi-VN" sz="2800" b="0" i="0">
                <a:solidFill>
                  <a:srgbClr val="202124"/>
                </a:solidFill>
                <a:effectLst/>
              </a:rPr>
              <a:t>để mua các tấm lưới.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91C48-4511-A0E6-47C3-E78556FB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94" y="2274386"/>
            <a:ext cx="8078327" cy="1247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7CCD3-DDD1-A344-37D7-DAC1015AF8E4}"/>
              </a:ext>
            </a:extLst>
          </p:cNvPr>
          <p:cNvSpPr txBox="1"/>
          <p:nvPr/>
        </p:nvSpPr>
        <p:spPr>
          <a:xfrm>
            <a:off x="1351722" y="3727174"/>
            <a:ext cx="4939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Mỗi chuồng cần 6 tấm lưới.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3C397-A4F7-C2DE-F95F-8555230047BA}"/>
              </a:ext>
            </a:extLst>
          </p:cNvPr>
          <p:cNvSpPr txBox="1"/>
          <p:nvPr/>
        </p:nvSpPr>
        <p:spPr>
          <a:xfrm>
            <a:off x="1335155" y="4276329"/>
            <a:ext cx="841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 chuồng riêng biệt cần: 6 x 4 = 24 (tấm lưới)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7D7E1-0648-EC70-8DDF-E56D5E821B2A}"/>
              </a:ext>
            </a:extLst>
          </p:cNvPr>
          <p:cNvSpPr txBox="1"/>
          <p:nvPr/>
        </p:nvSpPr>
        <p:spPr>
          <a:xfrm>
            <a:off x="1351722" y="4825484"/>
            <a:ext cx="941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Mỗi tấm lưới giá 4 000 đồng, chi phí cho 4 chuồng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E734E-19E8-FAA6-E76E-BED585BAB0A8}"/>
              </a:ext>
            </a:extLst>
          </p:cNvPr>
          <p:cNvSpPr txBox="1"/>
          <p:nvPr/>
        </p:nvSpPr>
        <p:spPr>
          <a:xfrm>
            <a:off x="3140765" y="5264235"/>
            <a:ext cx="58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4 000 đồng x 24 = 96 000 (đồng)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CC1350-539B-F7B0-E17C-314325C25930}"/>
              </a:ext>
            </a:extLst>
          </p:cNvPr>
          <p:cNvGrpSpPr/>
          <p:nvPr/>
        </p:nvGrpSpPr>
        <p:grpSpPr>
          <a:xfrm>
            <a:off x="84675" y="-100281"/>
            <a:ext cx="1449436" cy="1002611"/>
            <a:chOff x="564742" y="108682"/>
            <a:chExt cx="1449436" cy="1002611"/>
          </a:xfrm>
        </p:grpSpPr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C0B5601B-B592-2E6B-3AE6-C8175EEA0950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11AD8878-8C4B-DA37-AFBA-EE3EA390D8A7}"/>
                </a:ext>
              </a:extLst>
            </p:cNvPr>
            <p:cNvSpPr txBox="1"/>
            <p:nvPr/>
          </p:nvSpPr>
          <p:spPr>
            <a:xfrm>
              <a:off x="564742" y="108682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CN" sz="5867" b="1" kern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latin typeface="UTM Marlboro" panose="02040603050506020204" pitchFamily="18" charset="0"/>
                  <a:cs typeface="+mn-ea"/>
                  <a:sym typeface="+mn-lt"/>
                </a:rPr>
                <a:t>Bài 5</a:t>
              </a:r>
              <a:endParaRPr lang="zh-CN" altLang="en-US" sz="5867" b="1" kern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UTM Marlbor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9385933-B57F-73DB-F7D1-A207F5639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51361" r="77082" b="8165"/>
          <a:stretch/>
        </p:blipFill>
        <p:spPr>
          <a:xfrm>
            <a:off x="10192515" y="4250394"/>
            <a:ext cx="2421961" cy="2775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449E5-0780-9842-FBB9-D0489EF5C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2" t="45496" r="6867" b="36260"/>
          <a:stretch/>
        </p:blipFill>
        <p:spPr>
          <a:xfrm>
            <a:off x="593886" y="5928533"/>
            <a:ext cx="4212405" cy="125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1188</Words>
  <Application>Microsoft Office PowerPoint</Application>
  <PresentationFormat>Widescreen</PresentationFormat>
  <Paragraphs>145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字魂36号-正文宋楷</vt:lpstr>
      <vt:lpstr>UTM Neo Sans Intel</vt:lpstr>
      <vt:lpstr>Grand Hotel</vt:lpstr>
      <vt:lpstr>#9Slide03 AmpleSoft Bold</vt:lpstr>
      <vt:lpstr>Arial</vt:lpstr>
      <vt:lpstr>Cooper Black</vt:lpstr>
      <vt:lpstr>Wingdings</vt:lpstr>
      <vt:lpstr>Montserrat</vt:lpstr>
      <vt:lpstr>Open Sans</vt:lpstr>
      <vt:lpstr>UTM Colossalis</vt:lpstr>
      <vt:lpstr>Times New Roman</vt:lpstr>
      <vt:lpstr>Algerian</vt:lpstr>
      <vt:lpstr>UTM Marlboro</vt:lpstr>
      <vt:lpstr>Office Theme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lam duoc nhung gi T2</dc:title>
  <dc:subject>Toan 4</dc:subject>
  <dc:creator>KTUTS</dc:creator>
  <cp:keywords>HieuKhuong</cp:keywords>
  <dc:description>KTUTS</dc:description>
  <cp:lastModifiedBy>Phụng Ngụy</cp:lastModifiedBy>
  <cp:revision>2</cp:revision>
  <dcterms:created xsi:type="dcterms:W3CDTF">2023-05-02T09:03:36Z</dcterms:created>
  <dcterms:modified xsi:type="dcterms:W3CDTF">2025-01-09T15:03:47Z</dcterms:modified>
  <cp:version>06</cp:version>
</cp:coreProperties>
</file>