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sldIdLst>
    <p:sldId id="419" r:id="rId2"/>
    <p:sldId id="258" r:id="rId3"/>
    <p:sldId id="257" r:id="rId4"/>
    <p:sldId id="267" r:id="rId5"/>
    <p:sldId id="370" r:id="rId6"/>
    <p:sldId id="371" r:id="rId7"/>
    <p:sldId id="431" r:id="rId8"/>
    <p:sldId id="276" r:id="rId9"/>
    <p:sldId id="373" r:id="rId10"/>
    <p:sldId id="364" r:id="rId11"/>
    <p:sldId id="363" r:id="rId12"/>
    <p:sldId id="365" r:id="rId13"/>
    <p:sldId id="367" r:id="rId14"/>
    <p:sldId id="422" r:id="rId15"/>
    <p:sldId id="424" r:id="rId16"/>
    <p:sldId id="425" r:id="rId17"/>
    <p:sldId id="375" r:id="rId18"/>
    <p:sldId id="265" r:id="rId19"/>
    <p:sldId id="416" r:id="rId20"/>
    <p:sldId id="415" r:id="rId21"/>
    <p:sldId id="417" r:id="rId22"/>
    <p:sldId id="433" r:id="rId23"/>
    <p:sldId id="272" r:id="rId24"/>
    <p:sldId id="436" r:id="rId25"/>
    <p:sldId id="437" r:id="rId26"/>
    <p:sldId id="445" r:id="rId27"/>
    <p:sldId id="268" r:id="rId28"/>
    <p:sldId id="434" r:id="rId29"/>
    <p:sldId id="427" r:id="rId30"/>
    <p:sldId id="448" r:id="rId31"/>
    <p:sldId id="264" r:id="rId32"/>
    <p:sldId id="446" r:id="rId33"/>
    <p:sldId id="351" r:id="rId34"/>
    <p:sldId id="429" r:id="rId35"/>
    <p:sldId id="440" r:id="rId36"/>
    <p:sldId id="441" r:id="rId37"/>
    <p:sldId id="442" r:id="rId38"/>
    <p:sldId id="439" r:id="rId39"/>
    <p:sldId id="443" r:id="rId40"/>
    <p:sldId id="450" r:id="rId41"/>
    <p:sldId id="27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99FF33"/>
    <a:srgbClr val="FF3300"/>
    <a:srgbClr val="CC00CC"/>
    <a:srgbClr val="FF99FF"/>
    <a:srgbClr val="FC6256"/>
    <a:srgbClr val="66FF33"/>
    <a:srgbClr val="FFFF66"/>
    <a:srgbClr val="FF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62" autoAdjust="0"/>
    <p:restoredTop sz="94660"/>
  </p:normalViewPr>
  <p:slideViewPr>
    <p:cSldViewPr snapToGrid="0">
      <p:cViewPr varScale="1">
        <p:scale>
          <a:sx n="72" d="100"/>
          <a:sy n="72" d="100"/>
        </p:scale>
        <p:origin x="3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18B47-A7B6-46CD-AA30-BFE702AF377D}" type="datetimeFigureOut">
              <a:rPr lang="en-US" smtClean="0"/>
              <a:t>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DCE66-6319-461B-81A0-90ADB93457AB}" type="slidenum">
              <a:rPr lang="en-US" smtClean="0"/>
              <a:t>‹#›</a:t>
            </a:fld>
            <a:endParaRPr lang="en-US"/>
          </a:p>
        </p:txBody>
      </p:sp>
    </p:spTree>
    <p:extLst>
      <p:ext uri="{BB962C8B-B14F-4D97-AF65-F5344CB8AC3E}">
        <p14:creationId xmlns:p14="http://schemas.microsoft.com/office/powerpoint/2010/main" val="326282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C10FE-C36C-4C77-9E67-35F992F57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1C42A7-F6D6-4E65-9EF8-38EE973A4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6E6FE3-5EC8-4C04-A1CD-5A41B49240E0}"/>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5" name="Footer Placeholder 4">
            <a:extLst>
              <a:ext uri="{FF2B5EF4-FFF2-40B4-BE49-F238E27FC236}">
                <a16:creationId xmlns:a16="http://schemas.microsoft.com/office/drawing/2014/main" id="{64972A5B-C4A3-4D72-A1CF-F17352512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94B08-409B-440A-BD8B-B9B0D4D4F4E8}"/>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1421069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DF18A-B1E8-446E-BB6F-1103D51C8C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EA1BB6-6795-4B19-8A23-9A963559CC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248CE-12F1-42BF-959C-F848F3A40BEB}"/>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5" name="Footer Placeholder 4">
            <a:extLst>
              <a:ext uri="{FF2B5EF4-FFF2-40B4-BE49-F238E27FC236}">
                <a16:creationId xmlns:a16="http://schemas.microsoft.com/office/drawing/2014/main" id="{4C09BFAE-F880-4696-859F-FC20862F2B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D47F0-DC41-46E6-A4B0-056B1F0BB886}"/>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4160048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787339-083F-4F9D-A1D3-4590841533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C59E6C-B772-4D7E-B7F2-6DC25D808C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C35D1-1758-49A4-B99C-8FF05D440877}"/>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5" name="Footer Placeholder 4">
            <a:extLst>
              <a:ext uri="{FF2B5EF4-FFF2-40B4-BE49-F238E27FC236}">
                <a16:creationId xmlns:a16="http://schemas.microsoft.com/office/drawing/2014/main" id="{905FE7D9-1005-4A18-9136-E86593993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82CF4-0430-47B0-AAAE-EBBAF994676A}"/>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69605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790A8-EEBB-4395-BC57-11C66B600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EC942-6E52-4F92-9714-83947F6842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94ABA-4AB5-4481-9A71-009D00B566A6}"/>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5" name="Footer Placeholder 4">
            <a:extLst>
              <a:ext uri="{FF2B5EF4-FFF2-40B4-BE49-F238E27FC236}">
                <a16:creationId xmlns:a16="http://schemas.microsoft.com/office/drawing/2014/main" id="{9CF167DF-119F-41F2-AD7E-F87E53A8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774F61-9765-47B6-B76F-53BD370013E4}"/>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141809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19F3-05BD-4562-8452-1281D59A8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978F43-8D24-4D19-BFCD-CBC0B9F43F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178572-3B66-4554-9893-436395EED602}"/>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5" name="Footer Placeholder 4">
            <a:extLst>
              <a:ext uri="{FF2B5EF4-FFF2-40B4-BE49-F238E27FC236}">
                <a16:creationId xmlns:a16="http://schemas.microsoft.com/office/drawing/2014/main" id="{A31D9F3D-AA85-452D-AA9D-EB8957F7B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B7D726-3CCA-49B0-A71C-9B983C88D4DA}"/>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330500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4A4D7-CFE8-4C04-A886-026123EFB5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45D8D-33DA-42B8-AC29-9D3177EED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28C401-4A5E-4EEE-B5C7-CF991552DA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74ED6-FEB2-4EEA-BADF-1F491C4C9A78}"/>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6" name="Footer Placeholder 5">
            <a:extLst>
              <a:ext uri="{FF2B5EF4-FFF2-40B4-BE49-F238E27FC236}">
                <a16:creationId xmlns:a16="http://schemas.microsoft.com/office/drawing/2014/main" id="{DACF79FF-5994-487B-B24F-189FCE58E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0A1138-2EA8-4C84-BB5B-ABEE774E66F9}"/>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280706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D02B-3954-4B7F-9B72-3FDA3C4EA5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54C563-1252-40D8-813C-76D0DAC3C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43407-462B-4041-95CF-BB966A2381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287E53-9FF1-49F7-B570-639A27BB4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DE911-376A-4C25-975B-743FB7849B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42E7AD-E2E9-4E69-884B-8B46CD345D6F}"/>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8" name="Footer Placeholder 7">
            <a:extLst>
              <a:ext uri="{FF2B5EF4-FFF2-40B4-BE49-F238E27FC236}">
                <a16:creationId xmlns:a16="http://schemas.microsoft.com/office/drawing/2014/main" id="{267CF94B-AFA8-4650-90BB-F5FF55B128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8255C8-9C78-4828-8960-A97225C2A399}"/>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233656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47C2-D4D1-408D-87D7-254FA881C1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E9FB7A-2A7B-4DD6-B851-9191E11D4D69}"/>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4" name="Footer Placeholder 3">
            <a:extLst>
              <a:ext uri="{FF2B5EF4-FFF2-40B4-BE49-F238E27FC236}">
                <a16:creationId xmlns:a16="http://schemas.microsoft.com/office/drawing/2014/main" id="{933EE1B1-FE92-45A6-A823-ECF516B8CE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5D28B4-DB8C-4B24-B928-824CBEA44A7E}"/>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69520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962BB-B02F-4B32-8D26-5AEBB8657D7E}"/>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3" name="Footer Placeholder 2">
            <a:extLst>
              <a:ext uri="{FF2B5EF4-FFF2-40B4-BE49-F238E27FC236}">
                <a16:creationId xmlns:a16="http://schemas.microsoft.com/office/drawing/2014/main" id="{29F422E2-AA3C-47E6-89D0-379B139220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45BD35-BFF7-4D11-9920-F61980FB2492}"/>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367184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BBD9-776F-4546-8EC5-2F2047A6C1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03C881-4BAD-466B-8BAE-7CC614BCE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3F5A8D-B496-4E59-A7FD-164E07A60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2E3AF9-E97D-4AAA-9F77-C2C39C10688C}"/>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6" name="Footer Placeholder 5">
            <a:extLst>
              <a:ext uri="{FF2B5EF4-FFF2-40B4-BE49-F238E27FC236}">
                <a16:creationId xmlns:a16="http://schemas.microsoft.com/office/drawing/2014/main" id="{375D298B-29C8-4F69-BCC6-AC860BE366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92334-2889-42E3-A01A-98FB38CACF66}"/>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224814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3F6F-B839-435C-A405-A0B90FEE59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78DB24-B912-4DBA-B4D1-0B07592D82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D57773-8AD5-4E8E-A2FD-C8C53D4758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63D31-064A-47A1-8A9D-BEFAB994F0CD}"/>
              </a:ext>
            </a:extLst>
          </p:cNvPr>
          <p:cNvSpPr>
            <a:spLocks noGrp="1"/>
          </p:cNvSpPr>
          <p:nvPr>
            <p:ph type="dt" sz="half" idx="10"/>
          </p:nvPr>
        </p:nvSpPr>
        <p:spPr/>
        <p:txBody>
          <a:bodyPr/>
          <a:lstStyle/>
          <a:p>
            <a:fld id="{C8940CCE-04EE-4406-AD75-22983415D8EB}" type="datetimeFigureOut">
              <a:rPr lang="en-US" smtClean="0"/>
              <a:t>1/5/2025</a:t>
            </a:fld>
            <a:endParaRPr lang="en-US"/>
          </a:p>
        </p:txBody>
      </p:sp>
      <p:sp>
        <p:nvSpPr>
          <p:cNvPr id="6" name="Footer Placeholder 5">
            <a:extLst>
              <a:ext uri="{FF2B5EF4-FFF2-40B4-BE49-F238E27FC236}">
                <a16:creationId xmlns:a16="http://schemas.microsoft.com/office/drawing/2014/main" id="{F8C4368E-F188-4A52-B09D-BFB648A54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8FC26-34D7-4A16-B62B-427C1D7B2C6E}"/>
              </a:ext>
            </a:extLst>
          </p:cNvPr>
          <p:cNvSpPr>
            <a:spLocks noGrp="1"/>
          </p:cNvSpPr>
          <p:nvPr>
            <p:ph type="sldNum" sz="quarter" idx="12"/>
          </p:nvPr>
        </p:nvSpPr>
        <p:spPr/>
        <p:txBody>
          <a:bodyPr/>
          <a:lstStyle/>
          <a:p>
            <a:fld id="{872577FB-5A00-44C2-876C-1ABA8A973561}" type="slidenum">
              <a:rPr lang="en-US" smtClean="0"/>
              <a:t>‹#›</a:t>
            </a:fld>
            <a:endParaRPr lang="en-US"/>
          </a:p>
        </p:txBody>
      </p:sp>
    </p:spTree>
    <p:extLst>
      <p:ext uri="{BB962C8B-B14F-4D97-AF65-F5344CB8AC3E}">
        <p14:creationId xmlns:p14="http://schemas.microsoft.com/office/powerpoint/2010/main" val="116869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67B04E-7E45-4DD1-8E3F-5ABDC2EBA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293A2B-197A-49B3-A15D-7CA7DAE1D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AB4C69-B6A2-45CC-AAC9-1F9A08EA58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40CCE-04EE-4406-AD75-22983415D8EB}" type="datetimeFigureOut">
              <a:rPr lang="en-US" smtClean="0"/>
              <a:t>1/5/2025</a:t>
            </a:fld>
            <a:endParaRPr lang="en-US"/>
          </a:p>
        </p:txBody>
      </p:sp>
      <p:sp>
        <p:nvSpPr>
          <p:cNvPr id="5" name="Footer Placeholder 4">
            <a:extLst>
              <a:ext uri="{FF2B5EF4-FFF2-40B4-BE49-F238E27FC236}">
                <a16:creationId xmlns:a16="http://schemas.microsoft.com/office/drawing/2014/main" id="{E9AE5D90-D54F-4BE4-8332-3C82606B1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113A65-2041-4C4A-A976-B1C9457330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577FB-5A00-44C2-876C-1ABA8A973561}" type="slidenum">
              <a:rPr lang="en-US" smtClean="0"/>
              <a:t>‹#›</a:t>
            </a:fld>
            <a:endParaRPr lang="en-US"/>
          </a:p>
        </p:txBody>
      </p:sp>
    </p:spTree>
    <p:extLst>
      <p:ext uri="{BB962C8B-B14F-4D97-AF65-F5344CB8AC3E}">
        <p14:creationId xmlns:p14="http://schemas.microsoft.com/office/powerpoint/2010/main" val="1514049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sv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A0D3A-BC1C-530B-6669-9588F2DA3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370FA-D8CF-30F9-9B82-A73888AC7928}"/>
              </a:ext>
            </a:extLst>
          </p:cNvPr>
          <p:cNvSpPr>
            <a:spLocks noGrp="1"/>
          </p:cNvSpPr>
          <p:nvPr>
            <p:ph type="title"/>
          </p:nvPr>
        </p:nvSpPr>
        <p:spPr>
          <a:xfrm>
            <a:off x="1097280" y="131659"/>
            <a:ext cx="10861040" cy="1325563"/>
          </a:xfrm>
          <a:solidFill>
            <a:schemeClr val="bg2"/>
          </a:solidFill>
          <a:ln>
            <a:solidFill>
              <a:schemeClr val="accent4">
                <a:lumMod val="40000"/>
                <a:lumOff val="60000"/>
              </a:schemeClr>
            </a:solidFill>
          </a:ln>
          <a:effectLst>
            <a:innerShdw blurRad="63500" dist="50800" dir="5400000">
              <a:prstClr val="black">
                <a:alpha val="50000"/>
              </a:prstClr>
            </a:innerShdw>
          </a:effectLst>
          <a:scene3d>
            <a:camera prst="orthographicFront"/>
            <a:lightRig rig="threePt" dir="t"/>
          </a:scene3d>
          <a:sp3d>
            <a:bevelT w="114300" prst="artDeco"/>
          </a:sp3d>
        </p:spPr>
        <p:txBody>
          <a:bodyPr>
            <a:normAutofit/>
          </a:bodyPr>
          <a:lstStyle/>
          <a:p>
            <a:r>
              <a:rPr lang="en-US" b="1">
                <a:solidFill>
                  <a:schemeClr val="accent1"/>
                </a:solidFill>
                <a:latin typeface="HP001 5 hàng" panose="020B0603050302020204" pitchFamily="34" charset="0"/>
                <a:cs typeface="Times New Roman" panose="02020603050405020304" pitchFamily="18" charset="0"/>
              </a:rPr>
              <a:t>Thứ Năm, ngày 17 tháng 10 năm 2024</a:t>
            </a:r>
          </a:p>
        </p:txBody>
      </p:sp>
      <p:sp>
        <p:nvSpPr>
          <p:cNvPr id="4" name="TextBox 3">
            <a:extLst>
              <a:ext uri="{FF2B5EF4-FFF2-40B4-BE49-F238E27FC236}">
                <a16:creationId xmlns:a16="http://schemas.microsoft.com/office/drawing/2014/main" id="{A299C15A-A59D-47FD-B161-ACD36D7A222F}"/>
              </a:ext>
            </a:extLst>
          </p:cNvPr>
          <p:cNvSpPr txBox="1"/>
          <p:nvPr/>
        </p:nvSpPr>
        <p:spPr>
          <a:xfrm>
            <a:off x="1576162" y="2528233"/>
            <a:ext cx="8990238" cy="769441"/>
          </a:xfrm>
          <a:prstGeom prst="rect">
            <a:avLst/>
          </a:prstGeom>
          <a:noFill/>
        </p:spPr>
        <p:txBody>
          <a:bodyPr wrap="square" rtlCol="0">
            <a:spAutoFit/>
          </a:bodyPr>
          <a:lstStyle/>
          <a:p>
            <a:pPr algn="ctr"/>
            <a:r>
              <a:rPr lang="en-US" sz="4400" b="1">
                <a:solidFill>
                  <a:srgbClr val="FF0000"/>
                </a:solidFill>
                <a:latin typeface="HP001 5 hàng" panose="020B0603050302020204" pitchFamily="34" charset="0"/>
              </a:rPr>
              <a:t>Chủ đề: Những búp măng non</a:t>
            </a:r>
          </a:p>
        </p:txBody>
      </p:sp>
      <p:sp>
        <p:nvSpPr>
          <p:cNvPr id="5" name="TextBox 4">
            <a:extLst>
              <a:ext uri="{FF2B5EF4-FFF2-40B4-BE49-F238E27FC236}">
                <a16:creationId xmlns:a16="http://schemas.microsoft.com/office/drawing/2014/main" id="{2EF4B080-E446-8C42-8F1E-8348C3114A81}"/>
              </a:ext>
            </a:extLst>
          </p:cNvPr>
          <p:cNvSpPr txBox="1"/>
          <p:nvPr/>
        </p:nvSpPr>
        <p:spPr>
          <a:xfrm>
            <a:off x="4158153" y="1608007"/>
            <a:ext cx="3850189" cy="769441"/>
          </a:xfrm>
          <a:prstGeom prst="rect">
            <a:avLst/>
          </a:prstGeom>
          <a:noFill/>
        </p:spPr>
        <p:txBody>
          <a:bodyPr wrap="square" rtlCol="0">
            <a:spAutoFit/>
          </a:bodyPr>
          <a:lstStyle/>
          <a:p>
            <a:pPr algn="ctr"/>
            <a:r>
              <a:rPr lang="en-US" sz="4400" b="1">
                <a:solidFill>
                  <a:srgbClr val="0070C0"/>
                </a:solidFill>
                <a:latin typeface="HP001 5 hàng" panose="020B0603050302020204" pitchFamily="34" charset="0"/>
              </a:rPr>
              <a:t>Tiếng Việt</a:t>
            </a:r>
          </a:p>
        </p:txBody>
      </p:sp>
      <p:sp>
        <p:nvSpPr>
          <p:cNvPr id="6" name="TextBox 5">
            <a:extLst>
              <a:ext uri="{FF2B5EF4-FFF2-40B4-BE49-F238E27FC236}">
                <a16:creationId xmlns:a16="http://schemas.microsoft.com/office/drawing/2014/main" id="{072D5837-0855-E6F3-17FE-7A3C4B0EFC0F}"/>
              </a:ext>
            </a:extLst>
          </p:cNvPr>
          <p:cNvSpPr txBox="1"/>
          <p:nvPr/>
        </p:nvSpPr>
        <p:spPr>
          <a:xfrm>
            <a:off x="1946321" y="3448459"/>
            <a:ext cx="8249920" cy="769441"/>
          </a:xfrm>
          <a:prstGeom prst="rect">
            <a:avLst/>
          </a:prstGeom>
          <a:noFill/>
        </p:spPr>
        <p:txBody>
          <a:bodyPr wrap="square" rtlCol="0">
            <a:spAutoFit/>
          </a:bodyPr>
          <a:lstStyle/>
          <a:p>
            <a:pPr algn="ctr"/>
            <a:r>
              <a:rPr lang="en-US" sz="4400" b="1">
                <a:solidFill>
                  <a:srgbClr val="FF0000"/>
                </a:solidFill>
                <a:latin typeface="HP001 5 hàng" panose="020B0603050302020204" pitchFamily="34" charset="0"/>
              </a:rPr>
              <a:t>Bài 4: Tiết 1 </a:t>
            </a:r>
          </a:p>
        </p:txBody>
      </p:sp>
    </p:spTree>
    <p:extLst>
      <p:ext uri="{BB962C8B-B14F-4D97-AF65-F5344CB8AC3E}">
        <p14:creationId xmlns:p14="http://schemas.microsoft.com/office/powerpoint/2010/main" val="260075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9CEDC-C7DA-E87C-1280-85F61DA4E72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8A143CE-3F68-4F80-9A52-ECA61546A5EC}"/>
              </a:ext>
            </a:extLst>
          </p:cNvPr>
          <p:cNvSpPr txBox="1"/>
          <p:nvPr/>
        </p:nvSpPr>
        <p:spPr>
          <a:xfrm>
            <a:off x="413657" y="546265"/>
            <a:ext cx="11364686" cy="6124754"/>
          </a:xfrm>
          <a:prstGeom prst="rect">
            <a:avLst/>
          </a:prstGeom>
          <a:solidFill>
            <a:schemeClr val="accent4">
              <a:lumMod val="40000"/>
              <a:lumOff val="60000"/>
              <a:alpha val="50000"/>
            </a:schemeClr>
          </a:solidFill>
        </p:spPr>
        <p:txBody>
          <a:bodyPr wrap="square">
            <a:spAutoFit/>
          </a:bodyPr>
          <a:lstStyle/>
          <a:p>
            <a:pPr algn="ctr"/>
            <a:r>
              <a:rPr lang="vi-VN" sz="2800" b="1" i="0">
                <a:solidFill>
                  <a:srgbClr val="FF0000"/>
                </a:solidFill>
                <a:effectLst/>
                <a:latin typeface="OpenSans"/>
              </a:rPr>
              <a:t>Lớp học cuối đông</a:t>
            </a:r>
            <a:endParaRPr lang="vi-VN" sz="2800" b="0" i="0">
              <a:solidFill>
                <a:srgbClr val="FF0000"/>
              </a:solidFill>
              <a:effectLst/>
              <a:latin typeface="OpenSans"/>
            </a:endParaRPr>
          </a:p>
          <a:p>
            <a:pPr algn="just"/>
            <a:r>
              <a:rPr lang="vi-VN" sz="2800" b="1" i="0">
                <a:solidFill>
                  <a:srgbClr val="002060"/>
                </a:solidFill>
                <a:effectLst/>
                <a:latin typeface="OpenSans"/>
              </a:rPr>
              <a:t>       </a:t>
            </a:r>
            <a:r>
              <a:rPr lang="vi-VN" sz="2800" b="0" i="0">
                <a:solidFill>
                  <a:srgbClr val="002060"/>
                </a:solidFill>
                <a:effectLst/>
                <a:latin typeface="OpenSans"/>
              </a:rPr>
              <a:t>Bây giờ đã là cuối mùa đông. Hôm nay, trời rét thêm. Mặt đất cứng lại. Cây cối rũ lá úa vàng. Đá xám xịt ph</a:t>
            </a:r>
            <a:r>
              <a:rPr lang="en-US" sz="2800">
                <a:solidFill>
                  <a:srgbClr val="002060"/>
                </a:solidFill>
                <a:latin typeface="OpenSans"/>
              </a:rPr>
              <a:t>ả</a:t>
            </a:r>
            <a:r>
              <a:rPr lang="vi-VN" sz="2800" b="0" i="0">
                <a:solidFill>
                  <a:srgbClr val="002060"/>
                </a:solidFill>
                <a:effectLst/>
                <a:latin typeface="OpenSans"/>
              </a:rPr>
              <a:t> thêm hơi lạnh.</a:t>
            </a:r>
          </a:p>
          <a:p>
            <a:pPr algn="just"/>
            <a:r>
              <a:rPr lang="vi-VN" sz="2800" b="0" i="0">
                <a:solidFill>
                  <a:srgbClr val="002060"/>
                </a:solidFill>
                <a:effectLst/>
                <a:latin typeface="OpenSans"/>
              </a:rPr>
              <a:t>       Mấy bạn nhỏ vẫn rủ nhau đến lớp. Những ngón tay nho nhỏ đỏ lên vì lạnh. Thầy giáo và các bạn quây quần bên đống lửa.</a:t>
            </a:r>
          </a:p>
          <a:p>
            <a:pPr algn="just"/>
            <a:r>
              <a:rPr lang="vi-VN" sz="2800" b="0" i="0">
                <a:solidFill>
                  <a:srgbClr val="002060"/>
                </a:solidFill>
                <a:effectLst/>
                <a:latin typeface="OpenSans"/>
              </a:rPr>
              <a:t>       Tiếng nói dè dặt ban đầu to dần lên theo ngọn lửa. Các bạn kể cho thầy giáo nghe về cuộc sống của mình. Đêm qua, con bò nhà bạn Súa đẻ một con bê mập mạp. Bạn thức suốt đêm đốt lửa cho mẹ con chúng sưởi. Bạn Mua thì kể về đám cưới của chị gái, về bộ váy áo đẹp nhất, sặc sỡ nhất mà bạn nhìn thấy. Bạn Chơ kể về cái hàng rào đá mà bố con bạn đang xếp dở. Cái hàng rào đá được xếp bằng những hòn đá xanh, bằng sự khéo léo, cần cù của những bàn tay yêu lao động...</a:t>
            </a:r>
          </a:p>
          <a:p>
            <a:pPr algn="just"/>
            <a:r>
              <a:rPr lang="vi-VN" sz="2800" b="0" i="0">
                <a:solidFill>
                  <a:srgbClr val="002060"/>
                </a:solidFill>
                <a:effectLst/>
                <a:latin typeface="OpenSans"/>
              </a:rPr>
              <a:t>       Tiếng Mông lẫn tiếng Kinh làm cho căn phòng nhỏ thêm rộn ràng.</a:t>
            </a:r>
          </a:p>
          <a:p>
            <a:pPr algn="r"/>
            <a:r>
              <a:rPr lang="vi-VN" sz="2800" b="0" i="1">
                <a:solidFill>
                  <a:srgbClr val="0070C0"/>
                </a:solidFill>
                <a:effectLst/>
                <a:latin typeface="OpenSans"/>
              </a:rPr>
              <a:t>Theo</a:t>
            </a:r>
            <a:r>
              <a:rPr lang="vi-VN" sz="2800" b="0" i="0">
                <a:solidFill>
                  <a:srgbClr val="0070C0"/>
                </a:solidFill>
                <a:effectLst/>
                <a:latin typeface="OpenSans"/>
              </a:rPr>
              <a:t> Lục Mạnh Cường</a:t>
            </a:r>
          </a:p>
        </p:txBody>
      </p:sp>
    </p:spTree>
    <p:extLst>
      <p:ext uri="{BB962C8B-B14F-4D97-AF65-F5344CB8AC3E}">
        <p14:creationId xmlns:p14="http://schemas.microsoft.com/office/powerpoint/2010/main" val="969513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A3D1C-F75C-B729-912B-6EC09E4E080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4487654-8EAA-23FC-1AD8-BB8FA6D57F3E}"/>
              </a:ext>
            </a:extLst>
          </p:cNvPr>
          <p:cNvSpPr txBox="1"/>
          <p:nvPr/>
        </p:nvSpPr>
        <p:spPr>
          <a:xfrm>
            <a:off x="291737" y="89065"/>
            <a:ext cx="11364686" cy="6555641"/>
          </a:xfrm>
          <a:prstGeom prst="rect">
            <a:avLst/>
          </a:prstGeom>
          <a:solidFill>
            <a:schemeClr val="accent4">
              <a:lumMod val="40000"/>
              <a:lumOff val="60000"/>
              <a:alpha val="50000"/>
            </a:schemeClr>
          </a:solidFill>
        </p:spPr>
        <p:txBody>
          <a:bodyPr wrap="square">
            <a:spAutoFit/>
          </a:bodyPr>
          <a:lstStyle/>
          <a:p>
            <a:pPr algn="ctr"/>
            <a:r>
              <a:rPr lang="vi-VN" sz="2800" b="1" i="0">
                <a:solidFill>
                  <a:srgbClr val="FF0000"/>
                </a:solidFill>
                <a:effectLst/>
                <a:latin typeface="OpenSans"/>
              </a:rPr>
              <a:t>Lớp học cuối đông</a:t>
            </a:r>
            <a:endParaRPr lang="vi-VN" sz="2800" b="0" i="0">
              <a:solidFill>
                <a:srgbClr val="FF0000"/>
              </a:solidFill>
              <a:effectLst/>
              <a:latin typeface="OpenSans"/>
            </a:endParaRPr>
          </a:p>
          <a:p>
            <a:pPr algn="just"/>
            <a:r>
              <a:rPr lang="vi-VN" sz="2800" b="1" i="0">
                <a:solidFill>
                  <a:srgbClr val="002060"/>
                </a:solidFill>
                <a:effectLst/>
                <a:latin typeface="OpenSans"/>
              </a:rPr>
              <a:t>     </a:t>
            </a:r>
            <a:r>
              <a:rPr lang="en-US" sz="2800" b="1">
                <a:solidFill>
                  <a:srgbClr val="FF0000"/>
                </a:solidFill>
                <a:latin typeface="OpenSans"/>
              </a:rPr>
              <a:t>Đoạn </a:t>
            </a:r>
            <a:r>
              <a:rPr lang="en-US" sz="2800" b="1" i="0">
                <a:solidFill>
                  <a:srgbClr val="FF0000"/>
                </a:solidFill>
                <a:effectLst/>
                <a:latin typeface="OpenSans"/>
              </a:rPr>
              <a:t>1:</a:t>
            </a:r>
          </a:p>
          <a:p>
            <a:pPr algn="just"/>
            <a:r>
              <a:rPr lang="vi-VN" sz="2800" b="1" i="0">
                <a:solidFill>
                  <a:srgbClr val="FF0000"/>
                </a:solidFill>
                <a:effectLst/>
                <a:latin typeface="OpenSans"/>
              </a:rPr>
              <a:t> </a:t>
            </a:r>
            <a:r>
              <a:rPr lang="vi-VN" sz="2800" b="0" i="0">
                <a:solidFill>
                  <a:srgbClr val="002060"/>
                </a:solidFill>
                <a:effectLst/>
                <a:latin typeface="OpenSans"/>
              </a:rPr>
              <a:t>Bây giờ đã là cuối mùa đông. Hôm nay, trời rét thêm. Mặt đất cứng lại. Cây cối rũ lá úa vàng. Đá xám xịt ph</a:t>
            </a:r>
            <a:r>
              <a:rPr lang="en-US" sz="2800">
                <a:solidFill>
                  <a:srgbClr val="002060"/>
                </a:solidFill>
                <a:latin typeface="OpenSans"/>
              </a:rPr>
              <a:t>ả</a:t>
            </a:r>
            <a:r>
              <a:rPr lang="vi-VN" sz="2800" b="0" i="0">
                <a:solidFill>
                  <a:srgbClr val="002060"/>
                </a:solidFill>
                <a:effectLst/>
                <a:latin typeface="OpenSans"/>
              </a:rPr>
              <a:t> thêm hơi lạnh.</a:t>
            </a:r>
          </a:p>
          <a:p>
            <a:pPr algn="just"/>
            <a:r>
              <a:rPr lang="vi-VN" sz="2800" b="0" i="0">
                <a:solidFill>
                  <a:srgbClr val="002060"/>
                </a:solidFill>
                <a:effectLst/>
                <a:latin typeface="OpenSans"/>
              </a:rPr>
              <a:t>     Mấy bạn nhỏ vẫn rủ nhau đến lớp. Những ngón tay nho nhỏ đỏ lên vì lạnh. Thầy giáo và các bạn quây quần bên đống lửa.</a:t>
            </a:r>
          </a:p>
          <a:p>
            <a:pPr algn="just"/>
            <a:r>
              <a:rPr lang="vi-VN" sz="2800" b="0" i="0">
                <a:solidFill>
                  <a:srgbClr val="002060"/>
                </a:solidFill>
                <a:effectLst/>
                <a:latin typeface="OpenSans"/>
              </a:rPr>
              <a:t>     </a:t>
            </a:r>
            <a:r>
              <a:rPr lang="en-US" sz="2800" b="1">
                <a:solidFill>
                  <a:srgbClr val="FF0000"/>
                </a:solidFill>
                <a:latin typeface="OpenSans"/>
              </a:rPr>
              <a:t>Đoạn 2:</a:t>
            </a:r>
            <a:r>
              <a:rPr lang="vi-VN" sz="2800" b="1" i="0">
                <a:solidFill>
                  <a:srgbClr val="FF0000"/>
                </a:solidFill>
                <a:effectLst/>
                <a:latin typeface="OpenSans"/>
              </a:rPr>
              <a:t>  </a:t>
            </a:r>
            <a:r>
              <a:rPr lang="vi-VN" sz="2800" b="0" i="0">
                <a:solidFill>
                  <a:srgbClr val="002060"/>
                </a:solidFill>
                <a:effectLst/>
                <a:latin typeface="OpenSans"/>
              </a:rPr>
              <a:t>Tiếng nói dè dặt ban đầu to dần lên theo ngọn lửa. Các bạn kể cho thầy giáo nghe về cuộc sống của mình. Đêm qua, con bò nhà bạn Súa đẻ một con bê mập mạp. Bạn thức suốt đêm đốt lửa cho mẹ con chúng sưởi. Bạn Mua thì kể về đám cưới của chị gái, về bộ váy áo đẹp nhất, sặc sỡ nhất mà bạn nhìn thấy. Bạn Chơ kể về cái hàng rào đá mà bố con bạn đang xếp dở. Cái hàng rào đá được xếp bằng những hòn đá xanh, bằng sự khéo léo, cần cù của những bàn tay yêu lao động...</a:t>
            </a:r>
          </a:p>
          <a:p>
            <a:pPr algn="just"/>
            <a:r>
              <a:rPr lang="vi-VN" sz="2800" b="0" i="0">
                <a:solidFill>
                  <a:srgbClr val="002060"/>
                </a:solidFill>
                <a:effectLst/>
                <a:latin typeface="OpenSans"/>
              </a:rPr>
              <a:t>      Tiếng Mông lẫn tiếng Kinh làm cho căn phòng nhỏ thêm rộn ràng.</a:t>
            </a:r>
          </a:p>
          <a:p>
            <a:pPr algn="r"/>
            <a:r>
              <a:rPr lang="vi-VN" sz="2800" b="0" i="1">
                <a:solidFill>
                  <a:srgbClr val="0070C0"/>
                </a:solidFill>
                <a:effectLst/>
                <a:latin typeface="OpenSans"/>
              </a:rPr>
              <a:t>Theo</a:t>
            </a:r>
            <a:r>
              <a:rPr lang="vi-VN" sz="2800" b="0" i="0">
                <a:solidFill>
                  <a:srgbClr val="0070C0"/>
                </a:solidFill>
                <a:effectLst/>
                <a:latin typeface="OpenSans"/>
              </a:rPr>
              <a:t> Lục Mạnh Cường</a:t>
            </a:r>
          </a:p>
        </p:txBody>
      </p:sp>
    </p:spTree>
    <p:extLst>
      <p:ext uri="{BB962C8B-B14F-4D97-AF65-F5344CB8AC3E}">
        <p14:creationId xmlns:p14="http://schemas.microsoft.com/office/powerpoint/2010/main" val="17589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69D851-8E5C-C784-98B5-DF86163D9EA0}"/>
              </a:ext>
            </a:extLst>
          </p:cNvPr>
          <p:cNvSpPr txBox="1"/>
          <p:nvPr/>
        </p:nvSpPr>
        <p:spPr>
          <a:xfrm>
            <a:off x="599440" y="2750235"/>
            <a:ext cx="11043920" cy="3785652"/>
          </a:xfrm>
          <a:prstGeom prst="rect">
            <a:avLst/>
          </a:prstGeom>
          <a:noFill/>
        </p:spPr>
        <p:txBody>
          <a:bodyPr wrap="square">
            <a:spAutoFit/>
          </a:bodyPr>
          <a:lstStyle/>
          <a:p>
            <a:r>
              <a:rPr lang="en-US" sz="6000" b="0" i="0">
                <a:solidFill>
                  <a:srgbClr val="0070C0"/>
                </a:solidFill>
                <a:effectLst/>
                <a:latin typeface="OpenSans"/>
              </a:rPr>
              <a:t>   </a:t>
            </a:r>
            <a:r>
              <a:rPr lang="vi-VN" sz="6000" b="1" i="0">
                <a:solidFill>
                  <a:srgbClr val="002060"/>
                </a:solidFill>
                <a:effectLst/>
                <a:latin typeface="HP001 5 hàng" panose="020B0603050302020204" pitchFamily="34" charset="0"/>
              </a:rPr>
              <a:t>Bạn Mua thì kể về đám cưới của chị gái, về bộ váy áo đẹp nhất, sặc sỡ nhất mà bạn nhìn thấy. </a:t>
            </a:r>
            <a:endParaRPr lang="en-US" sz="6000" b="1">
              <a:solidFill>
                <a:srgbClr val="002060"/>
              </a:solidFill>
              <a:latin typeface="HP001 5 hàng" panose="020B0603050302020204" pitchFamily="34" charset="0"/>
            </a:endParaRPr>
          </a:p>
        </p:txBody>
      </p:sp>
      <p:sp>
        <p:nvSpPr>
          <p:cNvPr id="5" name="Rectangle: Rounded Corners 4">
            <a:extLst>
              <a:ext uri="{FF2B5EF4-FFF2-40B4-BE49-F238E27FC236}">
                <a16:creationId xmlns:a16="http://schemas.microsoft.com/office/drawing/2014/main" id="{0E6A7B22-6A22-C045-91C0-BDC7E0C4A639}"/>
              </a:ext>
            </a:extLst>
          </p:cNvPr>
          <p:cNvSpPr/>
          <p:nvPr/>
        </p:nvSpPr>
        <p:spPr>
          <a:xfrm>
            <a:off x="2794000" y="671255"/>
            <a:ext cx="6329680" cy="161301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a:solidFill>
                  <a:srgbClr val="FF0000"/>
                </a:solidFill>
              </a:rPr>
              <a:t>Luyện đọc câu văn:</a:t>
            </a:r>
          </a:p>
        </p:txBody>
      </p:sp>
    </p:spTree>
    <p:extLst>
      <p:ext uri="{BB962C8B-B14F-4D97-AF65-F5344CB8AC3E}">
        <p14:creationId xmlns:p14="http://schemas.microsoft.com/office/powerpoint/2010/main" val="28527605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EEA20-58FB-4C24-B6B1-A8416B299B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1FF9693-81C2-8439-3B76-C8D28BB26B5E}"/>
              </a:ext>
            </a:extLst>
          </p:cNvPr>
          <p:cNvSpPr txBox="1"/>
          <p:nvPr/>
        </p:nvSpPr>
        <p:spPr>
          <a:xfrm>
            <a:off x="955040" y="2750235"/>
            <a:ext cx="10454640" cy="3785652"/>
          </a:xfrm>
          <a:prstGeom prst="rect">
            <a:avLst/>
          </a:prstGeom>
          <a:noFill/>
        </p:spPr>
        <p:txBody>
          <a:bodyPr wrap="square">
            <a:spAutoFit/>
          </a:bodyPr>
          <a:lstStyle/>
          <a:p>
            <a:r>
              <a:rPr lang="vi-VN" sz="6000" b="1" i="0">
                <a:effectLst/>
                <a:latin typeface="HP001 5 hàng" panose="020B0603050302020204" pitchFamily="34" charset="0"/>
              </a:rPr>
              <a:t>Bạn Mua</a:t>
            </a:r>
            <a:r>
              <a:rPr lang="en-US" sz="6000" b="1" i="0">
                <a:solidFill>
                  <a:srgbClr val="FF0000"/>
                </a:solidFill>
                <a:effectLst/>
                <a:latin typeface="HP001 5 hàng" panose="020B0603050302020204" pitchFamily="34" charset="0"/>
              </a:rPr>
              <a:t>/</a:t>
            </a:r>
            <a:r>
              <a:rPr lang="vi-VN" sz="6000" b="1" i="0">
                <a:solidFill>
                  <a:srgbClr val="002060"/>
                </a:solidFill>
                <a:effectLst/>
                <a:latin typeface="HP001 5 hàng" panose="020B0603050302020204" pitchFamily="34" charset="0"/>
              </a:rPr>
              <a:t> </a:t>
            </a:r>
            <a:r>
              <a:rPr lang="vi-VN" sz="6000" b="1" i="0">
                <a:effectLst/>
                <a:latin typeface="HP001 5 hàng" panose="020B0603050302020204" pitchFamily="34" charset="0"/>
              </a:rPr>
              <a:t>thì</a:t>
            </a:r>
            <a:r>
              <a:rPr lang="vi-VN" sz="6000" b="1" i="0">
                <a:solidFill>
                  <a:srgbClr val="002060"/>
                </a:solidFill>
                <a:effectLst/>
                <a:latin typeface="HP001 5 hàng" panose="020B0603050302020204" pitchFamily="34" charset="0"/>
              </a:rPr>
              <a:t> </a:t>
            </a:r>
            <a:r>
              <a:rPr lang="vi-VN" sz="6000" b="1" i="0">
                <a:solidFill>
                  <a:srgbClr val="0070C0"/>
                </a:solidFill>
                <a:effectLst/>
                <a:latin typeface="HP001 5 hàng" panose="020B0603050302020204" pitchFamily="34" charset="0"/>
              </a:rPr>
              <a:t>kể về đám cưới của chị gái</a:t>
            </a:r>
            <a:r>
              <a:rPr lang="vi-VN" sz="6000" b="1" i="0">
                <a:solidFill>
                  <a:srgbClr val="002060"/>
                </a:solidFill>
                <a:effectLst/>
                <a:latin typeface="HP001 5 hàng" panose="020B0603050302020204" pitchFamily="34" charset="0"/>
              </a:rPr>
              <a:t>,</a:t>
            </a:r>
            <a:r>
              <a:rPr lang="en-US" sz="6000" i="0">
                <a:solidFill>
                  <a:srgbClr val="FF0000"/>
                </a:solidFill>
                <a:effectLst/>
                <a:latin typeface="HP001 5 hàng" panose="020B0603050302020204" pitchFamily="34" charset="0"/>
              </a:rPr>
              <a:t>/</a:t>
            </a:r>
            <a:r>
              <a:rPr lang="en-US" sz="6000" b="1" i="0">
                <a:solidFill>
                  <a:srgbClr val="002060"/>
                </a:solidFill>
                <a:effectLst/>
                <a:latin typeface="HP001 5 hàng" panose="020B0603050302020204" pitchFamily="34" charset="0"/>
              </a:rPr>
              <a:t> </a:t>
            </a:r>
            <a:r>
              <a:rPr lang="vi-VN" sz="6000" b="1" i="0">
                <a:solidFill>
                  <a:srgbClr val="002060"/>
                </a:solidFill>
                <a:effectLst/>
                <a:latin typeface="HP001 5 hàng" panose="020B0603050302020204" pitchFamily="34" charset="0"/>
              </a:rPr>
              <a:t>về bộ váy áo </a:t>
            </a:r>
            <a:r>
              <a:rPr lang="vi-VN" sz="6000" b="1" i="0">
                <a:solidFill>
                  <a:srgbClr val="0070C0"/>
                </a:solidFill>
                <a:effectLst/>
                <a:latin typeface="HP001 5 hàng" panose="020B0603050302020204" pitchFamily="34" charset="0"/>
              </a:rPr>
              <a:t>đẹp nhất</a:t>
            </a:r>
            <a:r>
              <a:rPr lang="vi-VN" sz="6000" b="1" i="0">
                <a:solidFill>
                  <a:srgbClr val="002060"/>
                </a:solidFill>
                <a:effectLst/>
                <a:latin typeface="HP001 5 hàng" panose="020B0603050302020204" pitchFamily="34" charset="0"/>
              </a:rPr>
              <a:t>,</a:t>
            </a:r>
            <a:r>
              <a:rPr lang="en-US" sz="6000" b="1" i="0">
                <a:solidFill>
                  <a:srgbClr val="FF0000"/>
                </a:solidFill>
                <a:effectLst/>
                <a:latin typeface="HP001 5 hàng" panose="020B0603050302020204" pitchFamily="34" charset="0"/>
              </a:rPr>
              <a:t>/</a:t>
            </a:r>
            <a:r>
              <a:rPr lang="vi-VN" sz="6000" b="1" i="0">
                <a:solidFill>
                  <a:srgbClr val="002060"/>
                </a:solidFill>
                <a:effectLst/>
                <a:latin typeface="HP001 5 hàng" panose="020B0603050302020204" pitchFamily="34" charset="0"/>
              </a:rPr>
              <a:t> </a:t>
            </a:r>
            <a:r>
              <a:rPr lang="vi-VN" sz="6000" b="1" i="0">
                <a:solidFill>
                  <a:srgbClr val="0070C0"/>
                </a:solidFill>
                <a:effectLst/>
                <a:latin typeface="HP001 5 hàng" panose="020B0603050302020204" pitchFamily="34" charset="0"/>
              </a:rPr>
              <a:t>sặc sỡ nhất</a:t>
            </a:r>
            <a:r>
              <a:rPr lang="en-US" sz="6000" b="1" i="0">
                <a:solidFill>
                  <a:srgbClr val="FF0000"/>
                </a:solidFill>
                <a:effectLst/>
                <a:latin typeface="HP001 5 hàng" panose="020B0603050302020204" pitchFamily="34" charset="0"/>
              </a:rPr>
              <a:t>/</a:t>
            </a:r>
            <a:r>
              <a:rPr lang="vi-VN" sz="6000" b="1" i="0">
                <a:solidFill>
                  <a:srgbClr val="0070C0"/>
                </a:solidFill>
                <a:effectLst/>
                <a:latin typeface="HP001 5 hàng" panose="020B0603050302020204" pitchFamily="34" charset="0"/>
              </a:rPr>
              <a:t> </a:t>
            </a:r>
            <a:r>
              <a:rPr lang="vi-VN" sz="6000" b="1" i="0">
                <a:solidFill>
                  <a:srgbClr val="002060"/>
                </a:solidFill>
                <a:effectLst/>
                <a:latin typeface="HP001 5 hàng" panose="020B0603050302020204" pitchFamily="34" charset="0"/>
              </a:rPr>
              <a:t>mà bạn nhìn thấy.</a:t>
            </a:r>
            <a:r>
              <a:rPr lang="en-US" sz="6000" b="1" i="0">
                <a:solidFill>
                  <a:srgbClr val="FF0000"/>
                </a:solidFill>
                <a:effectLst/>
                <a:latin typeface="HP001 5 hàng" panose="020B0603050302020204" pitchFamily="34" charset="0"/>
              </a:rPr>
              <a:t>//</a:t>
            </a:r>
            <a:endParaRPr lang="en-US" sz="6000" b="1">
              <a:solidFill>
                <a:srgbClr val="FF0000"/>
              </a:solidFill>
              <a:latin typeface="HP001 5 hàng" panose="020B0603050302020204" pitchFamily="34" charset="0"/>
            </a:endParaRPr>
          </a:p>
        </p:txBody>
      </p:sp>
      <p:sp>
        <p:nvSpPr>
          <p:cNvPr id="5" name="Rectangle: Rounded Corners 4">
            <a:extLst>
              <a:ext uri="{FF2B5EF4-FFF2-40B4-BE49-F238E27FC236}">
                <a16:creationId xmlns:a16="http://schemas.microsoft.com/office/drawing/2014/main" id="{E85FD8D1-ABD5-179D-70E4-2194DE140AC2}"/>
              </a:ext>
            </a:extLst>
          </p:cNvPr>
          <p:cNvSpPr/>
          <p:nvPr/>
        </p:nvSpPr>
        <p:spPr>
          <a:xfrm>
            <a:off x="2794000" y="671255"/>
            <a:ext cx="6329680" cy="161301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a:solidFill>
                  <a:srgbClr val="FF0000"/>
                </a:solidFill>
              </a:rPr>
              <a:t>Luyện đọc câu văn:</a:t>
            </a:r>
          </a:p>
        </p:txBody>
      </p:sp>
    </p:spTree>
    <p:extLst>
      <p:ext uri="{BB962C8B-B14F-4D97-AF65-F5344CB8AC3E}">
        <p14:creationId xmlns:p14="http://schemas.microsoft.com/office/powerpoint/2010/main" val="1048648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9725-FAEE-4162-270F-BDBDED992B6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154EADF-99B0-8E6A-7899-3536ACED561D}"/>
              </a:ext>
            </a:extLst>
          </p:cNvPr>
          <p:cNvSpPr txBox="1"/>
          <p:nvPr/>
        </p:nvSpPr>
        <p:spPr>
          <a:xfrm>
            <a:off x="690881" y="152129"/>
            <a:ext cx="10789919" cy="5632311"/>
          </a:xfrm>
          <a:prstGeom prst="rect">
            <a:avLst/>
          </a:prstGeom>
          <a:noFill/>
        </p:spPr>
        <p:txBody>
          <a:bodyPr wrap="square">
            <a:spAutoFit/>
          </a:bodyPr>
          <a:lstStyle/>
          <a:p>
            <a:pPr indent="457200" algn="just">
              <a:lnSpc>
                <a:spcPct val="120000"/>
              </a:lnSpc>
            </a:pPr>
            <a:r>
              <a:rPr lang="en-US" sz="6000" b="1">
                <a:solidFill>
                  <a:srgbClr val="FF0000"/>
                </a:solidFill>
                <a:latin typeface="HP001 5 hàng" panose="020B0603050302020204" pitchFamily="34" charset="0"/>
                <a:cs typeface="Calibri" panose="020F0502020204030204" pitchFamily="34" charset="0"/>
              </a:rPr>
              <a:t>Giọng đọc toàn bài: </a:t>
            </a:r>
            <a:r>
              <a:rPr lang="en-US" sz="6000" b="1">
                <a:solidFill>
                  <a:srgbClr val="002060"/>
                </a:solidFill>
                <a:latin typeface="HP001 5 hàng" panose="020B0603050302020204" pitchFamily="34" charset="0"/>
                <a:cs typeface="Calibri" panose="020F0502020204030204" pitchFamily="34" charset="0"/>
              </a:rPr>
              <a:t>thong thả, chậm rãi; nhấn mạnh những từ ngữ tả cảnh thiên nhiên,  hoạt động, trạng thái của thầy giáo và các bạn nhỏ.</a:t>
            </a:r>
            <a:endParaRPr lang="vi-VN" sz="6000" b="1" dirty="0">
              <a:solidFill>
                <a:srgbClr val="002060"/>
              </a:solidFill>
              <a:latin typeface="HP001 5 hàng" panose="020B0603050302020204" pitchFamily="34" charset="0"/>
              <a:cs typeface="Calibri" panose="020F0502020204030204" pitchFamily="34" charset="0"/>
            </a:endParaRPr>
          </a:p>
        </p:txBody>
      </p:sp>
    </p:spTree>
    <p:extLst>
      <p:ext uri="{BB962C8B-B14F-4D97-AF65-F5344CB8AC3E}">
        <p14:creationId xmlns:p14="http://schemas.microsoft.com/office/powerpoint/2010/main" val="251630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80D2C-D053-F6A1-A81E-A6284737946C}"/>
              </a:ext>
            </a:extLst>
          </p:cNvPr>
          <p:cNvSpPr>
            <a:spLocks noGrp="1"/>
          </p:cNvSpPr>
          <p:nvPr>
            <p:ph type="title"/>
          </p:nvPr>
        </p:nvSpPr>
        <p:spPr/>
        <p:txBody>
          <a:bodyPr/>
          <a:lstStyle/>
          <a:p>
            <a:pPr algn="ctr"/>
            <a:endParaRPr lang="en-US" b="1"/>
          </a:p>
        </p:txBody>
      </p:sp>
      <p:sp>
        <p:nvSpPr>
          <p:cNvPr id="3" name="Content Placeholder 2">
            <a:extLst>
              <a:ext uri="{FF2B5EF4-FFF2-40B4-BE49-F238E27FC236}">
                <a16:creationId xmlns:a16="http://schemas.microsoft.com/office/drawing/2014/main" id="{2FC581A8-D576-5EA6-CA46-467A414B068E}"/>
              </a:ext>
            </a:extLst>
          </p:cNvPr>
          <p:cNvSpPr>
            <a:spLocks noGrp="1"/>
          </p:cNvSpPr>
          <p:nvPr>
            <p:ph idx="1"/>
          </p:nvPr>
        </p:nvSpPr>
        <p:spPr>
          <a:xfrm>
            <a:off x="576580" y="1784985"/>
            <a:ext cx="11038840" cy="4351338"/>
          </a:xfrm>
        </p:spPr>
        <p:txBody>
          <a:bodyPr>
            <a:normAutofit/>
          </a:bodyPr>
          <a:lstStyle/>
          <a:p>
            <a:pPr marL="0" indent="0" algn="ctr">
              <a:buNone/>
            </a:pPr>
            <a:endParaRPr lang="en-US" sz="9600" b="1">
              <a:solidFill>
                <a:srgbClr val="FF0000"/>
              </a:solidFill>
            </a:endParaRPr>
          </a:p>
          <a:p>
            <a:pPr marL="0" indent="0" algn="ctr">
              <a:buNone/>
            </a:pPr>
            <a:r>
              <a:rPr lang="en-US" sz="9600" b="1">
                <a:solidFill>
                  <a:srgbClr val="FF0000"/>
                </a:solidFill>
              </a:rPr>
              <a:t>ĐỌC TRONG NHÓM 2</a:t>
            </a:r>
            <a:endParaRPr lang="en-US" sz="9600">
              <a:solidFill>
                <a:srgbClr val="FF0000"/>
              </a:solidFill>
            </a:endParaRPr>
          </a:p>
        </p:txBody>
      </p:sp>
    </p:spTree>
    <p:extLst>
      <p:ext uri="{BB962C8B-B14F-4D97-AF65-F5344CB8AC3E}">
        <p14:creationId xmlns:p14="http://schemas.microsoft.com/office/powerpoint/2010/main" val="2483330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6D42-18D1-E0D9-08C5-10F11A9EE1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971757-5011-B317-D921-F9684511AC72}"/>
              </a:ext>
            </a:extLst>
          </p:cNvPr>
          <p:cNvSpPr>
            <a:spLocks noGrp="1"/>
          </p:cNvSpPr>
          <p:nvPr>
            <p:ph idx="1"/>
          </p:nvPr>
        </p:nvSpPr>
        <p:spPr>
          <a:xfrm>
            <a:off x="518160" y="1825625"/>
            <a:ext cx="11145520" cy="4351338"/>
          </a:xfrm>
        </p:spPr>
        <p:txBody>
          <a:bodyPr>
            <a:normAutofit/>
          </a:bodyPr>
          <a:lstStyle/>
          <a:p>
            <a:pPr marL="0" indent="0">
              <a:buNone/>
            </a:pPr>
            <a:endParaRPr lang="en-US" sz="8800" b="1">
              <a:solidFill>
                <a:srgbClr val="FF0000"/>
              </a:solidFill>
            </a:endParaRPr>
          </a:p>
          <a:p>
            <a:pPr marL="0" indent="0">
              <a:buNone/>
            </a:pPr>
            <a:r>
              <a:rPr lang="en-US" sz="8800" b="1">
                <a:solidFill>
                  <a:srgbClr val="002060"/>
                </a:solidFill>
              </a:rPr>
              <a:t>THI ĐUA ĐỌC 2 NHÓM</a:t>
            </a:r>
          </a:p>
        </p:txBody>
      </p:sp>
    </p:spTree>
    <p:extLst>
      <p:ext uri="{BB962C8B-B14F-4D97-AF65-F5344CB8AC3E}">
        <p14:creationId xmlns:p14="http://schemas.microsoft.com/office/powerpoint/2010/main" val="393861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2285B-BC7E-EFA3-697E-F81414D1E4F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CB264F6-B8F0-1691-D692-2FEB375DA246}"/>
              </a:ext>
            </a:extLst>
          </p:cNvPr>
          <p:cNvSpPr txBox="1"/>
          <p:nvPr/>
        </p:nvSpPr>
        <p:spPr>
          <a:xfrm>
            <a:off x="413657" y="546265"/>
            <a:ext cx="11364686" cy="6124754"/>
          </a:xfrm>
          <a:prstGeom prst="rect">
            <a:avLst/>
          </a:prstGeom>
          <a:solidFill>
            <a:schemeClr val="accent4">
              <a:lumMod val="40000"/>
              <a:lumOff val="60000"/>
              <a:alpha val="50000"/>
            </a:schemeClr>
          </a:solidFill>
        </p:spPr>
        <p:txBody>
          <a:bodyPr wrap="square">
            <a:spAutoFit/>
          </a:bodyPr>
          <a:lstStyle/>
          <a:p>
            <a:pPr algn="ctr"/>
            <a:r>
              <a:rPr lang="vi-VN" sz="2800" b="1" i="0">
                <a:solidFill>
                  <a:srgbClr val="FF0000"/>
                </a:solidFill>
                <a:effectLst/>
                <a:latin typeface="OpenSans"/>
              </a:rPr>
              <a:t>Lớp học cuối đông</a:t>
            </a:r>
            <a:endParaRPr lang="vi-VN" sz="2800" b="0" i="0">
              <a:solidFill>
                <a:srgbClr val="FF0000"/>
              </a:solidFill>
              <a:effectLst/>
              <a:latin typeface="OpenSans"/>
            </a:endParaRPr>
          </a:p>
          <a:p>
            <a:pPr algn="just"/>
            <a:r>
              <a:rPr lang="vi-VN" sz="2800" b="1" i="0">
                <a:solidFill>
                  <a:srgbClr val="002060"/>
                </a:solidFill>
                <a:effectLst/>
                <a:latin typeface="OpenSans"/>
              </a:rPr>
              <a:t>       </a:t>
            </a:r>
            <a:r>
              <a:rPr lang="vi-VN" sz="2800" b="0" i="0">
                <a:solidFill>
                  <a:srgbClr val="002060"/>
                </a:solidFill>
                <a:effectLst/>
                <a:latin typeface="OpenSans"/>
              </a:rPr>
              <a:t>Bây giờ đã là cuối mùa đông. Hôm nay, trời rét thêm. Mặt đất cứng lại. Cây cối rũ lá úa vàng. Đá xám xịt ph</a:t>
            </a:r>
            <a:r>
              <a:rPr lang="en-US" sz="2800">
                <a:solidFill>
                  <a:srgbClr val="002060"/>
                </a:solidFill>
                <a:latin typeface="OpenSans"/>
              </a:rPr>
              <a:t>ả</a:t>
            </a:r>
            <a:r>
              <a:rPr lang="vi-VN" sz="2800" b="0" i="0">
                <a:solidFill>
                  <a:srgbClr val="002060"/>
                </a:solidFill>
                <a:effectLst/>
                <a:latin typeface="OpenSans"/>
              </a:rPr>
              <a:t> thêm hơi lạnh.</a:t>
            </a:r>
          </a:p>
          <a:p>
            <a:pPr algn="just"/>
            <a:r>
              <a:rPr lang="vi-VN" sz="2800" b="0" i="0">
                <a:solidFill>
                  <a:srgbClr val="002060"/>
                </a:solidFill>
                <a:effectLst/>
                <a:latin typeface="OpenSans"/>
              </a:rPr>
              <a:t>       Mấy bạn nhỏ vẫn rủ nhau đến lớp. Những ngón tay nho nhỏ đỏ lên vì lạnh. Thầy giáo và các bạn quây quần bên đống lửa.</a:t>
            </a:r>
          </a:p>
          <a:p>
            <a:pPr algn="just"/>
            <a:r>
              <a:rPr lang="vi-VN" sz="2800" b="0" i="0">
                <a:solidFill>
                  <a:srgbClr val="002060"/>
                </a:solidFill>
                <a:effectLst/>
                <a:latin typeface="OpenSans"/>
              </a:rPr>
              <a:t>       Tiếng nói dè dặt ban đầu to dần lên theo ngọn lửa. Các bạn kể cho thầy giáo nghe về cuộc sống của mình. Đêm qua, con bò nhà bạn Súa đẻ một con bê mập mạp. Bạn thức suốt đêm đốt lửa cho mẹ con chúng sưởi. Bạn Mua thì kể về đám cưới của chị gái, về bộ váy áo đẹp nhất, sặc sỡ nhất mà bạn nhìn thấy. Bạn Chơ kể về cái hàng rào đá mà bố con bạn đang xếp dở. Cái hàng rào đá được xếp bằng những hòn đá xanh, bằng sự khéo léo, cần cù của những bàn tay yêu lao động...</a:t>
            </a:r>
          </a:p>
          <a:p>
            <a:pPr algn="just"/>
            <a:r>
              <a:rPr lang="vi-VN" sz="2800" b="0" i="0">
                <a:solidFill>
                  <a:srgbClr val="002060"/>
                </a:solidFill>
                <a:effectLst/>
                <a:latin typeface="OpenSans"/>
              </a:rPr>
              <a:t>       Tiếng Mông lẫn tiếng Kinh làm cho căn phòng nhỏ thêm rộn ràng.</a:t>
            </a:r>
          </a:p>
          <a:p>
            <a:pPr algn="r"/>
            <a:r>
              <a:rPr lang="vi-VN" sz="2800" b="0" i="1">
                <a:solidFill>
                  <a:srgbClr val="0070C0"/>
                </a:solidFill>
                <a:effectLst/>
                <a:latin typeface="OpenSans"/>
              </a:rPr>
              <a:t>Theo</a:t>
            </a:r>
            <a:r>
              <a:rPr lang="vi-VN" sz="2800" b="0" i="0">
                <a:solidFill>
                  <a:srgbClr val="0070C0"/>
                </a:solidFill>
                <a:effectLst/>
                <a:latin typeface="OpenSans"/>
              </a:rPr>
              <a:t> Lục Mạnh Cường</a:t>
            </a:r>
          </a:p>
        </p:txBody>
      </p:sp>
    </p:spTree>
    <p:extLst>
      <p:ext uri="{BB962C8B-B14F-4D97-AF65-F5344CB8AC3E}">
        <p14:creationId xmlns:p14="http://schemas.microsoft.com/office/powerpoint/2010/main" val="1904107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0D1CE-5456-4732-9654-CB046455E261}"/>
              </a:ext>
            </a:extLst>
          </p:cNvPr>
          <p:cNvSpPr>
            <a:spLocks noGrp="1"/>
          </p:cNvSpPr>
          <p:nvPr>
            <p:ph type="title"/>
          </p:nvPr>
        </p:nvSpPr>
        <p:spPr>
          <a:xfrm>
            <a:off x="1852553" y="2766218"/>
            <a:ext cx="8451380" cy="1325563"/>
          </a:xfrm>
        </p:spPr>
        <p:txBody>
          <a:bodyPr>
            <a:normAutofit fontScale="90000"/>
          </a:bodyPr>
          <a:lstStyle/>
          <a:p>
            <a:r>
              <a:rPr lang="en-US" sz="6600" b="1">
                <a:solidFill>
                  <a:srgbClr val="C00000"/>
                </a:solidFill>
                <a:latin typeface="HP001 5 hàng" panose="020B0603050302020204" pitchFamily="34" charset="0"/>
              </a:rPr>
              <a:t>Tìm hiểu nội dung bài</a:t>
            </a:r>
          </a:p>
        </p:txBody>
      </p:sp>
    </p:spTree>
    <p:extLst>
      <p:ext uri="{BB962C8B-B14F-4D97-AF65-F5344CB8AC3E}">
        <p14:creationId xmlns:p14="http://schemas.microsoft.com/office/powerpoint/2010/main" val="1691232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5A9F1-6C4C-6AFC-28C8-BF9802CCB8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4EF5FD-5EBA-EAA5-07AF-159BCE79185D}"/>
              </a:ext>
            </a:extLst>
          </p:cNvPr>
          <p:cNvSpPr>
            <a:spLocks noGrp="1"/>
          </p:cNvSpPr>
          <p:nvPr>
            <p:ph idx="1"/>
          </p:nvPr>
        </p:nvSpPr>
        <p:spPr/>
        <p:txBody>
          <a:bodyPr/>
          <a:lstStyle/>
          <a:p>
            <a:endParaRPr lang="en-US"/>
          </a:p>
        </p:txBody>
      </p:sp>
      <p:sp>
        <p:nvSpPr>
          <p:cNvPr id="4" name="TextBox 3">
            <a:extLst>
              <a:ext uri="{FF2B5EF4-FFF2-40B4-BE49-F238E27FC236}">
                <a16:creationId xmlns:a16="http://schemas.microsoft.com/office/drawing/2014/main" id="{A6ACF706-21E0-7410-F486-17CE998A4CAC}"/>
              </a:ext>
            </a:extLst>
          </p:cNvPr>
          <p:cNvSpPr txBox="1"/>
          <p:nvPr/>
        </p:nvSpPr>
        <p:spPr>
          <a:xfrm>
            <a:off x="1300480" y="2479040"/>
            <a:ext cx="9723120" cy="1938992"/>
          </a:xfrm>
          <a:prstGeom prst="rect">
            <a:avLst/>
          </a:prstGeom>
          <a:noFill/>
        </p:spPr>
        <p:txBody>
          <a:bodyPr wrap="square" rtlCol="0">
            <a:spAutoFit/>
          </a:bodyPr>
          <a:lstStyle/>
          <a:p>
            <a:r>
              <a:rPr lang="en-US" sz="6000">
                <a:solidFill>
                  <a:srgbClr val="0070C0"/>
                </a:solidFill>
              </a:rPr>
              <a:t>1. Những chi tiết nào trong bài cho thấy trời rất rét?</a:t>
            </a:r>
          </a:p>
        </p:txBody>
      </p:sp>
    </p:spTree>
    <p:extLst>
      <p:ext uri="{BB962C8B-B14F-4D97-AF65-F5344CB8AC3E}">
        <p14:creationId xmlns:p14="http://schemas.microsoft.com/office/powerpoint/2010/main" val="992658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35000">
              <a:schemeClr val="accent2">
                <a:lumMod val="45000"/>
                <a:lumOff val="55000"/>
              </a:schemeClr>
            </a:gs>
            <a:gs pos="79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B6C41-5C8F-48F2-AF91-E7BBE99013A3}"/>
              </a:ext>
            </a:extLst>
          </p:cNvPr>
          <p:cNvSpPr>
            <a:spLocks noGrp="1"/>
          </p:cNvSpPr>
          <p:nvPr>
            <p:ph type="title"/>
          </p:nvPr>
        </p:nvSpPr>
        <p:spPr>
          <a:xfrm>
            <a:off x="1250950" y="131659"/>
            <a:ext cx="9690100" cy="1325563"/>
          </a:xfrm>
          <a:solidFill>
            <a:schemeClr val="bg2"/>
          </a:solidFill>
          <a:ln>
            <a:solidFill>
              <a:schemeClr val="accent4">
                <a:lumMod val="40000"/>
                <a:lumOff val="60000"/>
              </a:schemeClr>
            </a:solidFill>
          </a:ln>
          <a:effectLst>
            <a:innerShdw blurRad="63500" dist="50800" dir="5400000">
              <a:prstClr val="black">
                <a:alpha val="50000"/>
              </a:prstClr>
            </a:innerShdw>
          </a:effectLst>
          <a:scene3d>
            <a:camera prst="orthographicFront"/>
            <a:lightRig rig="threePt" dir="t"/>
          </a:scene3d>
          <a:sp3d>
            <a:bevelT w="114300" prst="artDeco"/>
          </a:sp3d>
        </p:spPr>
        <p:txBody>
          <a:bodyPr>
            <a:normAutofit fontScale="90000"/>
          </a:bodyPr>
          <a:lstStyle/>
          <a:p>
            <a:r>
              <a:rPr lang="en-US">
                <a:solidFill>
                  <a:srgbClr val="FF3300"/>
                </a:solidFill>
                <a:latin typeface="Times New Roman" panose="02020603050405020304" pitchFamily="18" charset="0"/>
                <a:cs typeface="Times New Roman" panose="02020603050405020304" pitchFamily="18" charset="0"/>
              </a:rPr>
              <a:t>Trao ñoåi vôùi baïn veà vieäc laøm cuûa caùc baïn nhoû trong moãi böùc tranh döôùi ñaây: </a:t>
            </a:r>
          </a:p>
        </p:txBody>
      </p:sp>
      <p:sp>
        <p:nvSpPr>
          <p:cNvPr id="4" name="TextBox 3">
            <a:extLst>
              <a:ext uri="{FF2B5EF4-FFF2-40B4-BE49-F238E27FC236}">
                <a16:creationId xmlns:a16="http://schemas.microsoft.com/office/drawing/2014/main" id="{6F9CDB59-B094-46BF-8E1D-DF3CC78A0DC7}"/>
              </a:ext>
            </a:extLst>
          </p:cNvPr>
          <p:cNvSpPr txBox="1"/>
          <p:nvPr/>
        </p:nvSpPr>
        <p:spPr>
          <a:xfrm>
            <a:off x="377282" y="5681713"/>
            <a:ext cx="3010829" cy="954107"/>
          </a:xfrm>
          <a:prstGeom prst="rect">
            <a:avLst/>
          </a:prstGeom>
          <a:noFill/>
        </p:spPr>
        <p:txBody>
          <a:bodyPr wrap="square" rtlCol="0">
            <a:spAutoFit/>
          </a:bodyPr>
          <a:lstStyle/>
          <a:p>
            <a:pPr algn="ctr"/>
            <a:r>
              <a:rPr lang="en-US" sz="2800">
                <a:latin typeface="VNI-Times" pitchFamily="2" charset="0"/>
              </a:rPr>
              <a:t>Baïn nhoû ñòu em haùi baép</a:t>
            </a:r>
          </a:p>
        </p:txBody>
      </p:sp>
      <p:sp>
        <p:nvSpPr>
          <p:cNvPr id="5" name="TextBox 4">
            <a:extLst>
              <a:ext uri="{FF2B5EF4-FFF2-40B4-BE49-F238E27FC236}">
                <a16:creationId xmlns:a16="http://schemas.microsoft.com/office/drawing/2014/main" id="{A90EDE56-4D52-4757-BFFD-266AD39D6682}"/>
              </a:ext>
            </a:extLst>
          </p:cNvPr>
          <p:cNvSpPr txBox="1"/>
          <p:nvPr/>
        </p:nvSpPr>
        <p:spPr>
          <a:xfrm>
            <a:off x="4412153" y="3935237"/>
            <a:ext cx="2741341" cy="954107"/>
          </a:xfrm>
          <a:prstGeom prst="rect">
            <a:avLst/>
          </a:prstGeom>
          <a:noFill/>
        </p:spPr>
        <p:txBody>
          <a:bodyPr wrap="square" rtlCol="0">
            <a:spAutoFit/>
          </a:bodyPr>
          <a:lstStyle/>
          <a:p>
            <a:pPr algn="ctr"/>
            <a:r>
              <a:rPr lang="en-US" sz="2800">
                <a:latin typeface="VNI-Times" pitchFamily="2" charset="0"/>
              </a:rPr>
              <a:t>Baïn nhoû keùo löôùi cuøng meï</a:t>
            </a:r>
          </a:p>
        </p:txBody>
      </p:sp>
      <p:sp>
        <p:nvSpPr>
          <p:cNvPr id="6" name="TextBox 5">
            <a:extLst>
              <a:ext uri="{FF2B5EF4-FFF2-40B4-BE49-F238E27FC236}">
                <a16:creationId xmlns:a16="http://schemas.microsoft.com/office/drawing/2014/main" id="{84599CBB-D380-4DD3-9AEF-EF08607AA848}"/>
              </a:ext>
            </a:extLst>
          </p:cNvPr>
          <p:cNvSpPr txBox="1"/>
          <p:nvPr/>
        </p:nvSpPr>
        <p:spPr>
          <a:xfrm>
            <a:off x="8224512" y="5474471"/>
            <a:ext cx="3120483" cy="954107"/>
          </a:xfrm>
          <a:prstGeom prst="rect">
            <a:avLst/>
          </a:prstGeom>
          <a:noFill/>
        </p:spPr>
        <p:txBody>
          <a:bodyPr wrap="square" rtlCol="0">
            <a:spAutoFit/>
          </a:bodyPr>
          <a:lstStyle/>
          <a:p>
            <a:pPr algn="ctr"/>
            <a:r>
              <a:rPr lang="en-US" sz="2800">
                <a:latin typeface="VNI-Times" pitchFamily="2" charset="0"/>
              </a:rPr>
              <a:t>Baïn nhoû saép xeáp giaù saùch cuøng boá</a:t>
            </a:r>
          </a:p>
        </p:txBody>
      </p:sp>
      <p:pic>
        <p:nvPicPr>
          <p:cNvPr id="7" name="Picture 6">
            <a:extLst>
              <a:ext uri="{FF2B5EF4-FFF2-40B4-BE49-F238E27FC236}">
                <a16:creationId xmlns:a16="http://schemas.microsoft.com/office/drawing/2014/main" id="{D7848978-5427-48F0-8432-D5114C428EEA}"/>
              </a:ext>
            </a:extLst>
          </p:cNvPr>
          <p:cNvPicPr>
            <a:picLocks noChangeAspect="1"/>
          </p:cNvPicPr>
          <p:nvPr/>
        </p:nvPicPr>
        <p:blipFill>
          <a:blip r:embed="rId2"/>
          <a:stretch>
            <a:fillRect/>
          </a:stretch>
        </p:blipFill>
        <p:spPr>
          <a:xfrm>
            <a:off x="215460" y="3328453"/>
            <a:ext cx="3548180" cy="2353260"/>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4F8195B-57C0-4E19-A1F1-CF3BF3B80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410" y="1547743"/>
            <a:ext cx="3552825" cy="2352675"/>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E0FC5EAF-4309-49F0-BE0A-A1BDDB44E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8342" y="3121796"/>
            <a:ext cx="3552825" cy="2352675"/>
          </a:xfrm>
          <a:prstGeom prst="rect">
            <a:avLst/>
          </a:prstGeom>
        </p:spPr>
      </p:pic>
    </p:spTree>
    <p:extLst>
      <p:ext uri="{BB962C8B-B14F-4D97-AF65-F5344CB8AC3E}">
        <p14:creationId xmlns:p14="http://schemas.microsoft.com/office/powerpoint/2010/main" val="323703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7"/>
                                        </p:tgtEl>
                                      </p:cBhvr>
                                    </p:animEffect>
                                    <p:animScale>
                                      <p:cBhvr>
                                        <p:cTn id="36" dur="250" autoRev="1" fill="hold"/>
                                        <p:tgtEl>
                                          <p:spTgt spid="7"/>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9"/>
                                        </p:tgtEl>
                                      </p:cBhvr>
                                    </p:animEffect>
                                    <p:animScale>
                                      <p:cBhvr>
                                        <p:cTn id="47" dur="250" autoRev="1" fill="hold"/>
                                        <p:tgtEl>
                                          <p:spTgt spid="9"/>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ppt_w</p:attrName>
                                        </p:attrNameLst>
                                      </p:cBhvr>
                                      <p:tavLst>
                                        <p:tav tm="0">
                                          <p:val>
                                            <p:fltVal val="0"/>
                                          </p:val>
                                        </p:tav>
                                        <p:tav tm="100000">
                                          <p:val>
                                            <p:strVal val="#ppt_w"/>
                                          </p:val>
                                        </p:tav>
                                      </p:tavLst>
                                    </p:anim>
                                    <p:anim calcmode="lin" valueType="num">
                                      <p:cBhvr>
                                        <p:cTn id="53" dur="1000" fill="hold"/>
                                        <p:tgtEl>
                                          <p:spTgt spid="5"/>
                                        </p:tgtEl>
                                        <p:attrNameLst>
                                          <p:attrName>ppt_h</p:attrName>
                                        </p:attrNameLst>
                                      </p:cBhvr>
                                      <p:tavLst>
                                        <p:tav tm="0">
                                          <p:val>
                                            <p:fltVal val="0"/>
                                          </p:val>
                                        </p:tav>
                                        <p:tav tm="100000">
                                          <p:val>
                                            <p:strVal val="#ppt_h"/>
                                          </p:val>
                                        </p:tav>
                                      </p:tavLst>
                                    </p:anim>
                                    <p:anim calcmode="lin" valueType="num">
                                      <p:cBhvr>
                                        <p:cTn id="54" dur="1000" fill="hold"/>
                                        <p:tgtEl>
                                          <p:spTgt spid="5"/>
                                        </p:tgtEl>
                                        <p:attrNameLst>
                                          <p:attrName>style.rotation</p:attrName>
                                        </p:attrNameLst>
                                      </p:cBhvr>
                                      <p:tavLst>
                                        <p:tav tm="0">
                                          <p:val>
                                            <p:fltVal val="90"/>
                                          </p:val>
                                        </p:tav>
                                        <p:tav tm="100000">
                                          <p:val>
                                            <p:fltVal val="0"/>
                                          </p:val>
                                        </p:tav>
                                      </p:tavLst>
                                    </p:anim>
                                    <p:animEffect transition="in" filter="fade">
                                      <p:cBhvr>
                                        <p:cTn id="55" dur="1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11"/>
                                        </p:tgtEl>
                                      </p:cBhvr>
                                    </p:animEffect>
                                    <p:animScale>
                                      <p:cBhvr>
                                        <p:cTn id="60" dur="250" autoRev="1" fill="hold"/>
                                        <p:tgtEl>
                                          <p:spTgt spid="11"/>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13">
            <a:extLst>
              <a:ext uri="{FF2B5EF4-FFF2-40B4-BE49-F238E27FC236}">
                <a16:creationId xmlns:a16="http://schemas.microsoft.com/office/drawing/2014/main" id="{FF4361AF-9028-5D1A-8FFE-28C8555A5B2C}"/>
              </a:ext>
            </a:extLst>
          </p:cNvPr>
          <p:cNvSpPr/>
          <p:nvPr/>
        </p:nvSpPr>
        <p:spPr>
          <a:xfrm>
            <a:off x="124461" y="1514109"/>
            <a:ext cx="11938425" cy="5117997"/>
          </a:xfrm>
          <a:prstGeom prst="roundRect">
            <a:avLst>
              <a:gd name="adj" fmla="val 12531"/>
            </a:avLst>
          </a:prstGeom>
          <a:solidFill>
            <a:srgbClr val="FFFFFF"/>
          </a:solidFill>
          <a:ln w="19050">
            <a:solidFill>
              <a:srgbClr val="FF6F92"/>
            </a:solidFill>
            <a:prstDash val="solid"/>
            <a:extLst>
              <a:ext uri="{C807C97D-BFC1-408E-A445-0C87EB9F89A2}">
                <ask:lineSketchStyleProps xmlns:ask="http://schemas.microsoft.com/office/drawing/2018/sketchyshapes" xmlns="" sd="2129858240">
                  <a:custGeom>
                    <a:avLst/>
                    <a:gdLst>
                      <a:gd name="connsiteX0" fmla="*/ 0 w 11497211"/>
                      <a:gd name="connsiteY0" fmla="*/ 742782 h 5927557"/>
                      <a:gd name="connsiteX1" fmla="*/ 742782 w 11497211"/>
                      <a:gd name="connsiteY1" fmla="*/ 0 h 5927557"/>
                      <a:gd name="connsiteX2" fmla="*/ 10754429 w 11497211"/>
                      <a:gd name="connsiteY2" fmla="*/ 0 h 5927557"/>
                      <a:gd name="connsiteX3" fmla="*/ 11497211 w 11497211"/>
                      <a:gd name="connsiteY3" fmla="*/ 742782 h 5927557"/>
                      <a:gd name="connsiteX4" fmla="*/ 11497211 w 11497211"/>
                      <a:gd name="connsiteY4" fmla="*/ 5184775 h 5927557"/>
                      <a:gd name="connsiteX5" fmla="*/ 10754429 w 11497211"/>
                      <a:gd name="connsiteY5" fmla="*/ 5927557 h 5927557"/>
                      <a:gd name="connsiteX6" fmla="*/ 742782 w 11497211"/>
                      <a:gd name="connsiteY6" fmla="*/ 5927557 h 5927557"/>
                      <a:gd name="connsiteX7" fmla="*/ 0 w 11497211"/>
                      <a:gd name="connsiteY7" fmla="*/ 5184775 h 5927557"/>
                      <a:gd name="connsiteX8" fmla="*/ 0 w 11497211"/>
                      <a:gd name="connsiteY8" fmla="*/ 742782 h 592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11" h="5927557" fill="none" extrusionOk="0">
                        <a:moveTo>
                          <a:pt x="0" y="742782"/>
                        </a:moveTo>
                        <a:cubicBezTo>
                          <a:pt x="-59393" y="332033"/>
                          <a:pt x="365365" y="-24258"/>
                          <a:pt x="742782" y="0"/>
                        </a:cubicBezTo>
                        <a:cubicBezTo>
                          <a:pt x="5521929" y="152324"/>
                          <a:pt x="8381244" y="98845"/>
                          <a:pt x="10754429" y="0"/>
                        </a:cubicBezTo>
                        <a:cubicBezTo>
                          <a:pt x="11139713" y="10120"/>
                          <a:pt x="11499767" y="299416"/>
                          <a:pt x="11497211" y="742782"/>
                        </a:cubicBezTo>
                        <a:cubicBezTo>
                          <a:pt x="11491546" y="2163700"/>
                          <a:pt x="11528904" y="3915504"/>
                          <a:pt x="11497211" y="5184775"/>
                        </a:cubicBezTo>
                        <a:cubicBezTo>
                          <a:pt x="11562974" y="5575788"/>
                          <a:pt x="11166453" y="5957999"/>
                          <a:pt x="10754429" y="5927557"/>
                        </a:cubicBezTo>
                        <a:cubicBezTo>
                          <a:pt x="6838415" y="5833983"/>
                          <a:pt x="3236851" y="6069238"/>
                          <a:pt x="742782" y="5927557"/>
                        </a:cubicBezTo>
                        <a:cubicBezTo>
                          <a:pt x="374957" y="5983135"/>
                          <a:pt x="-18362" y="5560211"/>
                          <a:pt x="0" y="5184775"/>
                        </a:cubicBezTo>
                        <a:cubicBezTo>
                          <a:pt x="117359" y="4532345"/>
                          <a:pt x="19986" y="1964670"/>
                          <a:pt x="0" y="742782"/>
                        </a:cubicBezTo>
                        <a:close/>
                      </a:path>
                      <a:path w="11497211" h="5927557" stroke="0" extrusionOk="0">
                        <a:moveTo>
                          <a:pt x="0" y="742782"/>
                        </a:moveTo>
                        <a:cubicBezTo>
                          <a:pt x="957" y="361809"/>
                          <a:pt x="337568" y="8958"/>
                          <a:pt x="742782" y="0"/>
                        </a:cubicBezTo>
                        <a:cubicBezTo>
                          <a:pt x="2682537" y="-24685"/>
                          <a:pt x="6032034" y="-116485"/>
                          <a:pt x="10754429" y="0"/>
                        </a:cubicBezTo>
                        <a:cubicBezTo>
                          <a:pt x="11197306" y="-19172"/>
                          <a:pt x="11439864" y="355272"/>
                          <a:pt x="11497211" y="742782"/>
                        </a:cubicBezTo>
                        <a:cubicBezTo>
                          <a:pt x="11634624" y="2283396"/>
                          <a:pt x="11561075" y="4558739"/>
                          <a:pt x="11497211" y="5184775"/>
                        </a:cubicBezTo>
                        <a:cubicBezTo>
                          <a:pt x="11544247" y="5582804"/>
                          <a:pt x="11179271" y="5915281"/>
                          <a:pt x="10754429" y="5927557"/>
                        </a:cubicBezTo>
                        <a:cubicBezTo>
                          <a:pt x="6327118" y="5782108"/>
                          <a:pt x="2395889" y="5853247"/>
                          <a:pt x="742782" y="5927557"/>
                        </a:cubicBezTo>
                        <a:cubicBezTo>
                          <a:pt x="357313" y="5852420"/>
                          <a:pt x="51467" y="5645789"/>
                          <a:pt x="0" y="5184775"/>
                        </a:cubicBezTo>
                        <a:cubicBezTo>
                          <a:pt x="-47396" y="3590001"/>
                          <a:pt x="47347" y="2564615"/>
                          <a:pt x="0" y="74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indent="457200" algn="ctr"/>
            <a:endParaRPr lang="en-US" sz="2800" dirty="0">
              <a:solidFill>
                <a:srgbClr val="002060"/>
              </a:solidFill>
              <a:latin typeface="iCiel Crocante" panose="02000000000000000000" pitchFamily="50" charset="0"/>
              <a:cs typeface="Calibri" panose="020F0502020204030204" pitchFamily="34" charset="0"/>
            </a:endParaRPr>
          </a:p>
          <a:p>
            <a:pPr indent="457200" algn="ctr"/>
            <a:endParaRPr lang="en-US" sz="2800" dirty="0">
              <a:solidFill>
                <a:srgbClr val="002060"/>
              </a:solidFill>
              <a:latin typeface="iCiel Crocante" panose="02000000000000000000" pitchFamily="50" charset="0"/>
              <a:cs typeface="Calibri" panose="020F0502020204030204" pitchFamily="34" charset="0"/>
            </a:endParaRPr>
          </a:p>
          <a:p>
            <a:pPr indent="457200" algn="ctr"/>
            <a:endParaRPr lang="en-US" sz="2800" dirty="0">
              <a:solidFill>
                <a:srgbClr val="002060"/>
              </a:solidFill>
              <a:latin typeface="iCiel Crocante" panose="02000000000000000000" pitchFamily="50" charset="0"/>
              <a:cs typeface="Calibri" panose="020F0502020204030204" pitchFamily="34" charset="0"/>
            </a:endParaRPr>
          </a:p>
          <a:p>
            <a:pPr indent="457200" algn="ctr"/>
            <a:endParaRPr lang="en-US" sz="2800" dirty="0">
              <a:solidFill>
                <a:srgbClr val="002060"/>
              </a:solidFill>
              <a:latin typeface="iCiel Crocante" panose="02000000000000000000" pitchFamily="50" charset="0"/>
              <a:cs typeface="Calibri" panose="020F0502020204030204" pitchFamily="34" charset="0"/>
            </a:endParaRPr>
          </a:p>
        </p:txBody>
      </p:sp>
      <p:grpSp>
        <p:nvGrpSpPr>
          <p:cNvPr id="24" name="Group 23">
            <a:extLst>
              <a:ext uri="{FF2B5EF4-FFF2-40B4-BE49-F238E27FC236}">
                <a16:creationId xmlns:a16="http://schemas.microsoft.com/office/drawing/2014/main" id="{C7A15ECD-0E48-1347-C4F2-3EF66CE76960}"/>
              </a:ext>
            </a:extLst>
          </p:cNvPr>
          <p:cNvGrpSpPr/>
          <p:nvPr/>
        </p:nvGrpSpPr>
        <p:grpSpPr>
          <a:xfrm>
            <a:off x="848609" y="225894"/>
            <a:ext cx="10773063" cy="1051527"/>
            <a:chOff x="278113" y="2896649"/>
            <a:chExt cx="10773063" cy="1051527"/>
          </a:xfrm>
        </p:grpSpPr>
        <p:sp>
          <p:nvSpPr>
            <p:cNvPr id="12" name="Rectangle: Rounded Corners 11">
              <a:extLst>
                <a:ext uri="{FF2B5EF4-FFF2-40B4-BE49-F238E27FC236}">
                  <a16:creationId xmlns:a16="http://schemas.microsoft.com/office/drawing/2014/main" id="{3F90B593-B98B-B3E9-5955-972E691EFB67}"/>
                </a:ext>
              </a:extLst>
            </p:cNvPr>
            <p:cNvSpPr/>
            <p:nvPr/>
          </p:nvSpPr>
          <p:spPr>
            <a:xfrm>
              <a:off x="359045" y="3133337"/>
              <a:ext cx="10692131" cy="814839"/>
            </a:xfrm>
            <a:custGeom>
              <a:avLst/>
              <a:gdLst>
                <a:gd name="connsiteX0" fmla="*/ 0 w 10692131"/>
                <a:gd name="connsiteY0" fmla="*/ 198992 h 814839"/>
                <a:gd name="connsiteX1" fmla="*/ 198992 w 10692131"/>
                <a:gd name="connsiteY1" fmla="*/ 0 h 814839"/>
                <a:gd name="connsiteX2" fmla="*/ 10493139 w 10692131"/>
                <a:gd name="connsiteY2" fmla="*/ 0 h 814839"/>
                <a:gd name="connsiteX3" fmla="*/ 10692131 w 10692131"/>
                <a:gd name="connsiteY3" fmla="*/ 198992 h 814839"/>
                <a:gd name="connsiteX4" fmla="*/ 10692131 w 10692131"/>
                <a:gd name="connsiteY4" fmla="*/ 615847 h 814839"/>
                <a:gd name="connsiteX5" fmla="*/ 10493139 w 10692131"/>
                <a:gd name="connsiteY5" fmla="*/ 814839 h 814839"/>
                <a:gd name="connsiteX6" fmla="*/ 198992 w 10692131"/>
                <a:gd name="connsiteY6" fmla="*/ 814839 h 814839"/>
                <a:gd name="connsiteX7" fmla="*/ 0 w 10692131"/>
                <a:gd name="connsiteY7" fmla="*/ 615847 h 814839"/>
                <a:gd name="connsiteX8" fmla="*/ 0 w 10692131"/>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1" h="814839" fill="none" extrusionOk="0">
                  <a:moveTo>
                    <a:pt x="0" y="198992"/>
                  </a:moveTo>
                  <a:cubicBezTo>
                    <a:pt x="-5419" y="108080"/>
                    <a:pt x="82170" y="-4651"/>
                    <a:pt x="198992" y="0"/>
                  </a:cubicBezTo>
                  <a:cubicBezTo>
                    <a:pt x="2565445" y="-35273"/>
                    <a:pt x="6623569" y="-144294"/>
                    <a:pt x="10493139" y="0"/>
                  </a:cubicBezTo>
                  <a:cubicBezTo>
                    <a:pt x="10623559" y="6246"/>
                    <a:pt x="10679057" y="78069"/>
                    <a:pt x="10692131" y="198992"/>
                  </a:cubicBezTo>
                  <a:cubicBezTo>
                    <a:pt x="10662834" y="346148"/>
                    <a:pt x="10719245" y="534884"/>
                    <a:pt x="10692131" y="615847"/>
                  </a:cubicBezTo>
                  <a:cubicBezTo>
                    <a:pt x="10698864" y="720655"/>
                    <a:pt x="10608030" y="809429"/>
                    <a:pt x="10493139" y="814839"/>
                  </a:cubicBezTo>
                  <a:cubicBezTo>
                    <a:pt x="5998052" y="892364"/>
                    <a:pt x="2942096" y="771136"/>
                    <a:pt x="198992" y="814839"/>
                  </a:cubicBezTo>
                  <a:cubicBezTo>
                    <a:pt x="81260" y="812669"/>
                    <a:pt x="-13594" y="725561"/>
                    <a:pt x="0" y="615847"/>
                  </a:cubicBezTo>
                  <a:cubicBezTo>
                    <a:pt x="-22587" y="544243"/>
                    <a:pt x="-31970" y="384799"/>
                    <a:pt x="0" y="198992"/>
                  </a:cubicBezTo>
                  <a:close/>
                </a:path>
                <a:path w="10692131" h="814839" stroke="0" extrusionOk="0">
                  <a:moveTo>
                    <a:pt x="0" y="198992"/>
                  </a:moveTo>
                  <a:cubicBezTo>
                    <a:pt x="-4934" y="72044"/>
                    <a:pt x="83608" y="4442"/>
                    <a:pt x="198992" y="0"/>
                  </a:cubicBezTo>
                  <a:cubicBezTo>
                    <a:pt x="3356306" y="-95379"/>
                    <a:pt x="6478918" y="58096"/>
                    <a:pt x="10493139" y="0"/>
                  </a:cubicBezTo>
                  <a:cubicBezTo>
                    <a:pt x="10586457" y="-11672"/>
                    <a:pt x="10675314" y="77006"/>
                    <a:pt x="10692131" y="198992"/>
                  </a:cubicBezTo>
                  <a:cubicBezTo>
                    <a:pt x="10697554" y="302086"/>
                    <a:pt x="10722727" y="525888"/>
                    <a:pt x="10692131" y="615847"/>
                  </a:cubicBezTo>
                  <a:cubicBezTo>
                    <a:pt x="10701295" y="714854"/>
                    <a:pt x="10593405" y="805242"/>
                    <a:pt x="10493139" y="814839"/>
                  </a:cubicBezTo>
                  <a:cubicBezTo>
                    <a:pt x="6578375" y="754933"/>
                    <a:pt x="3970856"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3200" b="1" dirty="0">
                  <a:solidFill>
                    <a:srgbClr val="002060"/>
                  </a:solidFill>
                </a:rPr>
                <a:t>   2. </a:t>
              </a:r>
              <a:r>
                <a:rPr lang="en-US" sz="3200" b="1" dirty="0" err="1">
                  <a:solidFill>
                    <a:srgbClr val="002060"/>
                  </a:solidFill>
                </a:rPr>
                <a:t>Mỗi</a:t>
              </a:r>
              <a:r>
                <a:rPr lang="en-US" sz="3200" b="1" dirty="0">
                  <a:solidFill>
                    <a:srgbClr val="002060"/>
                  </a:solidFill>
                </a:rPr>
                <a:t> </a:t>
              </a:r>
              <a:r>
                <a:rPr lang="en-US" sz="3200" b="1" dirty="0" err="1">
                  <a:solidFill>
                    <a:srgbClr val="002060"/>
                  </a:solidFill>
                </a:rPr>
                <a:t>bạn</a:t>
              </a:r>
              <a:r>
                <a:rPr lang="en-US" sz="3200" b="1" dirty="0">
                  <a:solidFill>
                    <a:srgbClr val="002060"/>
                  </a:solidFill>
                </a:rPr>
                <a:t> </a:t>
              </a:r>
              <a:r>
                <a:rPr lang="en-US" sz="3200" b="1" dirty="0" err="1">
                  <a:solidFill>
                    <a:srgbClr val="002060"/>
                  </a:solidFill>
                </a:rPr>
                <a:t>kể</a:t>
              </a:r>
              <a:r>
                <a:rPr lang="en-US" sz="3200" b="1" dirty="0">
                  <a:solidFill>
                    <a:srgbClr val="002060"/>
                  </a:solidFill>
                </a:rPr>
                <a:t> </a:t>
              </a:r>
              <a:r>
                <a:rPr lang="en-US" sz="3200" b="1" dirty="0" err="1">
                  <a:solidFill>
                    <a:srgbClr val="002060"/>
                  </a:solidFill>
                </a:rPr>
                <a:t>cho</a:t>
              </a:r>
              <a:r>
                <a:rPr lang="en-US" sz="3200" b="1" dirty="0">
                  <a:solidFill>
                    <a:srgbClr val="002060"/>
                  </a:solidFill>
                </a:rPr>
                <a:t> </a:t>
              </a:r>
              <a:r>
                <a:rPr lang="en-US" sz="3200" b="1" dirty="0" err="1">
                  <a:solidFill>
                    <a:srgbClr val="002060"/>
                  </a:solidFill>
                </a:rPr>
                <a:t>thầy</a:t>
              </a:r>
              <a:r>
                <a:rPr lang="en-US" sz="3200" b="1" dirty="0">
                  <a:solidFill>
                    <a:srgbClr val="002060"/>
                  </a:solidFill>
                </a:rPr>
                <a:t> </a:t>
              </a:r>
              <a:r>
                <a:rPr lang="en-US" sz="3200" b="1" dirty="0" err="1">
                  <a:solidFill>
                    <a:srgbClr val="002060"/>
                  </a:solidFill>
                </a:rPr>
                <a:t>giáo</a:t>
              </a:r>
              <a:r>
                <a:rPr lang="en-US" sz="3200" b="1" dirty="0">
                  <a:solidFill>
                    <a:srgbClr val="002060"/>
                  </a:solidFill>
                </a:rPr>
                <a:t> </a:t>
              </a:r>
              <a:r>
                <a:rPr lang="en-US" sz="3200" b="1" dirty="0" err="1">
                  <a:solidFill>
                    <a:srgbClr val="002060"/>
                  </a:solidFill>
                </a:rPr>
                <a:t>nghe</a:t>
              </a:r>
              <a:r>
                <a:rPr lang="en-US" sz="3200" b="1" dirty="0">
                  <a:solidFill>
                    <a:srgbClr val="002060"/>
                  </a:solidFill>
                </a:rPr>
                <a:t> </a:t>
              </a:r>
              <a:r>
                <a:rPr lang="en-US" sz="3200" b="1" dirty="0" err="1">
                  <a:solidFill>
                    <a:srgbClr val="002060"/>
                  </a:solidFill>
                </a:rPr>
                <a:t>những</a:t>
              </a:r>
              <a:r>
                <a:rPr lang="en-US" sz="3200" b="1" dirty="0">
                  <a:solidFill>
                    <a:srgbClr val="002060"/>
                  </a:solidFill>
                </a:rPr>
                <a:t> </a:t>
              </a:r>
              <a:r>
                <a:rPr lang="en-US" sz="3200" b="1" dirty="0" err="1">
                  <a:solidFill>
                    <a:srgbClr val="002060"/>
                  </a:solidFill>
                </a:rPr>
                <a:t>chuyện</a:t>
              </a:r>
              <a:r>
                <a:rPr lang="en-US" sz="3200" b="1" dirty="0">
                  <a:solidFill>
                    <a:srgbClr val="002060"/>
                  </a:solidFill>
                </a:rPr>
                <a:t> </a:t>
              </a:r>
              <a:r>
                <a:rPr lang="en-US" sz="3200" b="1" dirty="0" err="1">
                  <a:solidFill>
                    <a:srgbClr val="002060"/>
                  </a:solidFill>
                </a:rPr>
                <a:t>gì</a:t>
              </a:r>
              <a:r>
                <a:rPr lang="en-US" sz="3200" b="1" dirty="0">
                  <a:solidFill>
                    <a:srgbClr val="002060"/>
                  </a:solidFill>
                </a:rPr>
                <a:t>?</a:t>
              </a:r>
              <a:endParaRPr lang="en-US" sz="3200" b="1" i="1" dirty="0">
                <a:solidFill>
                  <a:srgbClr val="002060"/>
                </a:solidFill>
              </a:endParaRPr>
            </a:p>
          </p:txBody>
        </p:sp>
        <p:grpSp>
          <p:nvGrpSpPr>
            <p:cNvPr id="23" name="Group 22">
              <a:extLst>
                <a:ext uri="{FF2B5EF4-FFF2-40B4-BE49-F238E27FC236}">
                  <a16:creationId xmlns:a16="http://schemas.microsoft.com/office/drawing/2014/main" id="{63C36B5D-AEB6-36BB-074E-17B4CA043B4B}"/>
                </a:ext>
              </a:extLst>
            </p:cNvPr>
            <p:cNvGrpSpPr/>
            <p:nvPr/>
          </p:nvGrpSpPr>
          <p:grpSpPr>
            <a:xfrm>
              <a:off x="278113" y="2896649"/>
              <a:ext cx="862711" cy="984549"/>
              <a:chOff x="278113" y="2896649"/>
              <a:chExt cx="862711" cy="984549"/>
            </a:xfrm>
          </p:grpSpPr>
          <p:pic>
            <p:nvPicPr>
              <p:cNvPr id="21" name="Picture 20">
                <a:extLst>
                  <a:ext uri="{FF2B5EF4-FFF2-40B4-BE49-F238E27FC236}">
                    <a16:creationId xmlns:a16="http://schemas.microsoft.com/office/drawing/2014/main" id="{0315B4C4-3F19-C7F8-A199-776C94A4F37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22" name="Oval 21">
                <a:extLst>
                  <a:ext uri="{FF2B5EF4-FFF2-40B4-BE49-F238E27FC236}">
                    <a16:creationId xmlns:a16="http://schemas.microsoft.com/office/drawing/2014/main" id="{142C2226-8A63-97CD-F56F-B58FF67C509F}"/>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9Slide03 AllRoundGothic" panose="020B0503020202020104" pitchFamily="34" charset="0"/>
                  </a:rPr>
                  <a:t>?</a:t>
                </a:r>
              </a:p>
            </p:txBody>
          </p:sp>
        </p:grpSp>
      </p:grpSp>
      <p:grpSp>
        <p:nvGrpSpPr>
          <p:cNvPr id="6" name="Group 5">
            <a:extLst>
              <a:ext uri="{FF2B5EF4-FFF2-40B4-BE49-F238E27FC236}">
                <a16:creationId xmlns:a16="http://schemas.microsoft.com/office/drawing/2014/main" id="{8BBD8938-1532-C375-68AE-ECC352D273D3}"/>
              </a:ext>
            </a:extLst>
          </p:cNvPr>
          <p:cNvGrpSpPr/>
          <p:nvPr/>
        </p:nvGrpSpPr>
        <p:grpSpPr>
          <a:xfrm>
            <a:off x="4616835" y="1476771"/>
            <a:ext cx="3128988" cy="1370376"/>
            <a:chOff x="5130827" y="3253206"/>
            <a:chExt cx="3128988" cy="1370376"/>
          </a:xfrm>
        </p:grpSpPr>
        <p:sp>
          <p:nvSpPr>
            <p:cNvPr id="43" name="Rectangle: Rounded Corners 42">
              <a:extLst>
                <a:ext uri="{FF2B5EF4-FFF2-40B4-BE49-F238E27FC236}">
                  <a16:creationId xmlns:a16="http://schemas.microsoft.com/office/drawing/2014/main" id="{97CBA45B-D585-0EEC-F33A-E1453B8F236E}"/>
                </a:ext>
              </a:extLst>
            </p:cNvPr>
            <p:cNvSpPr/>
            <p:nvPr/>
          </p:nvSpPr>
          <p:spPr>
            <a:xfrm>
              <a:off x="5130827" y="3738653"/>
              <a:ext cx="2649202" cy="731412"/>
            </a:xfrm>
            <a:custGeom>
              <a:avLst/>
              <a:gdLst>
                <a:gd name="connsiteX0" fmla="*/ 0 w 2649202"/>
                <a:gd name="connsiteY0" fmla="*/ 178618 h 731412"/>
                <a:gd name="connsiteX1" fmla="*/ 178618 w 2649202"/>
                <a:gd name="connsiteY1" fmla="*/ 0 h 731412"/>
                <a:gd name="connsiteX2" fmla="*/ 2470584 w 2649202"/>
                <a:gd name="connsiteY2" fmla="*/ 0 h 731412"/>
                <a:gd name="connsiteX3" fmla="*/ 2649202 w 2649202"/>
                <a:gd name="connsiteY3" fmla="*/ 178618 h 731412"/>
                <a:gd name="connsiteX4" fmla="*/ 2649202 w 2649202"/>
                <a:gd name="connsiteY4" fmla="*/ 552794 h 731412"/>
                <a:gd name="connsiteX5" fmla="*/ 2470584 w 2649202"/>
                <a:gd name="connsiteY5" fmla="*/ 731412 h 731412"/>
                <a:gd name="connsiteX6" fmla="*/ 178618 w 2649202"/>
                <a:gd name="connsiteY6" fmla="*/ 731412 h 731412"/>
                <a:gd name="connsiteX7" fmla="*/ 0 w 2649202"/>
                <a:gd name="connsiteY7" fmla="*/ 552794 h 731412"/>
                <a:gd name="connsiteX8" fmla="*/ 0 w 2649202"/>
                <a:gd name="connsiteY8" fmla="*/ 178618 h 73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202" h="731412" fill="none" extrusionOk="0">
                  <a:moveTo>
                    <a:pt x="0" y="178618"/>
                  </a:moveTo>
                  <a:cubicBezTo>
                    <a:pt x="-4059" y="94195"/>
                    <a:pt x="65383" y="-9802"/>
                    <a:pt x="178618" y="0"/>
                  </a:cubicBezTo>
                  <a:cubicBezTo>
                    <a:pt x="758265" y="-35273"/>
                    <a:pt x="1439949" y="-144294"/>
                    <a:pt x="2470584" y="0"/>
                  </a:cubicBezTo>
                  <a:cubicBezTo>
                    <a:pt x="2587902" y="5683"/>
                    <a:pt x="2635918" y="68770"/>
                    <a:pt x="2649202" y="178618"/>
                  </a:cubicBezTo>
                  <a:cubicBezTo>
                    <a:pt x="2661045" y="315867"/>
                    <a:pt x="2633869" y="461370"/>
                    <a:pt x="2649202" y="552794"/>
                  </a:cubicBezTo>
                  <a:cubicBezTo>
                    <a:pt x="2652963" y="648598"/>
                    <a:pt x="2580449" y="719251"/>
                    <a:pt x="2470584" y="731412"/>
                  </a:cubicBezTo>
                  <a:cubicBezTo>
                    <a:pt x="1706247" y="808937"/>
                    <a:pt x="442955" y="687709"/>
                    <a:pt x="178618" y="731412"/>
                  </a:cubicBezTo>
                  <a:cubicBezTo>
                    <a:pt x="76730" y="730514"/>
                    <a:pt x="-6676" y="651351"/>
                    <a:pt x="0" y="552794"/>
                  </a:cubicBezTo>
                  <a:cubicBezTo>
                    <a:pt x="5877" y="415313"/>
                    <a:pt x="-22622" y="296987"/>
                    <a:pt x="0" y="178618"/>
                  </a:cubicBezTo>
                  <a:close/>
                </a:path>
                <a:path w="2649202" h="731412" stroke="0" extrusionOk="0">
                  <a:moveTo>
                    <a:pt x="0" y="178618"/>
                  </a:moveTo>
                  <a:cubicBezTo>
                    <a:pt x="-2935" y="69828"/>
                    <a:pt x="69631" y="8373"/>
                    <a:pt x="178618" y="0"/>
                  </a:cubicBezTo>
                  <a:cubicBezTo>
                    <a:pt x="1049185" y="-95379"/>
                    <a:pt x="1862910" y="58096"/>
                    <a:pt x="2470584" y="0"/>
                  </a:cubicBezTo>
                  <a:cubicBezTo>
                    <a:pt x="2563363" y="-4131"/>
                    <a:pt x="2645460" y="77281"/>
                    <a:pt x="2649202" y="178618"/>
                  </a:cubicBezTo>
                  <a:cubicBezTo>
                    <a:pt x="2670502" y="270105"/>
                    <a:pt x="2668894" y="419100"/>
                    <a:pt x="2649202" y="552794"/>
                  </a:cubicBezTo>
                  <a:cubicBezTo>
                    <a:pt x="2659346" y="639385"/>
                    <a:pt x="2555546" y="717779"/>
                    <a:pt x="2470584" y="731412"/>
                  </a:cubicBezTo>
                  <a:cubicBezTo>
                    <a:pt x="1921456" y="671506"/>
                    <a:pt x="1273649" y="813926"/>
                    <a:pt x="178618" y="731412"/>
                  </a:cubicBezTo>
                  <a:cubicBezTo>
                    <a:pt x="68694" y="734199"/>
                    <a:pt x="-8104" y="659667"/>
                    <a:pt x="0" y="552794"/>
                  </a:cubicBezTo>
                  <a:cubicBezTo>
                    <a:pt x="10621" y="508294"/>
                    <a:pt x="-32835" y="232233"/>
                    <a:pt x="0" y="178618"/>
                  </a:cubicBezTo>
                  <a:close/>
                </a:path>
              </a:pathLst>
            </a:custGeom>
            <a:solidFill>
              <a:srgbClr val="CCFFFF"/>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bạn</a:t>
              </a:r>
              <a:r>
                <a:rPr lang="en-US" sz="3600" b="1" dirty="0">
                  <a:solidFill>
                    <a:srgbClr val="002060"/>
                  </a:solidFill>
                </a:rPr>
                <a:t> Mua</a:t>
              </a:r>
            </a:p>
          </p:txBody>
        </p:sp>
        <p:pic>
          <p:nvPicPr>
            <p:cNvPr id="48" name="Picture 47">
              <a:extLst>
                <a:ext uri="{FF2B5EF4-FFF2-40B4-BE49-F238E27FC236}">
                  <a16:creationId xmlns:a16="http://schemas.microsoft.com/office/drawing/2014/main" id="{449F1284-4EA6-719C-3D07-534CCC909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231" y="3253206"/>
              <a:ext cx="821584" cy="1370376"/>
            </a:xfrm>
            <a:prstGeom prst="rect">
              <a:avLst/>
            </a:prstGeom>
          </p:spPr>
        </p:pic>
      </p:grpSp>
      <p:grpSp>
        <p:nvGrpSpPr>
          <p:cNvPr id="7" name="Group 6">
            <a:extLst>
              <a:ext uri="{FF2B5EF4-FFF2-40B4-BE49-F238E27FC236}">
                <a16:creationId xmlns:a16="http://schemas.microsoft.com/office/drawing/2014/main" id="{8F08BA6B-4366-A76B-CB6B-5E4D06D6BCD2}"/>
              </a:ext>
            </a:extLst>
          </p:cNvPr>
          <p:cNvGrpSpPr/>
          <p:nvPr/>
        </p:nvGrpSpPr>
        <p:grpSpPr>
          <a:xfrm>
            <a:off x="1517389" y="1714020"/>
            <a:ext cx="2784465" cy="1011559"/>
            <a:chOff x="1965734" y="3581543"/>
            <a:chExt cx="2784465" cy="1011559"/>
          </a:xfrm>
        </p:grpSpPr>
        <p:sp>
          <p:nvSpPr>
            <p:cNvPr id="40" name="Rectangle: Rounded Corners 39">
              <a:extLst>
                <a:ext uri="{FF2B5EF4-FFF2-40B4-BE49-F238E27FC236}">
                  <a16:creationId xmlns:a16="http://schemas.microsoft.com/office/drawing/2014/main" id="{C62411CA-D965-2079-7BD5-F5455F97DE3F}"/>
                </a:ext>
              </a:extLst>
            </p:cNvPr>
            <p:cNvSpPr/>
            <p:nvPr/>
          </p:nvSpPr>
          <p:spPr>
            <a:xfrm>
              <a:off x="1965734" y="3770033"/>
              <a:ext cx="2367191" cy="731412"/>
            </a:xfrm>
            <a:custGeom>
              <a:avLst/>
              <a:gdLst>
                <a:gd name="connsiteX0" fmla="*/ 0 w 2367191"/>
                <a:gd name="connsiteY0" fmla="*/ 178618 h 731412"/>
                <a:gd name="connsiteX1" fmla="*/ 178618 w 2367191"/>
                <a:gd name="connsiteY1" fmla="*/ 0 h 731412"/>
                <a:gd name="connsiteX2" fmla="*/ 2188573 w 2367191"/>
                <a:gd name="connsiteY2" fmla="*/ 0 h 731412"/>
                <a:gd name="connsiteX3" fmla="*/ 2367191 w 2367191"/>
                <a:gd name="connsiteY3" fmla="*/ 178618 h 731412"/>
                <a:gd name="connsiteX4" fmla="*/ 2367191 w 2367191"/>
                <a:gd name="connsiteY4" fmla="*/ 552794 h 731412"/>
                <a:gd name="connsiteX5" fmla="*/ 2188573 w 2367191"/>
                <a:gd name="connsiteY5" fmla="*/ 731412 h 731412"/>
                <a:gd name="connsiteX6" fmla="*/ 178618 w 2367191"/>
                <a:gd name="connsiteY6" fmla="*/ 731412 h 731412"/>
                <a:gd name="connsiteX7" fmla="*/ 0 w 2367191"/>
                <a:gd name="connsiteY7" fmla="*/ 552794 h 731412"/>
                <a:gd name="connsiteX8" fmla="*/ 0 w 2367191"/>
                <a:gd name="connsiteY8" fmla="*/ 178618 h 73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7191" h="731412" fill="none" extrusionOk="0">
                  <a:moveTo>
                    <a:pt x="0" y="178618"/>
                  </a:moveTo>
                  <a:cubicBezTo>
                    <a:pt x="-4059" y="94195"/>
                    <a:pt x="65383" y="-9802"/>
                    <a:pt x="178618" y="0"/>
                  </a:cubicBezTo>
                  <a:cubicBezTo>
                    <a:pt x="1029707" y="-35273"/>
                    <a:pt x="1816922" y="-144294"/>
                    <a:pt x="2188573" y="0"/>
                  </a:cubicBezTo>
                  <a:cubicBezTo>
                    <a:pt x="2305891" y="5683"/>
                    <a:pt x="2353907" y="68770"/>
                    <a:pt x="2367191" y="178618"/>
                  </a:cubicBezTo>
                  <a:cubicBezTo>
                    <a:pt x="2379034" y="315867"/>
                    <a:pt x="2351858" y="461370"/>
                    <a:pt x="2367191" y="552794"/>
                  </a:cubicBezTo>
                  <a:cubicBezTo>
                    <a:pt x="2370952" y="648598"/>
                    <a:pt x="2298438" y="719251"/>
                    <a:pt x="2188573" y="731412"/>
                  </a:cubicBezTo>
                  <a:cubicBezTo>
                    <a:pt x="1860339" y="808937"/>
                    <a:pt x="889805" y="687709"/>
                    <a:pt x="178618" y="731412"/>
                  </a:cubicBezTo>
                  <a:cubicBezTo>
                    <a:pt x="76730" y="730514"/>
                    <a:pt x="-6676" y="651351"/>
                    <a:pt x="0" y="552794"/>
                  </a:cubicBezTo>
                  <a:cubicBezTo>
                    <a:pt x="5877" y="415313"/>
                    <a:pt x="-22622" y="296987"/>
                    <a:pt x="0" y="178618"/>
                  </a:cubicBezTo>
                  <a:close/>
                </a:path>
                <a:path w="2367191" h="731412" stroke="0" extrusionOk="0">
                  <a:moveTo>
                    <a:pt x="0" y="178618"/>
                  </a:moveTo>
                  <a:cubicBezTo>
                    <a:pt x="-2935" y="69828"/>
                    <a:pt x="69631" y="8373"/>
                    <a:pt x="178618" y="0"/>
                  </a:cubicBezTo>
                  <a:cubicBezTo>
                    <a:pt x="1005658" y="-95379"/>
                    <a:pt x="1870493" y="58096"/>
                    <a:pt x="2188573" y="0"/>
                  </a:cubicBezTo>
                  <a:cubicBezTo>
                    <a:pt x="2281352" y="-4131"/>
                    <a:pt x="2363449" y="77281"/>
                    <a:pt x="2367191" y="178618"/>
                  </a:cubicBezTo>
                  <a:cubicBezTo>
                    <a:pt x="2388491" y="270105"/>
                    <a:pt x="2386883" y="419100"/>
                    <a:pt x="2367191" y="552794"/>
                  </a:cubicBezTo>
                  <a:cubicBezTo>
                    <a:pt x="2377335" y="639385"/>
                    <a:pt x="2273535" y="717779"/>
                    <a:pt x="2188573" y="731412"/>
                  </a:cubicBezTo>
                  <a:cubicBezTo>
                    <a:pt x="1643423" y="671506"/>
                    <a:pt x="687920" y="813926"/>
                    <a:pt x="178618" y="731412"/>
                  </a:cubicBezTo>
                  <a:cubicBezTo>
                    <a:pt x="68694" y="734199"/>
                    <a:pt x="-8104" y="659667"/>
                    <a:pt x="0" y="552794"/>
                  </a:cubicBezTo>
                  <a:cubicBezTo>
                    <a:pt x="10621" y="508294"/>
                    <a:pt x="-32835" y="232233"/>
                    <a:pt x="0" y="178618"/>
                  </a:cubicBezTo>
                  <a:close/>
                </a:path>
              </a:pathLst>
            </a:custGeom>
            <a:solidFill>
              <a:srgbClr val="CCFFFF"/>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 </a:t>
              </a:r>
              <a:r>
                <a:rPr lang="en-US" sz="3600" b="1" dirty="0" err="1">
                  <a:solidFill>
                    <a:srgbClr val="002060"/>
                  </a:solidFill>
                </a:rPr>
                <a:t>bạn</a:t>
              </a:r>
              <a:r>
                <a:rPr lang="en-US" sz="3600" b="1" dirty="0">
                  <a:solidFill>
                    <a:srgbClr val="002060"/>
                  </a:solidFill>
                </a:rPr>
                <a:t> </a:t>
              </a:r>
              <a:r>
                <a:rPr lang="en-US" sz="3600" b="1" dirty="0" err="1">
                  <a:solidFill>
                    <a:srgbClr val="002060"/>
                  </a:solidFill>
                </a:rPr>
                <a:t>Súa</a:t>
              </a:r>
              <a:endParaRPr lang="en-US" sz="3600" b="1" dirty="0">
                <a:solidFill>
                  <a:srgbClr val="002060"/>
                </a:solidFill>
              </a:endParaRPr>
            </a:p>
          </p:txBody>
        </p:sp>
        <p:pic>
          <p:nvPicPr>
            <p:cNvPr id="50" name="Picture 49">
              <a:extLst>
                <a:ext uri="{FF2B5EF4-FFF2-40B4-BE49-F238E27FC236}">
                  <a16:creationId xmlns:a16="http://schemas.microsoft.com/office/drawing/2014/main" id="{77A9BA90-221D-4203-6C97-073C308FA15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11814" y="3581543"/>
              <a:ext cx="738385" cy="1011559"/>
            </a:xfrm>
            <a:prstGeom prst="rect">
              <a:avLst/>
            </a:prstGeom>
          </p:spPr>
        </p:pic>
      </p:grpSp>
      <p:grpSp>
        <p:nvGrpSpPr>
          <p:cNvPr id="8" name="Group 7">
            <a:extLst>
              <a:ext uri="{FF2B5EF4-FFF2-40B4-BE49-F238E27FC236}">
                <a16:creationId xmlns:a16="http://schemas.microsoft.com/office/drawing/2014/main" id="{4C682396-4571-5110-D81A-DAEC8F441F74}"/>
              </a:ext>
            </a:extLst>
          </p:cNvPr>
          <p:cNvGrpSpPr/>
          <p:nvPr/>
        </p:nvGrpSpPr>
        <p:grpSpPr>
          <a:xfrm>
            <a:off x="8070030" y="1433957"/>
            <a:ext cx="3081525" cy="1306510"/>
            <a:chOff x="8518375" y="3392920"/>
            <a:chExt cx="3081525" cy="1306510"/>
          </a:xfrm>
        </p:grpSpPr>
        <p:sp>
          <p:nvSpPr>
            <p:cNvPr id="46" name="Rectangle: Rounded Corners 45">
              <a:extLst>
                <a:ext uri="{FF2B5EF4-FFF2-40B4-BE49-F238E27FC236}">
                  <a16:creationId xmlns:a16="http://schemas.microsoft.com/office/drawing/2014/main" id="{C7105228-85ED-B776-A97E-6F7E30E8884C}"/>
                </a:ext>
              </a:extLst>
            </p:cNvPr>
            <p:cNvSpPr/>
            <p:nvPr/>
          </p:nvSpPr>
          <p:spPr>
            <a:xfrm>
              <a:off x="8518375" y="3939391"/>
              <a:ext cx="2681336" cy="731411"/>
            </a:xfrm>
            <a:custGeom>
              <a:avLst/>
              <a:gdLst>
                <a:gd name="connsiteX0" fmla="*/ 0 w 2681336"/>
                <a:gd name="connsiteY0" fmla="*/ 178618 h 731411"/>
                <a:gd name="connsiteX1" fmla="*/ 178618 w 2681336"/>
                <a:gd name="connsiteY1" fmla="*/ 0 h 731411"/>
                <a:gd name="connsiteX2" fmla="*/ 2502718 w 2681336"/>
                <a:gd name="connsiteY2" fmla="*/ 0 h 731411"/>
                <a:gd name="connsiteX3" fmla="*/ 2681336 w 2681336"/>
                <a:gd name="connsiteY3" fmla="*/ 178618 h 731411"/>
                <a:gd name="connsiteX4" fmla="*/ 2681336 w 2681336"/>
                <a:gd name="connsiteY4" fmla="*/ 552793 h 731411"/>
                <a:gd name="connsiteX5" fmla="*/ 2502718 w 2681336"/>
                <a:gd name="connsiteY5" fmla="*/ 731411 h 731411"/>
                <a:gd name="connsiteX6" fmla="*/ 178618 w 2681336"/>
                <a:gd name="connsiteY6" fmla="*/ 731411 h 731411"/>
                <a:gd name="connsiteX7" fmla="*/ 0 w 2681336"/>
                <a:gd name="connsiteY7" fmla="*/ 552793 h 731411"/>
                <a:gd name="connsiteX8" fmla="*/ 0 w 2681336"/>
                <a:gd name="connsiteY8" fmla="*/ 178618 h 73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336" h="731411" fill="none" extrusionOk="0">
                  <a:moveTo>
                    <a:pt x="0" y="178618"/>
                  </a:moveTo>
                  <a:cubicBezTo>
                    <a:pt x="-4059" y="94195"/>
                    <a:pt x="65383" y="-9802"/>
                    <a:pt x="178618" y="0"/>
                  </a:cubicBezTo>
                  <a:cubicBezTo>
                    <a:pt x="598255" y="-35273"/>
                    <a:pt x="1813451" y="-144294"/>
                    <a:pt x="2502718" y="0"/>
                  </a:cubicBezTo>
                  <a:cubicBezTo>
                    <a:pt x="2620036" y="5683"/>
                    <a:pt x="2668052" y="68770"/>
                    <a:pt x="2681336" y="178618"/>
                  </a:cubicBezTo>
                  <a:cubicBezTo>
                    <a:pt x="2689161" y="323349"/>
                    <a:pt x="2656584" y="472703"/>
                    <a:pt x="2681336" y="552793"/>
                  </a:cubicBezTo>
                  <a:cubicBezTo>
                    <a:pt x="2685097" y="648597"/>
                    <a:pt x="2612583" y="719250"/>
                    <a:pt x="2502718" y="731411"/>
                  </a:cubicBezTo>
                  <a:cubicBezTo>
                    <a:pt x="1804234" y="808936"/>
                    <a:pt x="417953" y="687708"/>
                    <a:pt x="178618" y="731411"/>
                  </a:cubicBezTo>
                  <a:cubicBezTo>
                    <a:pt x="76730" y="730513"/>
                    <a:pt x="-6676" y="651350"/>
                    <a:pt x="0" y="552793"/>
                  </a:cubicBezTo>
                  <a:cubicBezTo>
                    <a:pt x="13439" y="405723"/>
                    <a:pt x="-19581" y="293130"/>
                    <a:pt x="0" y="178618"/>
                  </a:cubicBezTo>
                  <a:close/>
                </a:path>
                <a:path w="2681336" h="731411" stroke="0" extrusionOk="0">
                  <a:moveTo>
                    <a:pt x="0" y="178618"/>
                  </a:moveTo>
                  <a:cubicBezTo>
                    <a:pt x="-2935" y="69828"/>
                    <a:pt x="69631" y="8373"/>
                    <a:pt x="178618" y="0"/>
                  </a:cubicBezTo>
                  <a:cubicBezTo>
                    <a:pt x="527425" y="-95379"/>
                    <a:pt x="1752774" y="58096"/>
                    <a:pt x="2502718" y="0"/>
                  </a:cubicBezTo>
                  <a:cubicBezTo>
                    <a:pt x="2595497" y="-4131"/>
                    <a:pt x="2677594" y="77281"/>
                    <a:pt x="2681336" y="178618"/>
                  </a:cubicBezTo>
                  <a:cubicBezTo>
                    <a:pt x="2694204" y="272012"/>
                    <a:pt x="2695326" y="421318"/>
                    <a:pt x="2681336" y="552793"/>
                  </a:cubicBezTo>
                  <a:cubicBezTo>
                    <a:pt x="2691480" y="639384"/>
                    <a:pt x="2587680" y="717778"/>
                    <a:pt x="2502718" y="731411"/>
                  </a:cubicBezTo>
                  <a:cubicBezTo>
                    <a:pt x="1662624" y="671505"/>
                    <a:pt x="1036342" y="813925"/>
                    <a:pt x="178618" y="731411"/>
                  </a:cubicBezTo>
                  <a:cubicBezTo>
                    <a:pt x="68694" y="734198"/>
                    <a:pt x="-8104" y="659666"/>
                    <a:pt x="0" y="552793"/>
                  </a:cubicBezTo>
                  <a:cubicBezTo>
                    <a:pt x="19085" y="502037"/>
                    <a:pt x="-22172" y="223730"/>
                    <a:pt x="0" y="178618"/>
                  </a:cubicBezTo>
                  <a:close/>
                </a:path>
              </a:pathLst>
            </a:custGeom>
            <a:solidFill>
              <a:srgbClr val="CCFFFF"/>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bạn</a:t>
              </a:r>
              <a:r>
                <a:rPr lang="en-US" sz="3600" b="1" dirty="0">
                  <a:solidFill>
                    <a:srgbClr val="002060"/>
                  </a:solidFill>
                </a:rPr>
                <a:t> </a:t>
              </a:r>
              <a:r>
                <a:rPr lang="en-US" sz="3600" b="1" dirty="0" err="1">
                  <a:solidFill>
                    <a:srgbClr val="002060"/>
                  </a:solidFill>
                </a:rPr>
                <a:t>Chơ</a:t>
              </a:r>
              <a:endParaRPr lang="en-US" sz="3600" b="1" dirty="0">
                <a:solidFill>
                  <a:srgbClr val="002060"/>
                </a:solidFill>
              </a:endParaRPr>
            </a:p>
          </p:txBody>
        </p:sp>
        <p:pic>
          <p:nvPicPr>
            <p:cNvPr id="51" name="Picture 50" descr="A picture containing clipart&#10;&#10;Description automatically generated">
              <a:extLst>
                <a:ext uri="{FF2B5EF4-FFF2-40B4-BE49-F238E27FC236}">
                  <a16:creationId xmlns:a16="http://schemas.microsoft.com/office/drawing/2014/main" id="{8DDF6E91-B71B-EDE2-CAB8-A6FA776D6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8253" y="3392920"/>
              <a:ext cx="921647" cy="1306510"/>
            </a:xfrm>
            <a:prstGeom prst="rect">
              <a:avLst/>
            </a:prstGeom>
          </p:spPr>
        </p:pic>
      </p:grpSp>
      <p:grpSp>
        <p:nvGrpSpPr>
          <p:cNvPr id="2" name="Group 1">
            <a:extLst>
              <a:ext uri="{FF2B5EF4-FFF2-40B4-BE49-F238E27FC236}">
                <a16:creationId xmlns:a16="http://schemas.microsoft.com/office/drawing/2014/main" id="{096D015C-A50C-6524-1D61-8567963B2D26}"/>
              </a:ext>
            </a:extLst>
          </p:cNvPr>
          <p:cNvGrpSpPr/>
          <p:nvPr/>
        </p:nvGrpSpPr>
        <p:grpSpPr>
          <a:xfrm>
            <a:off x="448276" y="4010854"/>
            <a:ext cx="11482468" cy="2294272"/>
            <a:chOff x="170935" y="3550154"/>
            <a:chExt cx="11654661" cy="2294272"/>
          </a:xfrm>
        </p:grpSpPr>
        <p:pic>
          <p:nvPicPr>
            <p:cNvPr id="10" name="Picture 9">
              <a:extLst>
                <a:ext uri="{FF2B5EF4-FFF2-40B4-BE49-F238E27FC236}">
                  <a16:creationId xmlns:a16="http://schemas.microsoft.com/office/drawing/2014/main" id="{1EC82A66-03EF-E560-F910-4583FD8586A5}"/>
                </a:ext>
              </a:extLst>
            </p:cNvPr>
            <p:cNvPicPr>
              <a:picLocks noChangeAspect="1"/>
            </p:cNvPicPr>
            <p:nvPr/>
          </p:nvPicPr>
          <p:blipFill rotWithShape="1">
            <a:blip r:embed="rId6"/>
            <a:srcRect r="73370"/>
            <a:stretch/>
          </p:blipFill>
          <p:spPr>
            <a:xfrm>
              <a:off x="170935" y="3550155"/>
              <a:ext cx="2868922" cy="2294271"/>
            </a:xfrm>
            <a:prstGeom prst="rect">
              <a:avLst/>
            </a:prstGeom>
          </p:spPr>
        </p:pic>
        <p:pic>
          <p:nvPicPr>
            <p:cNvPr id="31" name="Picture 30">
              <a:extLst>
                <a:ext uri="{FF2B5EF4-FFF2-40B4-BE49-F238E27FC236}">
                  <a16:creationId xmlns:a16="http://schemas.microsoft.com/office/drawing/2014/main" id="{813CD9FD-1612-4C93-69DF-454289544360}"/>
                </a:ext>
              </a:extLst>
            </p:cNvPr>
            <p:cNvPicPr>
              <a:picLocks noChangeAspect="1"/>
            </p:cNvPicPr>
            <p:nvPr/>
          </p:nvPicPr>
          <p:blipFill rotWithShape="1">
            <a:blip r:embed="rId6"/>
            <a:srcRect l="31317" r="37776"/>
            <a:stretch/>
          </p:blipFill>
          <p:spPr>
            <a:xfrm>
              <a:off x="3668795" y="3550154"/>
              <a:ext cx="3329637" cy="2294271"/>
            </a:xfrm>
            <a:prstGeom prst="rect">
              <a:avLst/>
            </a:prstGeom>
          </p:spPr>
        </p:pic>
        <p:pic>
          <p:nvPicPr>
            <p:cNvPr id="32" name="Picture 31">
              <a:extLst>
                <a:ext uri="{FF2B5EF4-FFF2-40B4-BE49-F238E27FC236}">
                  <a16:creationId xmlns:a16="http://schemas.microsoft.com/office/drawing/2014/main" id="{C9BA1A15-C7DD-AF5A-50DC-31B80E7FD14F}"/>
                </a:ext>
              </a:extLst>
            </p:cNvPr>
            <p:cNvPicPr>
              <a:picLocks noChangeAspect="1"/>
            </p:cNvPicPr>
            <p:nvPr/>
          </p:nvPicPr>
          <p:blipFill rotWithShape="1">
            <a:blip r:embed="rId6"/>
            <a:srcRect l="62130"/>
            <a:stretch/>
          </p:blipFill>
          <p:spPr>
            <a:xfrm>
              <a:off x="7745823" y="3550155"/>
              <a:ext cx="4079773" cy="2294271"/>
            </a:xfrm>
            <a:prstGeom prst="rect">
              <a:avLst/>
            </a:prstGeom>
          </p:spPr>
        </p:pic>
      </p:grpSp>
    </p:spTree>
    <p:extLst>
      <p:ext uri="{BB962C8B-B14F-4D97-AF65-F5344CB8AC3E}">
        <p14:creationId xmlns:p14="http://schemas.microsoft.com/office/powerpoint/2010/main" val="31637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6" presetClass="entr" presetSubtype="21"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42" presetClass="entr" presetSubtype="0" fill="hold" nodeType="withEffect">
                                  <p:stCondLst>
                                    <p:cond delay="8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6F3DCA-C92A-15F1-088A-E9849F4E646F}"/>
              </a:ext>
            </a:extLst>
          </p:cNvPr>
          <p:cNvSpPr txBox="1"/>
          <p:nvPr/>
        </p:nvSpPr>
        <p:spPr>
          <a:xfrm>
            <a:off x="538480" y="325120"/>
            <a:ext cx="11399520" cy="7478970"/>
          </a:xfrm>
          <a:prstGeom prst="rect">
            <a:avLst/>
          </a:prstGeom>
          <a:noFill/>
        </p:spPr>
        <p:txBody>
          <a:bodyPr wrap="square" rtlCol="0">
            <a:spAutoFit/>
          </a:bodyPr>
          <a:lstStyle/>
          <a:p>
            <a:r>
              <a:rPr lang="en-US" sz="6000">
                <a:solidFill>
                  <a:srgbClr val="0070C0"/>
                </a:solidFill>
              </a:rPr>
              <a:t>3. Nhờ đâu căn phòng nhỏ trở nên rộn ràng?</a:t>
            </a:r>
          </a:p>
          <a:p>
            <a:r>
              <a:rPr lang="en-US" sz="6000">
                <a:solidFill>
                  <a:srgbClr val="0070C0"/>
                </a:solidFill>
              </a:rPr>
              <a:t>4. Theo em cảm xúc của bạn Mua như thế nào khi kể chuyện cho thầy giáo nghe?</a:t>
            </a:r>
          </a:p>
          <a:p>
            <a:r>
              <a:rPr lang="en-US" sz="6000">
                <a:solidFill>
                  <a:srgbClr val="0070C0"/>
                </a:solidFill>
              </a:rPr>
              <a:t>5. Kể với thầy cô giáo về một việc tốt em đã làm cùng người thân?</a:t>
            </a:r>
          </a:p>
          <a:p>
            <a:endParaRPr lang="en-US" sz="6000">
              <a:solidFill>
                <a:srgbClr val="0070C0"/>
              </a:solidFill>
            </a:endParaRPr>
          </a:p>
        </p:txBody>
      </p:sp>
    </p:spTree>
    <p:extLst>
      <p:ext uri="{BB962C8B-B14F-4D97-AF65-F5344CB8AC3E}">
        <p14:creationId xmlns:p14="http://schemas.microsoft.com/office/powerpoint/2010/main" val="316029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569AA-8E4F-9037-6523-B7140645F6B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D7A3289-CA9B-901A-9008-F4779EAADD4F}"/>
              </a:ext>
            </a:extLst>
          </p:cNvPr>
          <p:cNvSpPr txBox="1"/>
          <p:nvPr/>
        </p:nvSpPr>
        <p:spPr>
          <a:xfrm>
            <a:off x="375920" y="396240"/>
            <a:ext cx="11544663" cy="6924973"/>
          </a:xfrm>
          <a:prstGeom prst="rect">
            <a:avLst/>
          </a:prstGeom>
          <a:solidFill>
            <a:schemeClr val="accent4">
              <a:lumMod val="40000"/>
              <a:lumOff val="60000"/>
              <a:alpha val="50000"/>
            </a:schemeClr>
          </a:solidFill>
        </p:spPr>
        <p:txBody>
          <a:bodyPr wrap="square">
            <a:spAutoFit/>
          </a:bodyPr>
          <a:lstStyle/>
          <a:p>
            <a:pPr algn="ctr"/>
            <a:r>
              <a:rPr lang="vi-VN" sz="6000" b="1" i="0">
                <a:solidFill>
                  <a:srgbClr val="FF0000"/>
                </a:solidFill>
                <a:effectLst/>
                <a:latin typeface="OpenSans"/>
              </a:rPr>
              <a:t>Lớp học cuối đông</a:t>
            </a:r>
            <a:endParaRPr lang="vi-VN" sz="6000" b="0" i="0">
              <a:solidFill>
                <a:srgbClr val="FF0000"/>
              </a:solidFill>
              <a:effectLst/>
              <a:latin typeface="OpenSans"/>
            </a:endParaRPr>
          </a:p>
          <a:p>
            <a:pPr algn="just"/>
            <a:r>
              <a:rPr lang="vi-VN" sz="2800" b="1" i="0">
                <a:solidFill>
                  <a:srgbClr val="002060"/>
                </a:solidFill>
                <a:effectLst/>
                <a:latin typeface="OpenSans"/>
              </a:rPr>
              <a:t>    </a:t>
            </a:r>
            <a:r>
              <a:rPr lang="vi-VN" sz="6000" b="1" i="0">
                <a:solidFill>
                  <a:srgbClr val="002060"/>
                </a:solidFill>
                <a:effectLst/>
                <a:latin typeface="OpenSans"/>
              </a:rPr>
              <a:t> </a:t>
            </a:r>
            <a:r>
              <a:rPr lang="en-US" sz="6000" b="1">
                <a:solidFill>
                  <a:srgbClr val="FF0000"/>
                </a:solidFill>
                <a:latin typeface="OpenSans"/>
              </a:rPr>
              <a:t>Đoạn </a:t>
            </a:r>
            <a:r>
              <a:rPr lang="en-US" sz="6000" b="1" i="0">
                <a:solidFill>
                  <a:srgbClr val="FF0000"/>
                </a:solidFill>
                <a:effectLst/>
                <a:latin typeface="OpenSans"/>
              </a:rPr>
              <a:t>1:</a:t>
            </a:r>
          </a:p>
          <a:p>
            <a:pPr algn="just"/>
            <a:r>
              <a:rPr lang="vi-VN" sz="6000" b="1" i="0">
                <a:solidFill>
                  <a:srgbClr val="FF0000"/>
                </a:solidFill>
                <a:effectLst/>
                <a:latin typeface="OpenSans"/>
              </a:rPr>
              <a:t> </a:t>
            </a:r>
            <a:r>
              <a:rPr lang="vi-VN" sz="4400" b="0" i="0">
                <a:solidFill>
                  <a:srgbClr val="002060"/>
                </a:solidFill>
                <a:effectLst/>
                <a:latin typeface="OpenSans"/>
              </a:rPr>
              <a:t>Bây giờ đã là cuối mùa đông. Hôm nay, trời rét thêm. Mặt đất cứng lại. Cây cối rũ lá úa vàng. Đá xám xịt ph</a:t>
            </a:r>
            <a:r>
              <a:rPr lang="en-US" sz="4400">
                <a:solidFill>
                  <a:srgbClr val="002060"/>
                </a:solidFill>
                <a:latin typeface="OpenSans"/>
              </a:rPr>
              <a:t>ả</a:t>
            </a:r>
            <a:r>
              <a:rPr lang="vi-VN" sz="4400" b="0" i="0">
                <a:solidFill>
                  <a:srgbClr val="002060"/>
                </a:solidFill>
                <a:effectLst/>
                <a:latin typeface="OpenSans"/>
              </a:rPr>
              <a:t> thêm hơi lạnh.</a:t>
            </a:r>
          </a:p>
          <a:p>
            <a:pPr algn="just"/>
            <a:r>
              <a:rPr lang="vi-VN" sz="4400" b="0" i="0">
                <a:solidFill>
                  <a:srgbClr val="002060"/>
                </a:solidFill>
                <a:effectLst/>
                <a:latin typeface="OpenSans"/>
              </a:rPr>
              <a:t>     Mấy bạn nhỏ vẫn rủ nhau đến lớp. Những ngón tay nho nhỏ đỏ lên vì lạnh. Thầy giáo và các bạn quây quần bên đống lửa.</a:t>
            </a:r>
          </a:p>
          <a:p>
            <a:pPr algn="just"/>
            <a:r>
              <a:rPr lang="vi-VN" sz="4400" b="0" i="0">
                <a:solidFill>
                  <a:srgbClr val="002060"/>
                </a:solidFill>
                <a:effectLst/>
                <a:latin typeface="OpenSans"/>
              </a:rPr>
              <a:t>     </a:t>
            </a:r>
            <a:endParaRPr lang="vi-VN" sz="4400" b="0" i="0">
              <a:solidFill>
                <a:srgbClr val="0070C0"/>
              </a:solidFill>
              <a:effectLst/>
              <a:latin typeface="OpenSans"/>
            </a:endParaRPr>
          </a:p>
        </p:txBody>
      </p:sp>
    </p:spTree>
    <p:extLst>
      <p:ext uri="{BB962C8B-B14F-4D97-AF65-F5344CB8AC3E}">
        <p14:creationId xmlns:p14="http://schemas.microsoft.com/office/powerpoint/2010/main" val="164402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5F73-56F2-4A71-874F-327A14EC9588}"/>
              </a:ext>
            </a:extLst>
          </p:cNvPr>
          <p:cNvSpPr>
            <a:spLocks noGrp="1"/>
          </p:cNvSpPr>
          <p:nvPr>
            <p:ph type="title"/>
          </p:nvPr>
        </p:nvSpPr>
        <p:spPr>
          <a:xfrm>
            <a:off x="2553192" y="293873"/>
            <a:ext cx="9060873" cy="1325563"/>
          </a:xfrm>
          <a:solidFill>
            <a:schemeClr val="accent4">
              <a:lumMod val="40000"/>
              <a:lumOff val="60000"/>
            </a:schemeClr>
          </a:solidFill>
        </p:spPr>
        <p:txBody>
          <a:bodyPr>
            <a:normAutofit fontScale="90000"/>
          </a:bodyPr>
          <a:lstStyle/>
          <a:p>
            <a:pPr algn="ctr"/>
            <a:r>
              <a:rPr lang="en-US" b="1">
                <a:solidFill>
                  <a:srgbClr val="FF0000"/>
                </a:solidFill>
                <a:effectLst>
                  <a:outerShdw blurRad="38100" dist="38100" dir="2700000" algn="tl">
                    <a:srgbClr val="000000">
                      <a:alpha val="43137"/>
                    </a:srgbClr>
                  </a:outerShdw>
                </a:effectLst>
                <a:latin typeface="VNI Helve" pitchFamily="2" charset="0"/>
              </a:rPr>
              <a:t>Caâu 1</a:t>
            </a:r>
            <a:r>
              <a:rPr lang="en-US">
                <a:solidFill>
                  <a:srgbClr val="FF0000"/>
                </a:solidFill>
                <a:latin typeface="VNI Helve" pitchFamily="2" charset="0"/>
              </a:rPr>
              <a:t>: Nhöõng chi tieát naøo trong baøi cho thaáy trôøi raát reùt?</a:t>
            </a:r>
          </a:p>
        </p:txBody>
      </p:sp>
      <p:sp>
        <p:nvSpPr>
          <p:cNvPr id="3" name="Content Placeholder 2">
            <a:extLst>
              <a:ext uri="{FF2B5EF4-FFF2-40B4-BE49-F238E27FC236}">
                <a16:creationId xmlns:a16="http://schemas.microsoft.com/office/drawing/2014/main" id="{131A14F6-003C-43FF-BAC1-65F296E55397}"/>
              </a:ext>
            </a:extLst>
          </p:cNvPr>
          <p:cNvSpPr>
            <a:spLocks noGrp="1"/>
          </p:cNvSpPr>
          <p:nvPr>
            <p:ph idx="1"/>
          </p:nvPr>
        </p:nvSpPr>
        <p:spPr>
          <a:xfrm>
            <a:off x="2553192" y="1968129"/>
            <a:ext cx="9060873" cy="3767653"/>
          </a:xfrm>
          <a:solidFill>
            <a:schemeClr val="bg1">
              <a:alpha val="80000"/>
            </a:schemeClr>
          </a:solidFill>
        </p:spPr>
        <p:txBody>
          <a:bodyPr>
            <a:normAutofit/>
          </a:bodyPr>
          <a:lstStyle/>
          <a:p>
            <a:r>
              <a:rPr lang="en-US" sz="3600">
                <a:solidFill>
                  <a:srgbClr val="002060"/>
                </a:solidFill>
                <a:latin typeface="VNI Helve" pitchFamily="2" charset="0"/>
              </a:rPr>
              <a:t>Baây giôø ñaõ laø cuoái muøa ñoâng. Hoâm nay, trôøi reùt theâm.</a:t>
            </a:r>
          </a:p>
          <a:p>
            <a:r>
              <a:rPr lang="en-US" sz="3600">
                <a:solidFill>
                  <a:srgbClr val="002060"/>
                </a:solidFill>
                <a:latin typeface="VNI Helve" pitchFamily="2" charset="0"/>
              </a:rPr>
              <a:t>Maët ñaát cöùng laïi.</a:t>
            </a:r>
          </a:p>
          <a:p>
            <a:r>
              <a:rPr lang="en-US" sz="3600">
                <a:solidFill>
                  <a:srgbClr val="002060"/>
                </a:solidFill>
                <a:latin typeface="VNI Helve" pitchFamily="2" charset="0"/>
              </a:rPr>
              <a:t>Caây coái ruõ laù uùa vaøng.</a:t>
            </a:r>
          </a:p>
          <a:p>
            <a:r>
              <a:rPr lang="en-US" sz="3600">
                <a:solidFill>
                  <a:srgbClr val="002060"/>
                </a:solidFill>
                <a:latin typeface="VNI Helve" pitchFamily="2" charset="0"/>
              </a:rPr>
              <a:t>Ñaù </a:t>
            </a:r>
            <a:r>
              <a:rPr lang="en-US" sz="3600">
                <a:solidFill>
                  <a:srgbClr val="FF0000"/>
                </a:solidFill>
                <a:latin typeface="VNI Helve" pitchFamily="2" charset="0"/>
              </a:rPr>
              <a:t>xaùm xòt</a:t>
            </a:r>
            <a:r>
              <a:rPr lang="en-US" sz="3600">
                <a:solidFill>
                  <a:srgbClr val="002060"/>
                </a:solidFill>
                <a:latin typeface="VNI Helve" pitchFamily="2" charset="0"/>
              </a:rPr>
              <a:t> phaû theâm hôi laïnh.</a:t>
            </a:r>
          </a:p>
          <a:p>
            <a:pPr marL="0" indent="0">
              <a:buNone/>
            </a:pPr>
            <a:endParaRPr lang="en-US" sz="3600">
              <a:solidFill>
                <a:srgbClr val="002060"/>
              </a:solidFill>
              <a:latin typeface="VNI Helve" pitchFamily="2" charset="0"/>
            </a:endParaRPr>
          </a:p>
        </p:txBody>
      </p:sp>
    </p:spTree>
    <p:extLst>
      <p:ext uri="{BB962C8B-B14F-4D97-AF65-F5344CB8AC3E}">
        <p14:creationId xmlns:p14="http://schemas.microsoft.com/office/powerpoint/2010/main" val="64996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70B3-6607-F46D-41CD-C1955AD7E065}"/>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B4B2DEBD-DE3F-2AA4-B4BD-34A2310540C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5912726"/>
            <a:ext cx="2133054" cy="996718"/>
          </a:xfrm>
          <a:prstGeom prst="rect">
            <a:avLst/>
          </a:prstGeom>
        </p:spPr>
      </p:pic>
      <p:pic>
        <p:nvPicPr>
          <p:cNvPr id="6" name="Picture 6">
            <a:extLst>
              <a:ext uri="{FF2B5EF4-FFF2-40B4-BE49-F238E27FC236}">
                <a16:creationId xmlns:a16="http://schemas.microsoft.com/office/drawing/2014/main" id="{A653ED26-5104-9077-52D6-16271524A68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8897621" y="5535276"/>
            <a:ext cx="3916219" cy="1751618"/>
          </a:xfrm>
          <a:prstGeom prst="rect">
            <a:avLst/>
          </a:prstGeom>
        </p:spPr>
      </p:pic>
      <p:pic>
        <p:nvPicPr>
          <p:cNvPr id="7" name="Picture 7">
            <a:extLst>
              <a:ext uri="{FF2B5EF4-FFF2-40B4-BE49-F238E27FC236}">
                <a16:creationId xmlns:a16="http://schemas.microsoft.com/office/drawing/2014/main" id="{E05B196D-549D-986A-5522-C2A30CE694D8}"/>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106630" y="-299156"/>
            <a:ext cx="4876800" cy="1883664"/>
          </a:xfrm>
          <a:prstGeom prst="rect">
            <a:avLst/>
          </a:prstGeom>
        </p:spPr>
      </p:pic>
      <p:pic>
        <p:nvPicPr>
          <p:cNvPr id="8" name="Picture 8">
            <a:extLst>
              <a:ext uri="{FF2B5EF4-FFF2-40B4-BE49-F238E27FC236}">
                <a16:creationId xmlns:a16="http://schemas.microsoft.com/office/drawing/2014/main" id="{51483F4D-A117-C0AB-47FC-2F8100A9559B}"/>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55264" y="-424534"/>
            <a:ext cx="4876800" cy="1883664"/>
          </a:xfrm>
          <a:prstGeom prst="rect">
            <a:avLst/>
          </a:prstGeom>
        </p:spPr>
      </p:pic>
      <p:pic>
        <p:nvPicPr>
          <p:cNvPr id="14" name="Picture 9">
            <a:extLst>
              <a:ext uri="{FF2B5EF4-FFF2-40B4-BE49-F238E27FC236}">
                <a16:creationId xmlns:a16="http://schemas.microsoft.com/office/drawing/2014/main" id="{7AAC4AFB-0B28-542E-3D8F-DED16DB0B7B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686610" y="5617168"/>
            <a:ext cx="3467783" cy="1721281"/>
          </a:xfrm>
          <a:prstGeom prst="rect">
            <a:avLst/>
          </a:prstGeom>
        </p:spPr>
      </p:pic>
      <p:pic>
        <p:nvPicPr>
          <p:cNvPr id="15" name="Picture 10">
            <a:extLst>
              <a:ext uri="{FF2B5EF4-FFF2-40B4-BE49-F238E27FC236}">
                <a16:creationId xmlns:a16="http://schemas.microsoft.com/office/drawing/2014/main" id="{D0E6A4DA-C47D-A324-6F34-814C2A54E764}"/>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54392" y="6021114"/>
            <a:ext cx="752907" cy="784278"/>
          </a:xfrm>
          <a:prstGeom prst="rect">
            <a:avLst/>
          </a:prstGeom>
        </p:spPr>
      </p:pic>
      <p:pic>
        <p:nvPicPr>
          <p:cNvPr id="16" name="Picture 14">
            <a:extLst>
              <a:ext uri="{FF2B5EF4-FFF2-40B4-BE49-F238E27FC236}">
                <a16:creationId xmlns:a16="http://schemas.microsoft.com/office/drawing/2014/main" id="{F762D35B-4E29-A17B-C2D2-72898734730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68311" y="5991569"/>
            <a:ext cx="655527" cy="668905"/>
          </a:xfrm>
          <a:prstGeom prst="rect">
            <a:avLst/>
          </a:prstGeom>
        </p:spPr>
      </p:pic>
      <p:sp>
        <p:nvSpPr>
          <p:cNvPr id="17" name="Rectangle: Rounded Corners 16">
            <a:extLst>
              <a:ext uri="{FF2B5EF4-FFF2-40B4-BE49-F238E27FC236}">
                <a16:creationId xmlns:a16="http://schemas.microsoft.com/office/drawing/2014/main" id="{69475881-3591-45D8-6518-89A37AF92C06}"/>
              </a:ext>
            </a:extLst>
          </p:cNvPr>
          <p:cNvSpPr/>
          <p:nvPr/>
        </p:nvSpPr>
        <p:spPr>
          <a:xfrm>
            <a:off x="1146559" y="318087"/>
            <a:ext cx="4162098" cy="1266421"/>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TextBox 17">
            <a:extLst>
              <a:ext uri="{FF2B5EF4-FFF2-40B4-BE49-F238E27FC236}">
                <a16:creationId xmlns:a16="http://schemas.microsoft.com/office/drawing/2014/main" id="{85331542-8852-E950-721D-5679F1C826FA}"/>
              </a:ext>
            </a:extLst>
          </p:cNvPr>
          <p:cNvSpPr txBox="1"/>
          <p:nvPr/>
        </p:nvSpPr>
        <p:spPr>
          <a:xfrm>
            <a:off x="1324240" y="443465"/>
            <a:ext cx="4297166"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Luyện đọc</a:t>
            </a:r>
          </a:p>
        </p:txBody>
      </p:sp>
      <p:sp>
        <p:nvSpPr>
          <p:cNvPr id="5" name="TextBox 4">
            <a:extLst>
              <a:ext uri="{FF2B5EF4-FFF2-40B4-BE49-F238E27FC236}">
                <a16:creationId xmlns:a16="http://schemas.microsoft.com/office/drawing/2014/main" id="{35368676-3985-92CC-0272-1F028434E774}"/>
              </a:ext>
            </a:extLst>
          </p:cNvPr>
          <p:cNvSpPr txBox="1"/>
          <p:nvPr/>
        </p:nvSpPr>
        <p:spPr>
          <a:xfrm>
            <a:off x="839426" y="1680983"/>
            <a:ext cx="2764220"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r</a:t>
            </a:r>
            <a:r>
              <a:rPr lang="en-US" sz="6000"/>
              <a:t>ũ                       </a:t>
            </a:r>
          </a:p>
        </p:txBody>
      </p:sp>
      <p:sp>
        <p:nvSpPr>
          <p:cNvPr id="2" name="Rectangle: Rounded Corners 1">
            <a:extLst>
              <a:ext uri="{FF2B5EF4-FFF2-40B4-BE49-F238E27FC236}">
                <a16:creationId xmlns:a16="http://schemas.microsoft.com/office/drawing/2014/main" id="{99E69BB6-9469-237F-6D47-7C50F5D015BD}"/>
              </a:ext>
            </a:extLst>
          </p:cNvPr>
          <p:cNvSpPr/>
          <p:nvPr/>
        </p:nvSpPr>
        <p:spPr>
          <a:xfrm>
            <a:off x="6706760" y="400599"/>
            <a:ext cx="4630660" cy="1266421"/>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BA1570B4-2281-7A9F-96E4-BAB249A91653}"/>
              </a:ext>
            </a:extLst>
          </p:cNvPr>
          <p:cNvSpPr txBox="1"/>
          <p:nvPr/>
        </p:nvSpPr>
        <p:spPr>
          <a:xfrm>
            <a:off x="6795150" y="443464"/>
            <a:ext cx="4630660"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Tìm hiểu bài</a:t>
            </a:r>
          </a:p>
        </p:txBody>
      </p:sp>
      <p:sp>
        <p:nvSpPr>
          <p:cNvPr id="9" name="TextBox 8">
            <a:extLst>
              <a:ext uri="{FF2B5EF4-FFF2-40B4-BE49-F238E27FC236}">
                <a16:creationId xmlns:a16="http://schemas.microsoft.com/office/drawing/2014/main" id="{07908B27-8159-CF87-0954-5EFA34DEDFCE}"/>
              </a:ext>
            </a:extLst>
          </p:cNvPr>
          <p:cNvSpPr txBox="1"/>
          <p:nvPr/>
        </p:nvSpPr>
        <p:spPr>
          <a:xfrm>
            <a:off x="6196074" y="1667020"/>
            <a:ext cx="2764220" cy="1015663"/>
          </a:xfrm>
          <a:prstGeom prst="rect">
            <a:avLst/>
          </a:prstGeom>
          <a:noFill/>
        </p:spPr>
        <p:txBody>
          <a:bodyPr wrap="square" rtlCol="0">
            <a:spAutoFit/>
          </a:bodyPr>
          <a:lstStyle/>
          <a:p>
            <a:r>
              <a:rPr lang="en-US" sz="6000">
                <a:solidFill>
                  <a:srgbClr val="FF0000"/>
                </a:solidFill>
              </a:rPr>
              <a:t>  </a:t>
            </a:r>
            <a:r>
              <a:rPr lang="en-US" sz="6000"/>
              <a:t> - rũ                       </a:t>
            </a:r>
          </a:p>
        </p:txBody>
      </p:sp>
      <p:sp>
        <p:nvSpPr>
          <p:cNvPr id="10" name="TextBox 9">
            <a:extLst>
              <a:ext uri="{FF2B5EF4-FFF2-40B4-BE49-F238E27FC236}">
                <a16:creationId xmlns:a16="http://schemas.microsoft.com/office/drawing/2014/main" id="{79F71F46-0558-DC00-A2A4-97E8B4415037}"/>
              </a:ext>
            </a:extLst>
          </p:cNvPr>
          <p:cNvSpPr txBox="1"/>
          <p:nvPr/>
        </p:nvSpPr>
        <p:spPr>
          <a:xfrm>
            <a:off x="839425" y="2522484"/>
            <a:ext cx="4384215"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a:t>
            </a:r>
            <a:r>
              <a:rPr lang="en-US" sz="6000"/>
              <a:t>q</a:t>
            </a:r>
            <a:r>
              <a:rPr lang="en-US" sz="6000">
                <a:solidFill>
                  <a:srgbClr val="FF0000"/>
                </a:solidFill>
              </a:rPr>
              <a:t>uây </a:t>
            </a:r>
            <a:r>
              <a:rPr lang="en-US" sz="6000"/>
              <a:t>q</a:t>
            </a:r>
            <a:r>
              <a:rPr lang="en-US" sz="6000">
                <a:solidFill>
                  <a:srgbClr val="FF0000"/>
                </a:solidFill>
              </a:rPr>
              <a:t>uần</a:t>
            </a:r>
            <a:r>
              <a:rPr lang="en-US" sz="6000"/>
              <a:t>                     </a:t>
            </a:r>
          </a:p>
        </p:txBody>
      </p:sp>
      <p:sp>
        <p:nvSpPr>
          <p:cNvPr id="11" name="TextBox 10">
            <a:extLst>
              <a:ext uri="{FF2B5EF4-FFF2-40B4-BE49-F238E27FC236}">
                <a16:creationId xmlns:a16="http://schemas.microsoft.com/office/drawing/2014/main" id="{424E2EBE-71D8-6A63-C1C4-571BE0821616}"/>
              </a:ext>
            </a:extLst>
          </p:cNvPr>
          <p:cNvSpPr txBox="1"/>
          <p:nvPr/>
        </p:nvSpPr>
        <p:spPr>
          <a:xfrm>
            <a:off x="839426" y="3429000"/>
            <a:ext cx="3847184"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s</a:t>
            </a:r>
            <a:r>
              <a:rPr lang="en-US" sz="6000"/>
              <a:t>ặc</a:t>
            </a:r>
            <a:r>
              <a:rPr lang="en-US" sz="6000">
                <a:solidFill>
                  <a:srgbClr val="FF0000"/>
                </a:solidFill>
              </a:rPr>
              <a:t> s</a:t>
            </a:r>
            <a:r>
              <a:rPr lang="en-US" sz="6000"/>
              <a:t>ỡ                   </a:t>
            </a:r>
          </a:p>
        </p:txBody>
      </p:sp>
      <p:sp>
        <p:nvSpPr>
          <p:cNvPr id="12" name="TextBox 11">
            <a:extLst>
              <a:ext uri="{FF2B5EF4-FFF2-40B4-BE49-F238E27FC236}">
                <a16:creationId xmlns:a16="http://schemas.microsoft.com/office/drawing/2014/main" id="{C4AA4742-EC33-A1DF-9C38-68E73535CB23}"/>
              </a:ext>
            </a:extLst>
          </p:cNvPr>
          <p:cNvSpPr txBox="1"/>
          <p:nvPr/>
        </p:nvSpPr>
        <p:spPr>
          <a:xfrm>
            <a:off x="6196074" y="3377949"/>
            <a:ext cx="3847183"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a:t>
            </a:r>
            <a:r>
              <a:rPr lang="en-US" sz="6000"/>
              <a:t>sặc</a:t>
            </a:r>
            <a:r>
              <a:rPr lang="en-US" sz="6000">
                <a:solidFill>
                  <a:srgbClr val="FF0000"/>
                </a:solidFill>
              </a:rPr>
              <a:t> </a:t>
            </a:r>
            <a:r>
              <a:rPr lang="en-US" sz="6000"/>
              <a:t>sỡ                      </a:t>
            </a:r>
          </a:p>
        </p:txBody>
      </p:sp>
      <p:sp>
        <p:nvSpPr>
          <p:cNvPr id="13" name="TextBox 12">
            <a:extLst>
              <a:ext uri="{FF2B5EF4-FFF2-40B4-BE49-F238E27FC236}">
                <a16:creationId xmlns:a16="http://schemas.microsoft.com/office/drawing/2014/main" id="{532FE5BE-A149-1DE8-853C-971ABB76C61A}"/>
              </a:ext>
            </a:extLst>
          </p:cNvPr>
          <p:cNvSpPr txBox="1"/>
          <p:nvPr/>
        </p:nvSpPr>
        <p:spPr>
          <a:xfrm>
            <a:off x="6096000" y="2480770"/>
            <a:ext cx="3847183"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a:t>
            </a:r>
            <a:r>
              <a:rPr lang="en-US" sz="6000"/>
              <a:t>xám xịt                    </a:t>
            </a:r>
          </a:p>
        </p:txBody>
      </p:sp>
    </p:spTree>
    <p:extLst>
      <p:ext uri="{BB962C8B-B14F-4D97-AF65-F5344CB8AC3E}">
        <p14:creationId xmlns:p14="http://schemas.microsoft.com/office/powerpoint/2010/main" val="37895598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ầu trời TP.HCM xám xịt trước cơn mưa lớn">
            <a:extLst>
              <a:ext uri="{FF2B5EF4-FFF2-40B4-BE49-F238E27FC236}">
                <a16:creationId xmlns:a16="http://schemas.microsoft.com/office/drawing/2014/main" id="{AA37EE80-A260-F254-4898-165ED7CCE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280" y="853440"/>
            <a:ext cx="6553200" cy="4795520"/>
          </a:xfrm>
          <a:prstGeom prst="roundRect">
            <a:avLst>
              <a:gd name="adj" fmla="val 16667"/>
            </a:avLst>
          </a:prstGeom>
          <a:ln>
            <a:noFill/>
          </a:ln>
          <a:effectLst>
            <a:glow rad="2286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C210DE-C2AD-2AF0-04AA-89D5F2B36DB8}"/>
              </a:ext>
            </a:extLst>
          </p:cNvPr>
          <p:cNvSpPr txBox="1"/>
          <p:nvPr/>
        </p:nvSpPr>
        <p:spPr>
          <a:xfrm>
            <a:off x="883920" y="1824472"/>
            <a:ext cx="4348480" cy="2585323"/>
          </a:xfrm>
          <a:prstGeom prst="rect">
            <a:avLst/>
          </a:prstGeom>
          <a:noFill/>
        </p:spPr>
        <p:txBody>
          <a:bodyPr wrap="square">
            <a:spAutoFit/>
          </a:bodyPr>
          <a:lstStyle/>
          <a:p>
            <a:pPr algn="just"/>
            <a:r>
              <a:rPr lang="en-US" sz="5400" b="1">
                <a:solidFill>
                  <a:srgbClr val="0070C0"/>
                </a:solidFill>
              </a:rPr>
              <a:t>xám xịt</a:t>
            </a:r>
            <a:r>
              <a:rPr lang="en-US" sz="5400" b="1">
                <a:solidFill>
                  <a:srgbClr val="002060"/>
                </a:solidFill>
              </a:rPr>
              <a:t>: </a:t>
            </a:r>
            <a:r>
              <a:rPr lang="en-US" sz="5400" i="1">
                <a:solidFill>
                  <a:srgbClr val="002060"/>
                </a:solidFill>
              </a:rPr>
              <a:t>xám đen lại trông tối và xấu</a:t>
            </a:r>
            <a:endParaRPr lang="en-US" sz="5400" i="1" dirty="0">
              <a:solidFill>
                <a:srgbClr val="002060"/>
              </a:solidFill>
            </a:endParaRPr>
          </a:p>
        </p:txBody>
      </p:sp>
    </p:spTree>
    <p:extLst>
      <p:ext uri="{BB962C8B-B14F-4D97-AF65-F5344CB8AC3E}">
        <p14:creationId xmlns:p14="http://schemas.microsoft.com/office/powerpoint/2010/main" val="3631542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5BE3-0C73-10B8-DC10-3E5D07A706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E329C2-40E8-1472-4518-F6219CD06430}"/>
              </a:ext>
            </a:extLst>
          </p:cNvPr>
          <p:cNvSpPr>
            <a:spLocks noGrp="1"/>
          </p:cNvSpPr>
          <p:nvPr>
            <p:ph type="title"/>
          </p:nvPr>
        </p:nvSpPr>
        <p:spPr>
          <a:xfrm>
            <a:off x="1902952" y="547873"/>
            <a:ext cx="9060873" cy="1325563"/>
          </a:xfrm>
          <a:solidFill>
            <a:schemeClr val="accent4">
              <a:lumMod val="40000"/>
              <a:lumOff val="60000"/>
            </a:schemeClr>
          </a:solidFill>
        </p:spPr>
        <p:txBody>
          <a:bodyPr>
            <a:normAutofit fontScale="90000"/>
          </a:bodyPr>
          <a:lstStyle/>
          <a:p>
            <a:pPr algn="ctr"/>
            <a:r>
              <a:rPr lang="en-US" b="1">
                <a:solidFill>
                  <a:srgbClr val="FF0000"/>
                </a:solidFill>
                <a:effectLst>
                  <a:outerShdw blurRad="38100" dist="38100" dir="2700000" algn="tl">
                    <a:srgbClr val="000000">
                      <a:alpha val="43137"/>
                    </a:srgbClr>
                  </a:outerShdw>
                </a:effectLst>
                <a:latin typeface="VNI Helve" pitchFamily="2" charset="0"/>
              </a:rPr>
              <a:t>Caâu 1</a:t>
            </a:r>
            <a:r>
              <a:rPr lang="en-US">
                <a:solidFill>
                  <a:srgbClr val="FF0000"/>
                </a:solidFill>
                <a:latin typeface="VNI Helve" pitchFamily="2" charset="0"/>
              </a:rPr>
              <a:t>: Nhöõng chi tieát naøo trong baøi cho thaáy trôøi raát reùt?</a:t>
            </a:r>
          </a:p>
        </p:txBody>
      </p:sp>
      <p:sp>
        <p:nvSpPr>
          <p:cNvPr id="3" name="Content Placeholder 2">
            <a:extLst>
              <a:ext uri="{FF2B5EF4-FFF2-40B4-BE49-F238E27FC236}">
                <a16:creationId xmlns:a16="http://schemas.microsoft.com/office/drawing/2014/main" id="{4F2640DB-941B-2A31-6798-0F9136CE7D01}"/>
              </a:ext>
            </a:extLst>
          </p:cNvPr>
          <p:cNvSpPr>
            <a:spLocks noGrp="1"/>
          </p:cNvSpPr>
          <p:nvPr>
            <p:ph idx="1"/>
          </p:nvPr>
        </p:nvSpPr>
        <p:spPr>
          <a:xfrm>
            <a:off x="1720072" y="2191649"/>
            <a:ext cx="9060873" cy="3767653"/>
          </a:xfrm>
          <a:solidFill>
            <a:schemeClr val="bg1">
              <a:alpha val="80000"/>
            </a:schemeClr>
          </a:solidFill>
        </p:spPr>
        <p:txBody>
          <a:bodyPr>
            <a:normAutofit lnSpcReduction="10000"/>
          </a:bodyPr>
          <a:lstStyle/>
          <a:p>
            <a:r>
              <a:rPr lang="en-US" sz="3600">
                <a:solidFill>
                  <a:srgbClr val="002060"/>
                </a:solidFill>
                <a:latin typeface="VNI Helve" pitchFamily="2" charset="0"/>
              </a:rPr>
              <a:t>Baây giôø ñaõ laø cuoái muøa ñoâng. Hoâm nay, trôøi reùt theâm.</a:t>
            </a:r>
          </a:p>
          <a:p>
            <a:r>
              <a:rPr lang="en-US" sz="3600">
                <a:solidFill>
                  <a:srgbClr val="002060"/>
                </a:solidFill>
                <a:latin typeface="VNI Helve" pitchFamily="2" charset="0"/>
              </a:rPr>
              <a:t>Maët ñaát cöùng laïi.</a:t>
            </a:r>
          </a:p>
          <a:p>
            <a:r>
              <a:rPr lang="en-US" sz="3600">
                <a:solidFill>
                  <a:srgbClr val="002060"/>
                </a:solidFill>
                <a:latin typeface="VNI Helve" pitchFamily="2" charset="0"/>
              </a:rPr>
              <a:t>Caây coái ruõ laù uùa vaøng.</a:t>
            </a:r>
          </a:p>
          <a:p>
            <a:r>
              <a:rPr lang="en-US" sz="3600">
                <a:solidFill>
                  <a:srgbClr val="002060"/>
                </a:solidFill>
                <a:latin typeface="VNI Helve" pitchFamily="2" charset="0"/>
              </a:rPr>
              <a:t>Ñaù xaùm xòt phaû theâm hôi laïnh.</a:t>
            </a:r>
          </a:p>
          <a:p>
            <a:r>
              <a:rPr lang="en-US" sz="3600">
                <a:solidFill>
                  <a:srgbClr val="002060"/>
                </a:solidFill>
                <a:latin typeface="VNI Helve" pitchFamily="2" charset="0"/>
              </a:rPr>
              <a:t>Nhöõng ngoùn tay nho nhoû ñoû leân vì laïnh.</a:t>
            </a:r>
          </a:p>
        </p:txBody>
      </p:sp>
    </p:spTree>
    <p:extLst>
      <p:ext uri="{BB962C8B-B14F-4D97-AF65-F5344CB8AC3E}">
        <p14:creationId xmlns:p14="http://schemas.microsoft.com/office/powerpoint/2010/main" val="392713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sitting around a fire&#10;&#10;Description automatically generated with medium confidence">
            <a:extLst>
              <a:ext uri="{FF2B5EF4-FFF2-40B4-BE49-F238E27FC236}">
                <a16:creationId xmlns:a16="http://schemas.microsoft.com/office/drawing/2014/main" id="{E1F8A13E-80DE-4FDE-A204-F53BB0DC9374}"/>
              </a:ext>
            </a:extLst>
          </p:cNvPr>
          <p:cNvPicPr>
            <a:picLocks noChangeAspect="1"/>
          </p:cNvPicPr>
          <p:nvPr/>
        </p:nvPicPr>
        <p:blipFill rotWithShape="1">
          <a:blip r:embed="rId2">
            <a:extLst>
              <a:ext uri="{28A0092B-C50C-407E-A947-70E740481C1C}">
                <a14:useLocalDpi xmlns:a14="http://schemas.microsoft.com/office/drawing/2010/main" val="0"/>
              </a:ext>
            </a:extLst>
          </a:blip>
          <a:srcRect l="17757" r="16028"/>
          <a:stretch/>
        </p:blipFill>
        <p:spPr>
          <a:xfrm>
            <a:off x="1513840" y="142240"/>
            <a:ext cx="9265920" cy="6715760"/>
          </a:xfrm>
          <a:prstGeom prst="rect">
            <a:avLst/>
          </a:prstGeom>
        </p:spPr>
      </p:pic>
      <p:sp>
        <p:nvSpPr>
          <p:cNvPr id="3" name="Content Placeholder 2">
            <a:extLst>
              <a:ext uri="{FF2B5EF4-FFF2-40B4-BE49-F238E27FC236}">
                <a16:creationId xmlns:a16="http://schemas.microsoft.com/office/drawing/2014/main" id="{5575130D-22B0-7762-594B-78B946E6837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95729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44635-648F-9C87-89A1-FF53FE25935F}"/>
              </a:ext>
            </a:extLst>
          </p:cNvPr>
          <p:cNvSpPr>
            <a:spLocks noGrp="1"/>
          </p:cNvSpPr>
          <p:nvPr>
            <p:ph idx="1"/>
          </p:nvPr>
        </p:nvSpPr>
        <p:spPr/>
        <p:txBody>
          <a:bodyPr/>
          <a:lstStyle/>
          <a:p>
            <a:endParaRPr lang="en-US"/>
          </a:p>
        </p:txBody>
      </p:sp>
      <p:sp>
        <p:nvSpPr>
          <p:cNvPr id="5" name="TextBox 4">
            <a:extLst>
              <a:ext uri="{FF2B5EF4-FFF2-40B4-BE49-F238E27FC236}">
                <a16:creationId xmlns:a16="http://schemas.microsoft.com/office/drawing/2014/main" id="{4A995033-5347-F685-FFEB-D8E8F6F44AF3}"/>
              </a:ext>
            </a:extLst>
          </p:cNvPr>
          <p:cNvSpPr txBox="1"/>
          <p:nvPr/>
        </p:nvSpPr>
        <p:spPr>
          <a:xfrm>
            <a:off x="751840" y="193040"/>
            <a:ext cx="10810240" cy="6740307"/>
          </a:xfrm>
          <a:prstGeom prst="rect">
            <a:avLst/>
          </a:prstGeom>
          <a:noFill/>
        </p:spPr>
        <p:txBody>
          <a:bodyPr wrap="square">
            <a:spAutoFit/>
          </a:bodyPr>
          <a:lstStyle/>
          <a:p>
            <a:pPr algn="just"/>
            <a:r>
              <a:rPr lang="en-US" sz="3600" b="1">
                <a:solidFill>
                  <a:srgbClr val="FF0000"/>
                </a:solidFill>
                <a:latin typeface="OpenSans"/>
              </a:rPr>
              <a:t>Đoạn 2:</a:t>
            </a:r>
            <a:r>
              <a:rPr lang="vi-VN" sz="3600" b="1" i="0">
                <a:solidFill>
                  <a:srgbClr val="FF0000"/>
                </a:solidFill>
                <a:effectLst/>
                <a:latin typeface="OpenSans"/>
              </a:rPr>
              <a:t>  </a:t>
            </a:r>
            <a:r>
              <a:rPr lang="vi-VN" sz="3600" b="0" i="0">
                <a:solidFill>
                  <a:srgbClr val="002060"/>
                </a:solidFill>
                <a:effectLst/>
                <a:latin typeface="OpenSans"/>
              </a:rPr>
              <a:t>Tiếng nói dè dặt ban đầu to dần lên theo ngọn lửa. Các bạn kể cho thầy giáo nghe về cuộc sống của mình. Đêm qua, con bò nhà bạn Súa đẻ một con bê mập mạp. Bạn thức suốt đêm đốt lửa cho mẹ con chúng sưởi. Bạn Mua thì kể về đám cưới của chị gái, về bộ váy áo đẹp nhất, sặc sỡ nhất mà bạn nhìn thấy. Bạn Chơ kể về cái hàng rào đá mà bố con bạn đang xếp dở. Cái hàng rào đá được xếp bằng những hòn đá xanh, bằng sự khéo léo, cần cù của những bàn tay yêu lao động...</a:t>
            </a:r>
          </a:p>
          <a:p>
            <a:pPr algn="just"/>
            <a:r>
              <a:rPr lang="vi-VN" sz="3600" b="0" i="0">
                <a:solidFill>
                  <a:srgbClr val="002060"/>
                </a:solidFill>
                <a:effectLst/>
                <a:latin typeface="OpenSans"/>
              </a:rPr>
              <a:t>      Tiếng Mông lẫn tiếng Kinh làm cho căn phòng nhỏ thêm rộn ràng.</a:t>
            </a:r>
          </a:p>
          <a:p>
            <a:pPr algn="r"/>
            <a:r>
              <a:rPr lang="vi-VN" sz="3600" b="0" i="1">
                <a:solidFill>
                  <a:srgbClr val="0070C0"/>
                </a:solidFill>
                <a:effectLst/>
                <a:latin typeface="OpenSans"/>
              </a:rPr>
              <a:t>Theo</a:t>
            </a:r>
            <a:r>
              <a:rPr lang="vi-VN" sz="3600" b="0" i="0">
                <a:solidFill>
                  <a:srgbClr val="0070C0"/>
                </a:solidFill>
                <a:effectLst/>
                <a:latin typeface="OpenSans"/>
              </a:rPr>
              <a:t> Lục Mạnh Cường</a:t>
            </a:r>
          </a:p>
        </p:txBody>
      </p:sp>
    </p:spTree>
    <p:extLst>
      <p:ext uri="{BB962C8B-B14F-4D97-AF65-F5344CB8AC3E}">
        <p14:creationId xmlns:p14="http://schemas.microsoft.com/office/powerpoint/2010/main" val="3144736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6DD02-1F97-0DF2-2539-404DA73D957B}"/>
            </a:ext>
          </a:extLst>
        </p:cNvPr>
        <p:cNvGrpSpPr/>
        <p:nvPr/>
      </p:nvGrpSpPr>
      <p:grpSpPr>
        <a:xfrm>
          <a:off x="0" y="0"/>
          <a:ext cx="0" cy="0"/>
          <a:chOff x="0" y="0"/>
          <a:chExt cx="0" cy="0"/>
        </a:xfrm>
      </p:grpSpPr>
      <p:sp>
        <p:nvSpPr>
          <p:cNvPr id="3" name="Rectangle: Rounded Corners 13">
            <a:extLst>
              <a:ext uri="{FF2B5EF4-FFF2-40B4-BE49-F238E27FC236}">
                <a16:creationId xmlns:a16="http://schemas.microsoft.com/office/drawing/2014/main" id="{4DA23344-FCB7-FEF4-0654-64BB30EE597B}"/>
              </a:ext>
            </a:extLst>
          </p:cNvPr>
          <p:cNvSpPr/>
          <p:nvPr/>
        </p:nvSpPr>
        <p:spPr>
          <a:xfrm>
            <a:off x="124461" y="1514109"/>
            <a:ext cx="11938425" cy="5117997"/>
          </a:xfrm>
          <a:prstGeom prst="roundRect">
            <a:avLst>
              <a:gd name="adj" fmla="val 12531"/>
            </a:avLst>
          </a:prstGeom>
          <a:solidFill>
            <a:srgbClr val="FFFFFF"/>
          </a:solidFill>
          <a:ln w="19050">
            <a:solidFill>
              <a:srgbClr val="FF6F92"/>
            </a:solidFill>
            <a:prstDash val="solid"/>
            <a:extLst>
              <a:ext uri="{C807C97D-BFC1-408E-A445-0C87EB9F89A2}">
                <ask:lineSketchStyleProps xmlns:ask="http://schemas.microsoft.com/office/drawing/2018/sketchyshapes" xmlns="" sd="2129858240">
                  <a:custGeom>
                    <a:avLst/>
                    <a:gdLst>
                      <a:gd name="connsiteX0" fmla="*/ 0 w 11497211"/>
                      <a:gd name="connsiteY0" fmla="*/ 742782 h 5927557"/>
                      <a:gd name="connsiteX1" fmla="*/ 742782 w 11497211"/>
                      <a:gd name="connsiteY1" fmla="*/ 0 h 5927557"/>
                      <a:gd name="connsiteX2" fmla="*/ 10754429 w 11497211"/>
                      <a:gd name="connsiteY2" fmla="*/ 0 h 5927557"/>
                      <a:gd name="connsiteX3" fmla="*/ 11497211 w 11497211"/>
                      <a:gd name="connsiteY3" fmla="*/ 742782 h 5927557"/>
                      <a:gd name="connsiteX4" fmla="*/ 11497211 w 11497211"/>
                      <a:gd name="connsiteY4" fmla="*/ 5184775 h 5927557"/>
                      <a:gd name="connsiteX5" fmla="*/ 10754429 w 11497211"/>
                      <a:gd name="connsiteY5" fmla="*/ 5927557 h 5927557"/>
                      <a:gd name="connsiteX6" fmla="*/ 742782 w 11497211"/>
                      <a:gd name="connsiteY6" fmla="*/ 5927557 h 5927557"/>
                      <a:gd name="connsiteX7" fmla="*/ 0 w 11497211"/>
                      <a:gd name="connsiteY7" fmla="*/ 5184775 h 5927557"/>
                      <a:gd name="connsiteX8" fmla="*/ 0 w 11497211"/>
                      <a:gd name="connsiteY8" fmla="*/ 742782 h 592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7211" h="5927557" fill="none" extrusionOk="0">
                        <a:moveTo>
                          <a:pt x="0" y="742782"/>
                        </a:moveTo>
                        <a:cubicBezTo>
                          <a:pt x="-59393" y="332033"/>
                          <a:pt x="365365" y="-24258"/>
                          <a:pt x="742782" y="0"/>
                        </a:cubicBezTo>
                        <a:cubicBezTo>
                          <a:pt x="5521929" y="152324"/>
                          <a:pt x="8381244" y="98845"/>
                          <a:pt x="10754429" y="0"/>
                        </a:cubicBezTo>
                        <a:cubicBezTo>
                          <a:pt x="11139713" y="10120"/>
                          <a:pt x="11499767" y="299416"/>
                          <a:pt x="11497211" y="742782"/>
                        </a:cubicBezTo>
                        <a:cubicBezTo>
                          <a:pt x="11491546" y="2163700"/>
                          <a:pt x="11528904" y="3915504"/>
                          <a:pt x="11497211" y="5184775"/>
                        </a:cubicBezTo>
                        <a:cubicBezTo>
                          <a:pt x="11562974" y="5575788"/>
                          <a:pt x="11166453" y="5957999"/>
                          <a:pt x="10754429" y="5927557"/>
                        </a:cubicBezTo>
                        <a:cubicBezTo>
                          <a:pt x="6838415" y="5833983"/>
                          <a:pt x="3236851" y="6069238"/>
                          <a:pt x="742782" y="5927557"/>
                        </a:cubicBezTo>
                        <a:cubicBezTo>
                          <a:pt x="374957" y="5983135"/>
                          <a:pt x="-18362" y="5560211"/>
                          <a:pt x="0" y="5184775"/>
                        </a:cubicBezTo>
                        <a:cubicBezTo>
                          <a:pt x="117359" y="4532345"/>
                          <a:pt x="19986" y="1964670"/>
                          <a:pt x="0" y="742782"/>
                        </a:cubicBezTo>
                        <a:close/>
                      </a:path>
                      <a:path w="11497211" h="5927557" stroke="0" extrusionOk="0">
                        <a:moveTo>
                          <a:pt x="0" y="742782"/>
                        </a:moveTo>
                        <a:cubicBezTo>
                          <a:pt x="957" y="361809"/>
                          <a:pt x="337568" y="8958"/>
                          <a:pt x="742782" y="0"/>
                        </a:cubicBezTo>
                        <a:cubicBezTo>
                          <a:pt x="2682537" y="-24685"/>
                          <a:pt x="6032034" y="-116485"/>
                          <a:pt x="10754429" y="0"/>
                        </a:cubicBezTo>
                        <a:cubicBezTo>
                          <a:pt x="11197306" y="-19172"/>
                          <a:pt x="11439864" y="355272"/>
                          <a:pt x="11497211" y="742782"/>
                        </a:cubicBezTo>
                        <a:cubicBezTo>
                          <a:pt x="11634624" y="2283396"/>
                          <a:pt x="11561075" y="4558739"/>
                          <a:pt x="11497211" y="5184775"/>
                        </a:cubicBezTo>
                        <a:cubicBezTo>
                          <a:pt x="11544247" y="5582804"/>
                          <a:pt x="11179271" y="5915281"/>
                          <a:pt x="10754429" y="5927557"/>
                        </a:cubicBezTo>
                        <a:cubicBezTo>
                          <a:pt x="6327118" y="5782108"/>
                          <a:pt x="2395889" y="5853247"/>
                          <a:pt x="742782" y="5927557"/>
                        </a:cubicBezTo>
                        <a:cubicBezTo>
                          <a:pt x="357313" y="5852420"/>
                          <a:pt x="51467" y="5645789"/>
                          <a:pt x="0" y="5184775"/>
                        </a:cubicBezTo>
                        <a:cubicBezTo>
                          <a:pt x="-47396" y="3590001"/>
                          <a:pt x="47347" y="2564615"/>
                          <a:pt x="0" y="742782"/>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indent="457200" algn="ctr"/>
            <a:endParaRPr lang="en-US" sz="2800" dirty="0">
              <a:solidFill>
                <a:srgbClr val="002060"/>
              </a:solidFill>
              <a:latin typeface="iCiel Crocante" panose="02000000000000000000" pitchFamily="50" charset="0"/>
              <a:cs typeface="Calibri" panose="020F0502020204030204" pitchFamily="34" charset="0"/>
            </a:endParaRPr>
          </a:p>
          <a:p>
            <a:pPr indent="457200" algn="ctr"/>
            <a:endParaRPr lang="en-US" sz="2800" dirty="0">
              <a:solidFill>
                <a:srgbClr val="002060"/>
              </a:solidFill>
              <a:latin typeface="iCiel Crocante" panose="02000000000000000000" pitchFamily="50" charset="0"/>
              <a:cs typeface="Calibri" panose="020F0502020204030204" pitchFamily="34" charset="0"/>
            </a:endParaRPr>
          </a:p>
          <a:p>
            <a:pPr indent="457200" algn="ctr"/>
            <a:endParaRPr lang="en-US" sz="2800" dirty="0">
              <a:solidFill>
                <a:srgbClr val="002060"/>
              </a:solidFill>
              <a:latin typeface="iCiel Crocante" panose="02000000000000000000" pitchFamily="50" charset="0"/>
              <a:cs typeface="Calibri" panose="020F0502020204030204" pitchFamily="34" charset="0"/>
            </a:endParaRPr>
          </a:p>
          <a:p>
            <a:pPr indent="457200" algn="ctr"/>
            <a:endParaRPr lang="en-US" sz="2800" dirty="0">
              <a:solidFill>
                <a:srgbClr val="002060"/>
              </a:solidFill>
              <a:latin typeface="iCiel Crocante" panose="02000000000000000000" pitchFamily="50" charset="0"/>
              <a:cs typeface="Calibri" panose="020F0502020204030204" pitchFamily="34" charset="0"/>
            </a:endParaRPr>
          </a:p>
        </p:txBody>
      </p:sp>
      <p:grpSp>
        <p:nvGrpSpPr>
          <p:cNvPr id="24" name="Group 23">
            <a:extLst>
              <a:ext uri="{FF2B5EF4-FFF2-40B4-BE49-F238E27FC236}">
                <a16:creationId xmlns:a16="http://schemas.microsoft.com/office/drawing/2014/main" id="{AC0F344D-ACB4-A37E-A878-F642A6978AF2}"/>
              </a:ext>
            </a:extLst>
          </p:cNvPr>
          <p:cNvGrpSpPr/>
          <p:nvPr/>
        </p:nvGrpSpPr>
        <p:grpSpPr>
          <a:xfrm>
            <a:off x="848609" y="225894"/>
            <a:ext cx="10773063" cy="1051527"/>
            <a:chOff x="278113" y="2896649"/>
            <a:chExt cx="10773063" cy="1051527"/>
          </a:xfrm>
        </p:grpSpPr>
        <p:sp>
          <p:nvSpPr>
            <p:cNvPr id="12" name="Rectangle: Rounded Corners 11">
              <a:extLst>
                <a:ext uri="{FF2B5EF4-FFF2-40B4-BE49-F238E27FC236}">
                  <a16:creationId xmlns:a16="http://schemas.microsoft.com/office/drawing/2014/main" id="{86F0D8A1-B897-453B-3643-DC872A664EFB}"/>
                </a:ext>
              </a:extLst>
            </p:cNvPr>
            <p:cNvSpPr/>
            <p:nvPr/>
          </p:nvSpPr>
          <p:spPr>
            <a:xfrm>
              <a:off x="359045" y="3133337"/>
              <a:ext cx="10692131" cy="814839"/>
            </a:xfrm>
            <a:custGeom>
              <a:avLst/>
              <a:gdLst>
                <a:gd name="connsiteX0" fmla="*/ 0 w 10692131"/>
                <a:gd name="connsiteY0" fmla="*/ 198992 h 814839"/>
                <a:gd name="connsiteX1" fmla="*/ 198992 w 10692131"/>
                <a:gd name="connsiteY1" fmla="*/ 0 h 814839"/>
                <a:gd name="connsiteX2" fmla="*/ 10493139 w 10692131"/>
                <a:gd name="connsiteY2" fmla="*/ 0 h 814839"/>
                <a:gd name="connsiteX3" fmla="*/ 10692131 w 10692131"/>
                <a:gd name="connsiteY3" fmla="*/ 198992 h 814839"/>
                <a:gd name="connsiteX4" fmla="*/ 10692131 w 10692131"/>
                <a:gd name="connsiteY4" fmla="*/ 615847 h 814839"/>
                <a:gd name="connsiteX5" fmla="*/ 10493139 w 10692131"/>
                <a:gd name="connsiteY5" fmla="*/ 814839 h 814839"/>
                <a:gd name="connsiteX6" fmla="*/ 198992 w 10692131"/>
                <a:gd name="connsiteY6" fmla="*/ 814839 h 814839"/>
                <a:gd name="connsiteX7" fmla="*/ 0 w 10692131"/>
                <a:gd name="connsiteY7" fmla="*/ 615847 h 814839"/>
                <a:gd name="connsiteX8" fmla="*/ 0 w 10692131"/>
                <a:gd name="connsiteY8" fmla="*/ 198992 h 81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2131" h="814839" fill="none" extrusionOk="0">
                  <a:moveTo>
                    <a:pt x="0" y="198992"/>
                  </a:moveTo>
                  <a:cubicBezTo>
                    <a:pt x="-5419" y="108080"/>
                    <a:pt x="82170" y="-4651"/>
                    <a:pt x="198992" y="0"/>
                  </a:cubicBezTo>
                  <a:cubicBezTo>
                    <a:pt x="2565445" y="-35273"/>
                    <a:pt x="6623569" y="-144294"/>
                    <a:pt x="10493139" y="0"/>
                  </a:cubicBezTo>
                  <a:cubicBezTo>
                    <a:pt x="10623559" y="6246"/>
                    <a:pt x="10679057" y="78069"/>
                    <a:pt x="10692131" y="198992"/>
                  </a:cubicBezTo>
                  <a:cubicBezTo>
                    <a:pt x="10662834" y="346148"/>
                    <a:pt x="10719245" y="534884"/>
                    <a:pt x="10692131" y="615847"/>
                  </a:cubicBezTo>
                  <a:cubicBezTo>
                    <a:pt x="10698864" y="720655"/>
                    <a:pt x="10608030" y="809429"/>
                    <a:pt x="10493139" y="814839"/>
                  </a:cubicBezTo>
                  <a:cubicBezTo>
                    <a:pt x="5998052" y="892364"/>
                    <a:pt x="2942096" y="771136"/>
                    <a:pt x="198992" y="814839"/>
                  </a:cubicBezTo>
                  <a:cubicBezTo>
                    <a:pt x="81260" y="812669"/>
                    <a:pt x="-13594" y="725561"/>
                    <a:pt x="0" y="615847"/>
                  </a:cubicBezTo>
                  <a:cubicBezTo>
                    <a:pt x="-22587" y="544243"/>
                    <a:pt x="-31970" y="384799"/>
                    <a:pt x="0" y="198992"/>
                  </a:cubicBezTo>
                  <a:close/>
                </a:path>
                <a:path w="10692131" h="814839" stroke="0" extrusionOk="0">
                  <a:moveTo>
                    <a:pt x="0" y="198992"/>
                  </a:moveTo>
                  <a:cubicBezTo>
                    <a:pt x="-4934" y="72044"/>
                    <a:pt x="83608" y="4442"/>
                    <a:pt x="198992" y="0"/>
                  </a:cubicBezTo>
                  <a:cubicBezTo>
                    <a:pt x="3356306" y="-95379"/>
                    <a:pt x="6478918" y="58096"/>
                    <a:pt x="10493139" y="0"/>
                  </a:cubicBezTo>
                  <a:cubicBezTo>
                    <a:pt x="10586457" y="-11672"/>
                    <a:pt x="10675314" y="77006"/>
                    <a:pt x="10692131" y="198992"/>
                  </a:cubicBezTo>
                  <a:cubicBezTo>
                    <a:pt x="10697554" y="302086"/>
                    <a:pt x="10722727" y="525888"/>
                    <a:pt x="10692131" y="615847"/>
                  </a:cubicBezTo>
                  <a:cubicBezTo>
                    <a:pt x="10701295" y="714854"/>
                    <a:pt x="10593405" y="805242"/>
                    <a:pt x="10493139" y="814839"/>
                  </a:cubicBezTo>
                  <a:cubicBezTo>
                    <a:pt x="6578375" y="754933"/>
                    <a:pt x="3970856" y="897353"/>
                    <a:pt x="198992" y="814839"/>
                  </a:cubicBezTo>
                  <a:cubicBezTo>
                    <a:pt x="69996" y="819560"/>
                    <a:pt x="-5433" y="731261"/>
                    <a:pt x="0" y="615847"/>
                  </a:cubicBezTo>
                  <a:cubicBezTo>
                    <a:pt x="9673" y="461689"/>
                    <a:pt x="24248" y="349252"/>
                    <a:pt x="0" y="198992"/>
                  </a:cubicBezTo>
                  <a:close/>
                </a:path>
              </a:pathLst>
            </a:custGeom>
            <a:solidFill>
              <a:schemeClr val="bg1"/>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en-US" sz="3200" b="1" dirty="0">
                  <a:solidFill>
                    <a:srgbClr val="002060"/>
                  </a:solidFill>
                </a:rPr>
                <a:t>   2. </a:t>
              </a:r>
              <a:r>
                <a:rPr lang="en-US" sz="3200" b="1" dirty="0" err="1">
                  <a:solidFill>
                    <a:srgbClr val="002060"/>
                  </a:solidFill>
                </a:rPr>
                <a:t>Mỗi</a:t>
              </a:r>
              <a:r>
                <a:rPr lang="en-US" sz="3200" b="1" dirty="0">
                  <a:solidFill>
                    <a:srgbClr val="002060"/>
                  </a:solidFill>
                </a:rPr>
                <a:t> </a:t>
              </a:r>
              <a:r>
                <a:rPr lang="en-US" sz="3200" b="1" dirty="0" err="1">
                  <a:solidFill>
                    <a:srgbClr val="002060"/>
                  </a:solidFill>
                </a:rPr>
                <a:t>bạn</a:t>
              </a:r>
              <a:r>
                <a:rPr lang="en-US" sz="3200" b="1" dirty="0">
                  <a:solidFill>
                    <a:srgbClr val="002060"/>
                  </a:solidFill>
                </a:rPr>
                <a:t> </a:t>
              </a:r>
              <a:r>
                <a:rPr lang="en-US" sz="3200" b="1" dirty="0" err="1">
                  <a:solidFill>
                    <a:srgbClr val="002060"/>
                  </a:solidFill>
                </a:rPr>
                <a:t>kể</a:t>
              </a:r>
              <a:r>
                <a:rPr lang="en-US" sz="3200" b="1" dirty="0">
                  <a:solidFill>
                    <a:srgbClr val="002060"/>
                  </a:solidFill>
                </a:rPr>
                <a:t> </a:t>
              </a:r>
              <a:r>
                <a:rPr lang="en-US" sz="3200" b="1" dirty="0" err="1">
                  <a:solidFill>
                    <a:srgbClr val="002060"/>
                  </a:solidFill>
                </a:rPr>
                <a:t>cho</a:t>
              </a:r>
              <a:r>
                <a:rPr lang="en-US" sz="3200" b="1" dirty="0">
                  <a:solidFill>
                    <a:srgbClr val="002060"/>
                  </a:solidFill>
                </a:rPr>
                <a:t> </a:t>
              </a:r>
              <a:r>
                <a:rPr lang="en-US" sz="3200" b="1" dirty="0" err="1">
                  <a:solidFill>
                    <a:srgbClr val="002060"/>
                  </a:solidFill>
                </a:rPr>
                <a:t>thầy</a:t>
              </a:r>
              <a:r>
                <a:rPr lang="en-US" sz="3200" b="1" dirty="0">
                  <a:solidFill>
                    <a:srgbClr val="002060"/>
                  </a:solidFill>
                </a:rPr>
                <a:t> </a:t>
              </a:r>
              <a:r>
                <a:rPr lang="en-US" sz="3200" b="1" dirty="0" err="1">
                  <a:solidFill>
                    <a:srgbClr val="002060"/>
                  </a:solidFill>
                </a:rPr>
                <a:t>giáo</a:t>
              </a:r>
              <a:r>
                <a:rPr lang="en-US" sz="3200" b="1" dirty="0">
                  <a:solidFill>
                    <a:srgbClr val="002060"/>
                  </a:solidFill>
                </a:rPr>
                <a:t> </a:t>
              </a:r>
              <a:r>
                <a:rPr lang="en-US" sz="3200" b="1" dirty="0" err="1">
                  <a:solidFill>
                    <a:srgbClr val="002060"/>
                  </a:solidFill>
                </a:rPr>
                <a:t>nghe</a:t>
              </a:r>
              <a:r>
                <a:rPr lang="en-US" sz="3200" b="1" dirty="0">
                  <a:solidFill>
                    <a:srgbClr val="002060"/>
                  </a:solidFill>
                </a:rPr>
                <a:t> </a:t>
              </a:r>
              <a:r>
                <a:rPr lang="en-US" sz="3200" b="1" dirty="0" err="1">
                  <a:solidFill>
                    <a:srgbClr val="002060"/>
                  </a:solidFill>
                </a:rPr>
                <a:t>những</a:t>
              </a:r>
              <a:r>
                <a:rPr lang="en-US" sz="3200" b="1" dirty="0">
                  <a:solidFill>
                    <a:srgbClr val="002060"/>
                  </a:solidFill>
                </a:rPr>
                <a:t> </a:t>
              </a:r>
              <a:r>
                <a:rPr lang="en-US" sz="3200" b="1" dirty="0" err="1">
                  <a:solidFill>
                    <a:srgbClr val="002060"/>
                  </a:solidFill>
                </a:rPr>
                <a:t>chuyện</a:t>
              </a:r>
              <a:r>
                <a:rPr lang="en-US" sz="3200" b="1" dirty="0">
                  <a:solidFill>
                    <a:srgbClr val="002060"/>
                  </a:solidFill>
                </a:rPr>
                <a:t> </a:t>
              </a:r>
              <a:r>
                <a:rPr lang="en-US" sz="3200" b="1" dirty="0" err="1">
                  <a:solidFill>
                    <a:srgbClr val="002060"/>
                  </a:solidFill>
                </a:rPr>
                <a:t>gì</a:t>
              </a:r>
              <a:r>
                <a:rPr lang="en-US" sz="3200" b="1" dirty="0">
                  <a:solidFill>
                    <a:srgbClr val="002060"/>
                  </a:solidFill>
                </a:rPr>
                <a:t>?</a:t>
              </a:r>
              <a:endParaRPr lang="en-US" sz="3200" b="1" i="1" dirty="0">
                <a:solidFill>
                  <a:srgbClr val="002060"/>
                </a:solidFill>
              </a:endParaRPr>
            </a:p>
          </p:txBody>
        </p:sp>
        <p:grpSp>
          <p:nvGrpSpPr>
            <p:cNvPr id="23" name="Group 22">
              <a:extLst>
                <a:ext uri="{FF2B5EF4-FFF2-40B4-BE49-F238E27FC236}">
                  <a16:creationId xmlns:a16="http://schemas.microsoft.com/office/drawing/2014/main" id="{D24B7123-97EC-1A7F-022D-27D9358CA2EA}"/>
                </a:ext>
              </a:extLst>
            </p:cNvPr>
            <p:cNvGrpSpPr/>
            <p:nvPr/>
          </p:nvGrpSpPr>
          <p:grpSpPr>
            <a:xfrm>
              <a:off x="278113" y="2896649"/>
              <a:ext cx="862711" cy="984549"/>
              <a:chOff x="278113" y="2896649"/>
              <a:chExt cx="862711" cy="984549"/>
            </a:xfrm>
          </p:grpSpPr>
          <p:pic>
            <p:nvPicPr>
              <p:cNvPr id="21" name="Picture 20">
                <a:extLst>
                  <a:ext uri="{FF2B5EF4-FFF2-40B4-BE49-F238E27FC236}">
                    <a16:creationId xmlns:a16="http://schemas.microsoft.com/office/drawing/2014/main" id="{2D98B42C-F9B2-0421-D1F6-A39E9C14B9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78113" y="2976801"/>
                <a:ext cx="555069" cy="904397"/>
              </a:xfrm>
              <a:prstGeom prst="rect">
                <a:avLst/>
              </a:prstGeom>
            </p:spPr>
          </p:pic>
          <p:sp>
            <p:nvSpPr>
              <p:cNvPr id="22" name="Oval 21">
                <a:extLst>
                  <a:ext uri="{FF2B5EF4-FFF2-40B4-BE49-F238E27FC236}">
                    <a16:creationId xmlns:a16="http://schemas.microsoft.com/office/drawing/2014/main" id="{60ED62A6-9602-1849-2196-E3F1CC7C3F2B}"/>
                  </a:ext>
                </a:extLst>
              </p:cNvPr>
              <p:cNvSpPr/>
              <p:nvPr/>
            </p:nvSpPr>
            <p:spPr>
              <a:xfrm>
                <a:off x="726458" y="2896649"/>
                <a:ext cx="414366" cy="41436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9Slide03 AllRoundGothic" panose="020B0503020202020104" pitchFamily="34" charset="0"/>
                  </a:rPr>
                  <a:t>?</a:t>
                </a:r>
              </a:p>
            </p:txBody>
          </p:sp>
        </p:grpSp>
      </p:grpSp>
      <p:grpSp>
        <p:nvGrpSpPr>
          <p:cNvPr id="6" name="Group 5">
            <a:extLst>
              <a:ext uri="{FF2B5EF4-FFF2-40B4-BE49-F238E27FC236}">
                <a16:creationId xmlns:a16="http://schemas.microsoft.com/office/drawing/2014/main" id="{9F93EC6A-CC66-FFF5-3CBE-C9E462C59901}"/>
              </a:ext>
            </a:extLst>
          </p:cNvPr>
          <p:cNvGrpSpPr/>
          <p:nvPr/>
        </p:nvGrpSpPr>
        <p:grpSpPr>
          <a:xfrm>
            <a:off x="4616835" y="1476771"/>
            <a:ext cx="3128988" cy="1370376"/>
            <a:chOff x="5130827" y="3253206"/>
            <a:chExt cx="3128988" cy="1370376"/>
          </a:xfrm>
        </p:grpSpPr>
        <p:sp>
          <p:nvSpPr>
            <p:cNvPr id="43" name="Rectangle: Rounded Corners 42">
              <a:extLst>
                <a:ext uri="{FF2B5EF4-FFF2-40B4-BE49-F238E27FC236}">
                  <a16:creationId xmlns:a16="http://schemas.microsoft.com/office/drawing/2014/main" id="{FA2B6A12-A1F8-18AE-63F5-0EBDF45BF57D}"/>
                </a:ext>
              </a:extLst>
            </p:cNvPr>
            <p:cNvSpPr/>
            <p:nvPr/>
          </p:nvSpPr>
          <p:spPr>
            <a:xfrm>
              <a:off x="5130827" y="3738653"/>
              <a:ext cx="2649202" cy="731412"/>
            </a:xfrm>
            <a:custGeom>
              <a:avLst/>
              <a:gdLst>
                <a:gd name="connsiteX0" fmla="*/ 0 w 2649202"/>
                <a:gd name="connsiteY0" fmla="*/ 178618 h 731412"/>
                <a:gd name="connsiteX1" fmla="*/ 178618 w 2649202"/>
                <a:gd name="connsiteY1" fmla="*/ 0 h 731412"/>
                <a:gd name="connsiteX2" fmla="*/ 2470584 w 2649202"/>
                <a:gd name="connsiteY2" fmla="*/ 0 h 731412"/>
                <a:gd name="connsiteX3" fmla="*/ 2649202 w 2649202"/>
                <a:gd name="connsiteY3" fmla="*/ 178618 h 731412"/>
                <a:gd name="connsiteX4" fmla="*/ 2649202 w 2649202"/>
                <a:gd name="connsiteY4" fmla="*/ 552794 h 731412"/>
                <a:gd name="connsiteX5" fmla="*/ 2470584 w 2649202"/>
                <a:gd name="connsiteY5" fmla="*/ 731412 h 731412"/>
                <a:gd name="connsiteX6" fmla="*/ 178618 w 2649202"/>
                <a:gd name="connsiteY6" fmla="*/ 731412 h 731412"/>
                <a:gd name="connsiteX7" fmla="*/ 0 w 2649202"/>
                <a:gd name="connsiteY7" fmla="*/ 552794 h 731412"/>
                <a:gd name="connsiteX8" fmla="*/ 0 w 2649202"/>
                <a:gd name="connsiteY8" fmla="*/ 178618 h 73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202" h="731412" fill="none" extrusionOk="0">
                  <a:moveTo>
                    <a:pt x="0" y="178618"/>
                  </a:moveTo>
                  <a:cubicBezTo>
                    <a:pt x="-4059" y="94195"/>
                    <a:pt x="65383" y="-9802"/>
                    <a:pt x="178618" y="0"/>
                  </a:cubicBezTo>
                  <a:cubicBezTo>
                    <a:pt x="758265" y="-35273"/>
                    <a:pt x="1439949" y="-144294"/>
                    <a:pt x="2470584" y="0"/>
                  </a:cubicBezTo>
                  <a:cubicBezTo>
                    <a:pt x="2587902" y="5683"/>
                    <a:pt x="2635918" y="68770"/>
                    <a:pt x="2649202" y="178618"/>
                  </a:cubicBezTo>
                  <a:cubicBezTo>
                    <a:pt x="2661045" y="315867"/>
                    <a:pt x="2633869" y="461370"/>
                    <a:pt x="2649202" y="552794"/>
                  </a:cubicBezTo>
                  <a:cubicBezTo>
                    <a:pt x="2652963" y="648598"/>
                    <a:pt x="2580449" y="719251"/>
                    <a:pt x="2470584" y="731412"/>
                  </a:cubicBezTo>
                  <a:cubicBezTo>
                    <a:pt x="1706247" y="808937"/>
                    <a:pt x="442955" y="687709"/>
                    <a:pt x="178618" y="731412"/>
                  </a:cubicBezTo>
                  <a:cubicBezTo>
                    <a:pt x="76730" y="730514"/>
                    <a:pt x="-6676" y="651351"/>
                    <a:pt x="0" y="552794"/>
                  </a:cubicBezTo>
                  <a:cubicBezTo>
                    <a:pt x="5877" y="415313"/>
                    <a:pt x="-22622" y="296987"/>
                    <a:pt x="0" y="178618"/>
                  </a:cubicBezTo>
                  <a:close/>
                </a:path>
                <a:path w="2649202" h="731412" stroke="0" extrusionOk="0">
                  <a:moveTo>
                    <a:pt x="0" y="178618"/>
                  </a:moveTo>
                  <a:cubicBezTo>
                    <a:pt x="-2935" y="69828"/>
                    <a:pt x="69631" y="8373"/>
                    <a:pt x="178618" y="0"/>
                  </a:cubicBezTo>
                  <a:cubicBezTo>
                    <a:pt x="1049185" y="-95379"/>
                    <a:pt x="1862910" y="58096"/>
                    <a:pt x="2470584" y="0"/>
                  </a:cubicBezTo>
                  <a:cubicBezTo>
                    <a:pt x="2563363" y="-4131"/>
                    <a:pt x="2645460" y="77281"/>
                    <a:pt x="2649202" y="178618"/>
                  </a:cubicBezTo>
                  <a:cubicBezTo>
                    <a:pt x="2670502" y="270105"/>
                    <a:pt x="2668894" y="419100"/>
                    <a:pt x="2649202" y="552794"/>
                  </a:cubicBezTo>
                  <a:cubicBezTo>
                    <a:pt x="2659346" y="639385"/>
                    <a:pt x="2555546" y="717779"/>
                    <a:pt x="2470584" y="731412"/>
                  </a:cubicBezTo>
                  <a:cubicBezTo>
                    <a:pt x="1921456" y="671506"/>
                    <a:pt x="1273649" y="813926"/>
                    <a:pt x="178618" y="731412"/>
                  </a:cubicBezTo>
                  <a:cubicBezTo>
                    <a:pt x="68694" y="734199"/>
                    <a:pt x="-8104" y="659667"/>
                    <a:pt x="0" y="552794"/>
                  </a:cubicBezTo>
                  <a:cubicBezTo>
                    <a:pt x="10621" y="508294"/>
                    <a:pt x="-32835" y="232233"/>
                    <a:pt x="0" y="178618"/>
                  </a:cubicBezTo>
                  <a:close/>
                </a:path>
              </a:pathLst>
            </a:custGeom>
            <a:solidFill>
              <a:srgbClr val="CCFFFF"/>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bạn</a:t>
              </a:r>
              <a:r>
                <a:rPr lang="en-US" sz="3600" b="1" dirty="0">
                  <a:solidFill>
                    <a:srgbClr val="002060"/>
                  </a:solidFill>
                </a:rPr>
                <a:t> Mua</a:t>
              </a:r>
            </a:p>
          </p:txBody>
        </p:sp>
        <p:pic>
          <p:nvPicPr>
            <p:cNvPr id="48" name="Picture 47">
              <a:extLst>
                <a:ext uri="{FF2B5EF4-FFF2-40B4-BE49-F238E27FC236}">
                  <a16:creationId xmlns:a16="http://schemas.microsoft.com/office/drawing/2014/main" id="{72710B16-FDA6-FFBE-82AA-D467E326A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8231" y="3253206"/>
              <a:ext cx="821584" cy="1370376"/>
            </a:xfrm>
            <a:prstGeom prst="rect">
              <a:avLst/>
            </a:prstGeom>
          </p:spPr>
        </p:pic>
      </p:grpSp>
      <p:grpSp>
        <p:nvGrpSpPr>
          <p:cNvPr id="7" name="Group 6">
            <a:extLst>
              <a:ext uri="{FF2B5EF4-FFF2-40B4-BE49-F238E27FC236}">
                <a16:creationId xmlns:a16="http://schemas.microsoft.com/office/drawing/2014/main" id="{5D6EBCB7-B787-CA8D-9EB4-0C439E9009C3}"/>
              </a:ext>
            </a:extLst>
          </p:cNvPr>
          <p:cNvGrpSpPr/>
          <p:nvPr/>
        </p:nvGrpSpPr>
        <p:grpSpPr>
          <a:xfrm>
            <a:off x="1517389" y="1714020"/>
            <a:ext cx="2784465" cy="1011559"/>
            <a:chOff x="1965734" y="3581543"/>
            <a:chExt cx="2784465" cy="1011559"/>
          </a:xfrm>
        </p:grpSpPr>
        <p:sp>
          <p:nvSpPr>
            <p:cNvPr id="40" name="Rectangle: Rounded Corners 39">
              <a:extLst>
                <a:ext uri="{FF2B5EF4-FFF2-40B4-BE49-F238E27FC236}">
                  <a16:creationId xmlns:a16="http://schemas.microsoft.com/office/drawing/2014/main" id="{307B5C7C-36F9-38D9-EAA1-13D1B2C3A6D9}"/>
                </a:ext>
              </a:extLst>
            </p:cNvPr>
            <p:cNvSpPr/>
            <p:nvPr/>
          </p:nvSpPr>
          <p:spPr>
            <a:xfrm>
              <a:off x="1965734" y="3770033"/>
              <a:ext cx="2367191" cy="731412"/>
            </a:xfrm>
            <a:custGeom>
              <a:avLst/>
              <a:gdLst>
                <a:gd name="connsiteX0" fmla="*/ 0 w 2367191"/>
                <a:gd name="connsiteY0" fmla="*/ 178618 h 731412"/>
                <a:gd name="connsiteX1" fmla="*/ 178618 w 2367191"/>
                <a:gd name="connsiteY1" fmla="*/ 0 h 731412"/>
                <a:gd name="connsiteX2" fmla="*/ 2188573 w 2367191"/>
                <a:gd name="connsiteY2" fmla="*/ 0 h 731412"/>
                <a:gd name="connsiteX3" fmla="*/ 2367191 w 2367191"/>
                <a:gd name="connsiteY3" fmla="*/ 178618 h 731412"/>
                <a:gd name="connsiteX4" fmla="*/ 2367191 w 2367191"/>
                <a:gd name="connsiteY4" fmla="*/ 552794 h 731412"/>
                <a:gd name="connsiteX5" fmla="*/ 2188573 w 2367191"/>
                <a:gd name="connsiteY5" fmla="*/ 731412 h 731412"/>
                <a:gd name="connsiteX6" fmla="*/ 178618 w 2367191"/>
                <a:gd name="connsiteY6" fmla="*/ 731412 h 731412"/>
                <a:gd name="connsiteX7" fmla="*/ 0 w 2367191"/>
                <a:gd name="connsiteY7" fmla="*/ 552794 h 731412"/>
                <a:gd name="connsiteX8" fmla="*/ 0 w 2367191"/>
                <a:gd name="connsiteY8" fmla="*/ 178618 h 73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7191" h="731412" fill="none" extrusionOk="0">
                  <a:moveTo>
                    <a:pt x="0" y="178618"/>
                  </a:moveTo>
                  <a:cubicBezTo>
                    <a:pt x="-4059" y="94195"/>
                    <a:pt x="65383" y="-9802"/>
                    <a:pt x="178618" y="0"/>
                  </a:cubicBezTo>
                  <a:cubicBezTo>
                    <a:pt x="1029707" y="-35273"/>
                    <a:pt x="1816922" y="-144294"/>
                    <a:pt x="2188573" y="0"/>
                  </a:cubicBezTo>
                  <a:cubicBezTo>
                    <a:pt x="2305891" y="5683"/>
                    <a:pt x="2353907" y="68770"/>
                    <a:pt x="2367191" y="178618"/>
                  </a:cubicBezTo>
                  <a:cubicBezTo>
                    <a:pt x="2379034" y="315867"/>
                    <a:pt x="2351858" y="461370"/>
                    <a:pt x="2367191" y="552794"/>
                  </a:cubicBezTo>
                  <a:cubicBezTo>
                    <a:pt x="2370952" y="648598"/>
                    <a:pt x="2298438" y="719251"/>
                    <a:pt x="2188573" y="731412"/>
                  </a:cubicBezTo>
                  <a:cubicBezTo>
                    <a:pt x="1860339" y="808937"/>
                    <a:pt x="889805" y="687709"/>
                    <a:pt x="178618" y="731412"/>
                  </a:cubicBezTo>
                  <a:cubicBezTo>
                    <a:pt x="76730" y="730514"/>
                    <a:pt x="-6676" y="651351"/>
                    <a:pt x="0" y="552794"/>
                  </a:cubicBezTo>
                  <a:cubicBezTo>
                    <a:pt x="5877" y="415313"/>
                    <a:pt x="-22622" y="296987"/>
                    <a:pt x="0" y="178618"/>
                  </a:cubicBezTo>
                  <a:close/>
                </a:path>
                <a:path w="2367191" h="731412" stroke="0" extrusionOk="0">
                  <a:moveTo>
                    <a:pt x="0" y="178618"/>
                  </a:moveTo>
                  <a:cubicBezTo>
                    <a:pt x="-2935" y="69828"/>
                    <a:pt x="69631" y="8373"/>
                    <a:pt x="178618" y="0"/>
                  </a:cubicBezTo>
                  <a:cubicBezTo>
                    <a:pt x="1005658" y="-95379"/>
                    <a:pt x="1870493" y="58096"/>
                    <a:pt x="2188573" y="0"/>
                  </a:cubicBezTo>
                  <a:cubicBezTo>
                    <a:pt x="2281352" y="-4131"/>
                    <a:pt x="2363449" y="77281"/>
                    <a:pt x="2367191" y="178618"/>
                  </a:cubicBezTo>
                  <a:cubicBezTo>
                    <a:pt x="2388491" y="270105"/>
                    <a:pt x="2386883" y="419100"/>
                    <a:pt x="2367191" y="552794"/>
                  </a:cubicBezTo>
                  <a:cubicBezTo>
                    <a:pt x="2377335" y="639385"/>
                    <a:pt x="2273535" y="717779"/>
                    <a:pt x="2188573" y="731412"/>
                  </a:cubicBezTo>
                  <a:cubicBezTo>
                    <a:pt x="1643423" y="671506"/>
                    <a:pt x="687920" y="813926"/>
                    <a:pt x="178618" y="731412"/>
                  </a:cubicBezTo>
                  <a:cubicBezTo>
                    <a:pt x="68694" y="734199"/>
                    <a:pt x="-8104" y="659667"/>
                    <a:pt x="0" y="552794"/>
                  </a:cubicBezTo>
                  <a:cubicBezTo>
                    <a:pt x="10621" y="508294"/>
                    <a:pt x="-32835" y="232233"/>
                    <a:pt x="0" y="178618"/>
                  </a:cubicBezTo>
                  <a:close/>
                </a:path>
              </a:pathLst>
            </a:custGeom>
            <a:solidFill>
              <a:srgbClr val="CCFFFF"/>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 </a:t>
              </a:r>
              <a:r>
                <a:rPr lang="en-US" sz="3600" b="1" dirty="0" err="1">
                  <a:solidFill>
                    <a:srgbClr val="002060"/>
                  </a:solidFill>
                </a:rPr>
                <a:t>bạn</a:t>
              </a:r>
              <a:r>
                <a:rPr lang="en-US" sz="3600" b="1" dirty="0">
                  <a:solidFill>
                    <a:srgbClr val="002060"/>
                  </a:solidFill>
                </a:rPr>
                <a:t> </a:t>
              </a:r>
              <a:r>
                <a:rPr lang="en-US" sz="3600" b="1" dirty="0" err="1">
                  <a:solidFill>
                    <a:srgbClr val="002060"/>
                  </a:solidFill>
                </a:rPr>
                <a:t>Súa</a:t>
              </a:r>
              <a:endParaRPr lang="en-US" sz="3600" b="1" dirty="0">
                <a:solidFill>
                  <a:srgbClr val="002060"/>
                </a:solidFill>
              </a:endParaRPr>
            </a:p>
          </p:txBody>
        </p:sp>
        <p:pic>
          <p:nvPicPr>
            <p:cNvPr id="50" name="Picture 49">
              <a:extLst>
                <a:ext uri="{FF2B5EF4-FFF2-40B4-BE49-F238E27FC236}">
                  <a16:creationId xmlns:a16="http://schemas.microsoft.com/office/drawing/2014/main" id="{FB66C3FE-AE50-F216-339F-7D592C7F2EE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11814" y="3581543"/>
              <a:ext cx="738385" cy="1011559"/>
            </a:xfrm>
            <a:prstGeom prst="rect">
              <a:avLst/>
            </a:prstGeom>
          </p:spPr>
        </p:pic>
      </p:grpSp>
      <p:grpSp>
        <p:nvGrpSpPr>
          <p:cNvPr id="8" name="Group 7">
            <a:extLst>
              <a:ext uri="{FF2B5EF4-FFF2-40B4-BE49-F238E27FC236}">
                <a16:creationId xmlns:a16="http://schemas.microsoft.com/office/drawing/2014/main" id="{DAE574B6-E1E3-00FC-E309-25A8B00252B2}"/>
              </a:ext>
            </a:extLst>
          </p:cNvPr>
          <p:cNvGrpSpPr/>
          <p:nvPr/>
        </p:nvGrpSpPr>
        <p:grpSpPr>
          <a:xfrm>
            <a:off x="8070030" y="1433957"/>
            <a:ext cx="3081525" cy="1306510"/>
            <a:chOff x="8518375" y="3392920"/>
            <a:chExt cx="3081525" cy="1306510"/>
          </a:xfrm>
        </p:grpSpPr>
        <p:sp>
          <p:nvSpPr>
            <p:cNvPr id="46" name="Rectangle: Rounded Corners 45">
              <a:extLst>
                <a:ext uri="{FF2B5EF4-FFF2-40B4-BE49-F238E27FC236}">
                  <a16:creationId xmlns:a16="http://schemas.microsoft.com/office/drawing/2014/main" id="{EFED158A-B8EE-D35C-50D6-7DD96658CEBD}"/>
                </a:ext>
              </a:extLst>
            </p:cNvPr>
            <p:cNvSpPr/>
            <p:nvPr/>
          </p:nvSpPr>
          <p:spPr>
            <a:xfrm>
              <a:off x="8518375" y="3939391"/>
              <a:ext cx="2681336" cy="731411"/>
            </a:xfrm>
            <a:custGeom>
              <a:avLst/>
              <a:gdLst>
                <a:gd name="connsiteX0" fmla="*/ 0 w 2681336"/>
                <a:gd name="connsiteY0" fmla="*/ 178618 h 731411"/>
                <a:gd name="connsiteX1" fmla="*/ 178618 w 2681336"/>
                <a:gd name="connsiteY1" fmla="*/ 0 h 731411"/>
                <a:gd name="connsiteX2" fmla="*/ 2502718 w 2681336"/>
                <a:gd name="connsiteY2" fmla="*/ 0 h 731411"/>
                <a:gd name="connsiteX3" fmla="*/ 2681336 w 2681336"/>
                <a:gd name="connsiteY3" fmla="*/ 178618 h 731411"/>
                <a:gd name="connsiteX4" fmla="*/ 2681336 w 2681336"/>
                <a:gd name="connsiteY4" fmla="*/ 552793 h 731411"/>
                <a:gd name="connsiteX5" fmla="*/ 2502718 w 2681336"/>
                <a:gd name="connsiteY5" fmla="*/ 731411 h 731411"/>
                <a:gd name="connsiteX6" fmla="*/ 178618 w 2681336"/>
                <a:gd name="connsiteY6" fmla="*/ 731411 h 731411"/>
                <a:gd name="connsiteX7" fmla="*/ 0 w 2681336"/>
                <a:gd name="connsiteY7" fmla="*/ 552793 h 731411"/>
                <a:gd name="connsiteX8" fmla="*/ 0 w 2681336"/>
                <a:gd name="connsiteY8" fmla="*/ 178618 h 73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1336" h="731411" fill="none" extrusionOk="0">
                  <a:moveTo>
                    <a:pt x="0" y="178618"/>
                  </a:moveTo>
                  <a:cubicBezTo>
                    <a:pt x="-4059" y="94195"/>
                    <a:pt x="65383" y="-9802"/>
                    <a:pt x="178618" y="0"/>
                  </a:cubicBezTo>
                  <a:cubicBezTo>
                    <a:pt x="598255" y="-35273"/>
                    <a:pt x="1813451" y="-144294"/>
                    <a:pt x="2502718" y="0"/>
                  </a:cubicBezTo>
                  <a:cubicBezTo>
                    <a:pt x="2620036" y="5683"/>
                    <a:pt x="2668052" y="68770"/>
                    <a:pt x="2681336" y="178618"/>
                  </a:cubicBezTo>
                  <a:cubicBezTo>
                    <a:pt x="2689161" y="323349"/>
                    <a:pt x="2656584" y="472703"/>
                    <a:pt x="2681336" y="552793"/>
                  </a:cubicBezTo>
                  <a:cubicBezTo>
                    <a:pt x="2685097" y="648597"/>
                    <a:pt x="2612583" y="719250"/>
                    <a:pt x="2502718" y="731411"/>
                  </a:cubicBezTo>
                  <a:cubicBezTo>
                    <a:pt x="1804234" y="808936"/>
                    <a:pt x="417953" y="687708"/>
                    <a:pt x="178618" y="731411"/>
                  </a:cubicBezTo>
                  <a:cubicBezTo>
                    <a:pt x="76730" y="730513"/>
                    <a:pt x="-6676" y="651350"/>
                    <a:pt x="0" y="552793"/>
                  </a:cubicBezTo>
                  <a:cubicBezTo>
                    <a:pt x="13439" y="405723"/>
                    <a:pt x="-19581" y="293130"/>
                    <a:pt x="0" y="178618"/>
                  </a:cubicBezTo>
                  <a:close/>
                </a:path>
                <a:path w="2681336" h="731411" stroke="0" extrusionOk="0">
                  <a:moveTo>
                    <a:pt x="0" y="178618"/>
                  </a:moveTo>
                  <a:cubicBezTo>
                    <a:pt x="-2935" y="69828"/>
                    <a:pt x="69631" y="8373"/>
                    <a:pt x="178618" y="0"/>
                  </a:cubicBezTo>
                  <a:cubicBezTo>
                    <a:pt x="527425" y="-95379"/>
                    <a:pt x="1752774" y="58096"/>
                    <a:pt x="2502718" y="0"/>
                  </a:cubicBezTo>
                  <a:cubicBezTo>
                    <a:pt x="2595497" y="-4131"/>
                    <a:pt x="2677594" y="77281"/>
                    <a:pt x="2681336" y="178618"/>
                  </a:cubicBezTo>
                  <a:cubicBezTo>
                    <a:pt x="2694204" y="272012"/>
                    <a:pt x="2695326" y="421318"/>
                    <a:pt x="2681336" y="552793"/>
                  </a:cubicBezTo>
                  <a:cubicBezTo>
                    <a:pt x="2691480" y="639384"/>
                    <a:pt x="2587680" y="717778"/>
                    <a:pt x="2502718" y="731411"/>
                  </a:cubicBezTo>
                  <a:cubicBezTo>
                    <a:pt x="1662624" y="671505"/>
                    <a:pt x="1036342" y="813925"/>
                    <a:pt x="178618" y="731411"/>
                  </a:cubicBezTo>
                  <a:cubicBezTo>
                    <a:pt x="68694" y="734198"/>
                    <a:pt x="-8104" y="659666"/>
                    <a:pt x="0" y="552793"/>
                  </a:cubicBezTo>
                  <a:cubicBezTo>
                    <a:pt x="19085" y="502037"/>
                    <a:pt x="-22172" y="223730"/>
                    <a:pt x="0" y="178618"/>
                  </a:cubicBezTo>
                  <a:close/>
                </a:path>
              </a:pathLst>
            </a:custGeom>
            <a:solidFill>
              <a:srgbClr val="CCFFFF"/>
            </a:solidFill>
            <a:ln w="28575">
              <a:solidFill>
                <a:srgbClr val="00206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rPr>
                <a:t>bạn</a:t>
              </a:r>
              <a:r>
                <a:rPr lang="en-US" sz="3600" b="1" dirty="0">
                  <a:solidFill>
                    <a:srgbClr val="002060"/>
                  </a:solidFill>
                </a:rPr>
                <a:t> </a:t>
              </a:r>
              <a:r>
                <a:rPr lang="en-US" sz="3600" b="1" dirty="0" err="1">
                  <a:solidFill>
                    <a:srgbClr val="002060"/>
                  </a:solidFill>
                </a:rPr>
                <a:t>Chơ</a:t>
              </a:r>
              <a:endParaRPr lang="en-US" sz="3600" b="1" dirty="0">
                <a:solidFill>
                  <a:srgbClr val="002060"/>
                </a:solidFill>
              </a:endParaRPr>
            </a:p>
          </p:txBody>
        </p:sp>
        <p:pic>
          <p:nvPicPr>
            <p:cNvPr id="51" name="Picture 50" descr="A picture containing clipart&#10;&#10;Description automatically generated">
              <a:extLst>
                <a:ext uri="{FF2B5EF4-FFF2-40B4-BE49-F238E27FC236}">
                  <a16:creationId xmlns:a16="http://schemas.microsoft.com/office/drawing/2014/main" id="{E1CB6016-FDF0-4E70-9E61-B0DAC1A002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8253" y="3392920"/>
              <a:ext cx="921647" cy="1306510"/>
            </a:xfrm>
            <a:prstGeom prst="rect">
              <a:avLst/>
            </a:prstGeom>
          </p:spPr>
        </p:pic>
      </p:grpSp>
      <p:grpSp>
        <p:nvGrpSpPr>
          <p:cNvPr id="2" name="Group 1">
            <a:extLst>
              <a:ext uri="{FF2B5EF4-FFF2-40B4-BE49-F238E27FC236}">
                <a16:creationId xmlns:a16="http://schemas.microsoft.com/office/drawing/2014/main" id="{F7114D77-8EC1-3DB2-2902-29EF1572FD44}"/>
              </a:ext>
            </a:extLst>
          </p:cNvPr>
          <p:cNvGrpSpPr/>
          <p:nvPr/>
        </p:nvGrpSpPr>
        <p:grpSpPr>
          <a:xfrm>
            <a:off x="448276" y="4010854"/>
            <a:ext cx="11482468" cy="2294272"/>
            <a:chOff x="170935" y="3550154"/>
            <a:chExt cx="11654661" cy="2294272"/>
          </a:xfrm>
        </p:grpSpPr>
        <p:pic>
          <p:nvPicPr>
            <p:cNvPr id="10" name="Picture 9">
              <a:extLst>
                <a:ext uri="{FF2B5EF4-FFF2-40B4-BE49-F238E27FC236}">
                  <a16:creationId xmlns:a16="http://schemas.microsoft.com/office/drawing/2014/main" id="{50DE258B-E9A0-9AF4-2936-DF365248D896}"/>
                </a:ext>
              </a:extLst>
            </p:cNvPr>
            <p:cNvPicPr>
              <a:picLocks noChangeAspect="1"/>
            </p:cNvPicPr>
            <p:nvPr/>
          </p:nvPicPr>
          <p:blipFill rotWithShape="1">
            <a:blip r:embed="rId6"/>
            <a:srcRect r="73370"/>
            <a:stretch/>
          </p:blipFill>
          <p:spPr>
            <a:xfrm>
              <a:off x="170935" y="3550155"/>
              <a:ext cx="2868922" cy="2294271"/>
            </a:xfrm>
            <a:prstGeom prst="rect">
              <a:avLst/>
            </a:prstGeom>
          </p:spPr>
        </p:pic>
        <p:pic>
          <p:nvPicPr>
            <p:cNvPr id="31" name="Picture 30">
              <a:extLst>
                <a:ext uri="{FF2B5EF4-FFF2-40B4-BE49-F238E27FC236}">
                  <a16:creationId xmlns:a16="http://schemas.microsoft.com/office/drawing/2014/main" id="{BB73EE4F-4C62-B531-8FC2-8D3E06D921AC}"/>
                </a:ext>
              </a:extLst>
            </p:cNvPr>
            <p:cNvPicPr>
              <a:picLocks noChangeAspect="1"/>
            </p:cNvPicPr>
            <p:nvPr/>
          </p:nvPicPr>
          <p:blipFill rotWithShape="1">
            <a:blip r:embed="rId6"/>
            <a:srcRect l="31317" r="37776"/>
            <a:stretch/>
          </p:blipFill>
          <p:spPr>
            <a:xfrm>
              <a:off x="3668795" y="3550154"/>
              <a:ext cx="3329637" cy="2294271"/>
            </a:xfrm>
            <a:prstGeom prst="rect">
              <a:avLst/>
            </a:prstGeom>
          </p:spPr>
        </p:pic>
        <p:pic>
          <p:nvPicPr>
            <p:cNvPr id="32" name="Picture 31">
              <a:extLst>
                <a:ext uri="{FF2B5EF4-FFF2-40B4-BE49-F238E27FC236}">
                  <a16:creationId xmlns:a16="http://schemas.microsoft.com/office/drawing/2014/main" id="{EB5C848B-F9B7-D706-EFAF-6D7F0C942934}"/>
                </a:ext>
              </a:extLst>
            </p:cNvPr>
            <p:cNvPicPr>
              <a:picLocks noChangeAspect="1"/>
            </p:cNvPicPr>
            <p:nvPr/>
          </p:nvPicPr>
          <p:blipFill rotWithShape="1">
            <a:blip r:embed="rId6"/>
            <a:srcRect l="62130"/>
            <a:stretch/>
          </p:blipFill>
          <p:spPr>
            <a:xfrm>
              <a:off x="7745823" y="3550155"/>
              <a:ext cx="4079773" cy="2294271"/>
            </a:xfrm>
            <a:prstGeom prst="rect">
              <a:avLst/>
            </a:prstGeom>
          </p:spPr>
        </p:pic>
      </p:grpSp>
      <p:cxnSp>
        <p:nvCxnSpPr>
          <p:cNvPr id="4" name="Straight Arrow Connector 3">
            <a:extLst>
              <a:ext uri="{FF2B5EF4-FFF2-40B4-BE49-F238E27FC236}">
                <a16:creationId xmlns:a16="http://schemas.microsoft.com/office/drawing/2014/main" id="{F5E2E645-84B0-E7AA-8670-1594B7B9F71D}"/>
              </a:ext>
            </a:extLst>
          </p:cNvPr>
          <p:cNvCxnSpPr>
            <a:stCxn id="40" idx="2"/>
            <a:endCxn id="31" idx="0"/>
          </p:cNvCxnSpPr>
          <p:nvPr/>
        </p:nvCxnSpPr>
        <p:spPr>
          <a:xfrm>
            <a:off x="2700985" y="2633922"/>
            <a:ext cx="2833694" cy="1376932"/>
          </a:xfrm>
          <a:prstGeom prst="straightConnector1">
            <a:avLst/>
          </a:prstGeom>
          <a:ln w="7302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8" name="Straight Arrow Connector 27">
            <a:extLst>
              <a:ext uri="{FF2B5EF4-FFF2-40B4-BE49-F238E27FC236}">
                <a16:creationId xmlns:a16="http://schemas.microsoft.com/office/drawing/2014/main" id="{538FADA1-35F9-1E79-45AE-395AE78B09F4}"/>
              </a:ext>
            </a:extLst>
          </p:cNvPr>
          <p:cNvCxnSpPr>
            <a:cxnSpLocks/>
            <a:stCxn id="43" idx="2"/>
            <a:endCxn id="10" idx="0"/>
          </p:cNvCxnSpPr>
          <p:nvPr/>
        </p:nvCxnSpPr>
        <p:spPr>
          <a:xfrm flipH="1">
            <a:off x="1861544" y="2693630"/>
            <a:ext cx="4079892" cy="1317225"/>
          </a:xfrm>
          <a:prstGeom prst="straightConnector1">
            <a:avLst/>
          </a:prstGeom>
          <a:ln w="7302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a:extLst>
              <a:ext uri="{FF2B5EF4-FFF2-40B4-BE49-F238E27FC236}">
                <a16:creationId xmlns:a16="http://schemas.microsoft.com/office/drawing/2014/main" id="{2AC72C89-06E4-F833-2A4A-30453A50A67C}"/>
              </a:ext>
            </a:extLst>
          </p:cNvPr>
          <p:cNvCxnSpPr>
            <a:cxnSpLocks/>
            <a:stCxn id="46" idx="2"/>
            <a:endCxn id="32" idx="0"/>
          </p:cNvCxnSpPr>
          <p:nvPr/>
        </p:nvCxnSpPr>
        <p:spPr>
          <a:xfrm>
            <a:off x="9410698" y="2711839"/>
            <a:ext cx="510298" cy="1299016"/>
          </a:xfrm>
          <a:prstGeom prst="straightConnector1">
            <a:avLst/>
          </a:prstGeom>
          <a:ln w="73025">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9295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6" presetClass="entr" presetSubtype="21" fill="hold"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20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20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42" presetClass="entr" presetSubtype="0" fill="hold" nodeType="withEffect">
                                  <p:stCondLst>
                                    <p:cond delay="8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ppt_x"/>
                                          </p:val>
                                        </p:tav>
                                        <p:tav tm="100000">
                                          <p:val>
                                            <p:strVal val="#ppt_x"/>
                                          </p:val>
                                        </p:tav>
                                      </p:tavLst>
                                    </p:anim>
                                    <p:anim calcmode="lin" valueType="num">
                                      <p:cBhvr additive="base">
                                        <p:cTn id="3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1B2E1F-EBFF-4BCB-A58C-85826A41DEEC}"/>
              </a:ext>
            </a:extLst>
          </p:cNvPr>
          <p:cNvSpPr/>
          <p:nvPr/>
        </p:nvSpPr>
        <p:spPr>
          <a:xfrm>
            <a:off x="2000776" y="1952869"/>
            <a:ext cx="7834196" cy="1323439"/>
          </a:xfrm>
          <a:prstGeom prst="rect">
            <a:avLst/>
          </a:prstGeom>
          <a:noFill/>
        </p:spPr>
        <p:txBody>
          <a:bodyPr wrap="none" lIns="91440" tIns="45720" rIns="91440" bIns="45720">
            <a:spAutoFit/>
          </a:bodyPr>
          <a:lstStyle/>
          <a:p>
            <a:pPr algn="ctr"/>
            <a:r>
              <a:rPr lang="en-US" sz="8000" b="1">
                <a:ln w="0"/>
                <a:solidFill>
                  <a:srgbClr val="FFFF00"/>
                </a:solidFill>
                <a:effectLst>
                  <a:reflection blurRad="6350" stA="53000" endA="300" endPos="35500" dir="5400000" sy="-90000" algn="bl" rotWithShape="0"/>
                </a:effectLst>
                <a:highlight>
                  <a:srgbClr val="000080"/>
                </a:highlight>
                <a:latin typeface="HP001 5 hàng" panose="020B0603050302020204" pitchFamily="34" charset="0"/>
              </a:rPr>
              <a:t>Lớp học cuối đông</a:t>
            </a:r>
          </a:p>
        </p:txBody>
      </p:sp>
      <p:sp>
        <p:nvSpPr>
          <p:cNvPr id="7" name="TextBox 6">
            <a:extLst>
              <a:ext uri="{FF2B5EF4-FFF2-40B4-BE49-F238E27FC236}">
                <a16:creationId xmlns:a16="http://schemas.microsoft.com/office/drawing/2014/main" id="{FF73823E-4F11-49AF-B6B6-70A2299E5F3A}"/>
              </a:ext>
            </a:extLst>
          </p:cNvPr>
          <p:cNvSpPr txBox="1"/>
          <p:nvPr/>
        </p:nvSpPr>
        <p:spPr>
          <a:xfrm>
            <a:off x="5917871" y="3429000"/>
            <a:ext cx="5835006" cy="769441"/>
          </a:xfrm>
          <a:prstGeom prst="rect">
            <a:avLst/>
          </a:prstGeom>
          <a:noFill/>
        </p:spPr>
        <p:txBody>
          <a:bodyPr wrap="square" rtlCol="0">
            <a:spAutoFit/>
          </a:bodyPr>
          <a:lstStyle/>
          <a:p>
            <a:r>
              <a:rPr lang="en-US" sz="4400" b="1">
                <a:solidFill>
                  <a:schemeClr val="bg1"/>
                </a:solidFill>
                <a:latin typeface="VNI-Commerce" pitchFamily="2" charset="0"/>
              </a:rPr>
              <a:t>Theo Luïc Maïnh Cöôøng</a:t>
            </a:r>
          </a:p>
        </p:txBody>
      </p:sp>
    </p:spTree>
    <p:extLst>
      <p:ext uri="{BB962C8B-B14F-4D97-AF65-F5344CB8AC3E}">
        <p14:creationId xmlns:p14="http://schemas.microsoft.com/office/powerpoint/2010/main" val="313658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32" presetClass="emph" presetSubtype="0" repeatCount="indefinite" fill="hold" grpId="1"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475FB-97FB-02A6-D274-47F80E6A160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6E54510-FCC1-DFFB-3887-90DFA8E50707}"/>
              </a:ext>
            </a:extLst>
          </p:cNvPr>
          <p:cNvSpPr txBox="1"/>
          <p:nvPr/>
        </p:nvSpPr>
        <p:spPr>
          <a:xfrm>
            <a:off x="1503680" y="1456174"/>
            <a:ext cx="8696960" cy="2308324"/>
          </a:xfrm>
          <a:prstGeom prst="rect">
            <a:avLst/>
          </a:prstGeom>
          <a:noFill/>
        </p:spPr>
        <p:txBody>
          <a:bodyPr wrap="square">
            <a:spAutoFit/>
          </a:bodyPr>
          <a:lstStyle/>
          <a:p>
            <a:r>
              <a:rPr lang="en-US" sz="7200">
                <a:solidFill>
                  <a:srgbClr val="0070C0"/>
                </a:solidFill>
              </a:rPr>
              <a:t>Nhờ đâu căn phòng nhỏ trở nên rộn ràng?</a:t>
            </a:r>
          </a:p>
        </p:txBody>
      </p:sp>
    </p:spTree>
    <p:extLst>
      <p:ext uri="{BB962C8B-B14F-4D97-AF65-F5344CB8AC3E}">
        <p14:creationId xmlns:p14="http://schemas.microsoft.com/office/powerpoint/2010/main" val="4099587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D76781-230C-4A41-928C-4DE79E7858F4}"/>
              </a:ext>
            </a:extLst>
          </p:cNvPr>
          <p:cNvPicPr>
            <a:picLocks noChangeAspect="1"/>
          </p:cNvPicPr>
          <p:nvPr/>
        </p:nvPicPr>
        <p:blipFill rotWithShape="1">
          <a:blip r:embed="rId2"/>
          <a:srcRect t="17596" r="-1" b="-1"/>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3" name="TextBox 2">
            <a:extLst>
              <a:ext uri="{FF2B5EF4-FFF2-40B4-BE49-F238E27FC236}">
                <a16:creationId xmlns:a16="http://schemas.microsoft.com/office/drawing/2014/main" id="{92CDA160-8026-4A83-BD5F-4E9EB75D92EA}"/>
              </a:ext>
            </a:extLst>
          </p:cNvPr>
          <p:cNvSpPr txBox="1"/>
          <p:nvPr/>
        </p:nvSpPr>
        <p:spPr>
          <a:xfrm>
            <a:off x="9272922" y="913538"/>
            <a:ext cx="3031419" cy="5509200"/>
          </a:xfrm>
          <a:prstGeom prst="rect">
            <a:avLst/>
          </a:prstGeom>
          <a:noFill/>
        </p:spPr>
        <p:txBody>
          <a:bodyPr wrap="square" rtlCol="0">
            <a:spAutoFit/>
          </a:bodyPr>
          <a:lstStyle/>
          <a:p>
            <a:r>
              <a:rPr lang="en-US" sz="4400">
                <a:latin typeface="VNI-Book" pitchFamily="2" charset="0"/>
              </a:rPr>
              <a:t>Nhôø </a:t>
            </a:r>
            <a:r>
              <a:rPr lang="en-US" sz="4400">
                <a:solidFill>
                  <a:srgbClr val="FFC000"/>
                </a:solidFill>
                <a:latin typeface="VNI-Book" pitchFamily="2" charset="0"/>
              </a:rPr>
              <a:t>tieáng Moâng </a:t>
            </a:r>
            <a:r>
              <a:rPr lang="en-US" sz="4400">
                <a:latin typeface="VNI-Book" pitchFamily="2" charset="0"/>
              </a:rPr>
              <a:t>laãn </a:t>
            </a:r>
            <a:r>
              <a:rPr lang="en-US" sz="4400">
                <a:solidFill>
                  <a:srgbClr val="00B050"/>
                </a:solidFill>
                <a:latin typeface="VNI-Book" pitchFamily="2" charset="0"/>
              </a:rPr>
              <a:t>tieáng Kinh </a:t>
            </a:r>
            <a:r>
              <a:rPr lang="en-US" sz="4400">
                <a:latin typeface="VNI-Book" pitchFamily="2" charset="0"/>
              </a:rPr>
              <a:t>laøm cho caên phoøng trôû neân </a:t>
            </a:r>
            <a:r>
              <a:rPr lang="en-US" sz="4400">
                <a:solidFill>
                  <a:srgbClr val="FF0000"/>
                </a:solidFill>
                <a:latin typeface="VNI-Book" pitchFamily="2" charset="0"/>
              </a:rPr>
              <a:t>roän raøng</a:t>
            </a:r>
            <a:r>
              <a:rPr lang="en-US" sz="4400">
                <a:latin typeface="VNI-Book" pitchFamily="2" charset="0"/>
              </a:rPr>
              <a:t>.</a:t>
            </a:r>
          </a:p>
        </p:txBody>
      </p:sp>
    </p:spTree>
    <p:extLst>
      <p:ext uri="{BB962C8B-B14F-4D97-AF65-F5344CB8AC3E}">
        <p14:creationId xmlns:p14="http://schemas.microsoft.com/office/powerpoint/2010/main" val="184795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4C4C35-1711-0FFE-7E26-727DB7C34C56}"/>
              </a:ext>
            </a:extLst>
          </p:cNvPr>
          <p:cNvSpPr txBox="1"/>
          <p:nvPr/>
        </p:nvSpPr>
        <p:spPr>
          <a:xfrm>
            <a:off x="1249680" y="2390894"/>
            <a:ext cx="10129520" cy="2862322"/>
          </a:xfrm>
          <a:prstGeom prst="rect">
            <a:avLst/>
          </a:prstGeom>
          <a:noFill/>
        </p:spPr>
        <p:txBody>
          <a:bodyPr wrap="square">
            <a:spAutoFit/>
          </a:bodyPr>
          <a:lstStyle/>
          <a:p>
            <a:r>
              <a:rPr lang="en-US" sz="6000">
                <a:solidFill>
                  <a:srgbClr val="0070C0"/>
                </a:solidFill>
              </a:rPr>
              <a:t>Kể với thầy cô giáo về một việc tốt em đã làm cùng người thân?</a:t>
            </a:r>
          </a:p>
        </p:txBody>
      </p:sp>
    </p:spTree>
    <p:extLst>
      <p:ext uri="{BB962C8B-B14F-4D97-AF65-F5344CB8AC3E}">
        <p14:creationId xmlns:p14="http://schemas.microsoft.com/office/powerpoint/2010/main" val="2073887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011135-78D7-48A3-96D2-35D5CD55FB5D}"/>
              </a:ext>
            </a:extLst>
          </p:cNvPr>
          <p:cNvSpPr txBox="1"/>
          <p:nvPr/>
        </p:nvSpPr>
        <p:spPr>
          <a:xfrm>
            <a:off x="2181044" y="1240907"/>
            <a:ext cx="8030330" cy="4832092"/>
          </a:xfrm>
          <a:prstGeom prst="rect">
            <a:avLst/>
          </a:prstGeom>
          <a:noFill/>
        </p:spPr>
        <p:txBody>
          <a:bodyPr wrap="square" rtlCol="0">
            <a:spAutoFit/>
          </a:bodyPr>
          <a:lstStyle/>
          <a:p>
            <a:pPr algn="ctr"/>
            <a:r>
              <a:rPr lang="en-US" sz="4400" u="sng">
                <a:solidFill>
                  <a:srgbClr val="FFFF00"/>
                </a:solidFill>
                <a:latin typeface="Arial" panose="020B0604020202020204" pitchFamily="34" charset="0"/>
                <a:cs typeface="Arial" panose="020B0604020202020204" pitchFamily="34" charset="0"/>
              </a:rPr>
              <a:t>Nội dung chính</a:t>
            </a:r>
            <a:r>
              <a:rPr lang="en-US" sz="4400">
                <a:solidFill>
                  <a:schemeClr val="bg1"/>
                </a:solidFill>
                <a:latin typeface="Arial" panose="020B0604020202020204" pitchFamily="34" charset="0"/>
                <a:cs typeface="Arial" panose="020B0604020202020204" pitchFamily="34" charset="0"/>
              </a:rPr>
              <a:t>:</a:t>
            </a:r>
          </a:p>
          <a:p>
            <a:pPr algn="just"/>
            <a:r>
              <a:rPr lang="en-US" sz="4400">
                <a:solidFill>
                  <a:schemeClr val="bg1"/>
                </a:solidFill>
                <a:latin typeface="Arial" panose="020B0604020202020204" pitchFamily="34" charset="0"/>
                <a:cs typeface="Arial" panose="020B0604020202020204" pitchFamily="34" charset="0"/>
              </a:rPr>
              <a:t>Bài đọc “Lớp học cuối đông” kể về các bạn học sinh miền núi  vừa biết phụ giúp gia đình, vừa biết vượt khó để đến lớp. Mỗi bạn chính là một búp măng non.</a:t>
            </a:r>
          </a:p>
        </p:txBody>
      </p:sp>
    </p:spTree>
    <p:custDataLst>
      <p:tags r:id="rId1"/>
    </p:custDataLst>
    <p:extLst>
      <p:ext uri="{BB962C8B-B14F-4D97-AF65-F5344CB8AC3E}">
        <p14:creationId xmlns:p14="http://schemas.microsoft.com/office/powerpoint/2010/main" val="3328467342"/>
      </p:ext>
    </p:extLst>
  </p:cSld>
  <p:clrMapOvr>
    <a:masterClrMapping/>
  </p:clrMapOvr>
  <mc:AlternateContent xmlns:mc="http://schemas.openxmlformats.org/markup-compatibility/2006" xmlns:p14="http://schemas.microsoft.com/office/powerpoint/2010/main">
    <mc:Choice Requires="p14">
      <p:transition spd="slow" p14:dur="2000" advTm="22902"/>
    </mc:Choice>
    <mc:Fallback xmlns="">
      <p:transition spd="slow" advTm="2290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34B23-6364-87AE-0153-498B016DB7E5}"/>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0484B9E2-E8C6-38B5-AFC9-46E7D52F00A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5912726"/>
            <a:ext cx="2133054" cy="996718"/>
          </a:xfrm>
          <a:prstGeom prst="rect">
            <a:avLst/>
          </a:prstGeom>
        </p:spPr>
      </p:pic>
      <p:pic>
        <p:nvPicPr>
          <p:cNvPr id="6" name="Picture 6">
            <a:extLst>
              <a:ext uri="{FF2B5EF4-FFF2-40B4-BE49-F238E27FC236}">
                <a16:creationId xmlns:a16="http://schemas.microsoft.com/office/drawing/2014/main" id="{CC898518-1ADF-DF0C-4204-9C54937D199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8897621" y="5535276"/>
            <a:ext cx="3916219" cy="1751618"/>
          </a:xfrm>
          <a:prstGeom prst="rect">
            <a:avLst/>
          </a:prstGeom>
        </p:spPr>
      </p:pic>
      <p:pic>
        <p:nvPicPr>
          <p:cNvPr id="7" name="Picture 7">
            <a:extLst>
              <a:ext uri="{FF2B5EF4-FFF2-40B4-BE49-F238E27FC236}">
                <a16:creationId xmlns:a16="http://schemas.microsoft.com/office/drawing/2014/main" id="{11B8C79D-A9C7-36AA-2CC0-465A2F450D6B}"/>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231321" y="-256032"/>
            <a:ext cx="4876800" cy="1883664"/>
          </a:xfrm>
          <a:prstGeom prst="rect">
            <a:avLst/>
          </a:prstGeom>
        </p:spPr>
      </p:pic>
      <p:pic>
        <p:nvPicPr>
          <p:cNvPr id="8" name="Picture 8">
            <a:extLst>
              <a:ext uri="{FF2B5EF4-FFF2-40B4-BE49-F238E27FC236}">
                <a16:creationId xmlns:a16="http://schemas.microsoft.com/office/drawing/2014/main" id="{22C44665-8893-80FA-3A2B-3D0A400DD614}"/>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55264" y="-424534"/>
            <a:ext cx="4876800" cy="1883664"/>
          </a:xfrm>
          <a:prstGeom prst="rect">
            <a:avLst/>
          </a:prstGeom>
        </p:spPr>
      </p:pic>
      <p:sp>
        <p:nvSpPr>
          <p:cNvPr id="17" name="Rectangle: Rounded Corners 16">
            <a:extLst>
              <a:ext uri="{FF2B5EF4-FFF2-40B4-BE49-F238E27FC236}">
                <a16:creationId xmlns:a16="http://schemas.microsoft.com/office/drawing/2014/main" id="{621B4856-CC88-F108-9CDF-C46D5629222A}"/>
              </a:ext>
            </a:extLst>
          </p:cNvPr>
          <p:cNvSpPr/>
          <p:nvPr/>
        </p:nvSpPr>
        <p:spPr>
          <a:xfrm>
            <a:off x="3631328" y="135415"/>
            <a:ext cx="4675126" cy="953456"/>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TextBox 17">
            <a:extLst>
              <a:ext uri="{FF2B5EF4-FFF2-40B4-BE49-F238E27FC236}">
                <a16:creationId xmlns:a16="http://schemas.microsoft.com/office/drawing/2014/main" id="{F0F50FBE-1116-D1F3-9466-7BF38344FBE8}"/>
              </a:ext>
            </a:extLst>
          </p:cNvPr>
          <p:cNvSpPr txBox="1"/>
          <p:nvPr/>
        </p:nvSpPr>
        <p:spPr>
          <a:xfrm>
            <a:off x="4272128" y="269959"/>
            <a:ext cx="3784378"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Luyện đọc lại</a:t>
            </a:r>
          </a:p>
        </p:txBody>
      </p:sp>
      <p:sp>
        <p:nvSpPr>
          <p:cNvPr id="4" name="TextBox 3">
            <a:extLst>
              <a:ext uri="{FF2B5EF4-FFF2-40B4-BE49-F238E27FC236}">
                <a16:creationId xmlns:a16="http://schemas.microsoft.com/office/drawing/2014/main" id="{C6664288-DABD-9522-F932-873FE5092B53}"/>
              </a:ext>
            </a:extLst>
          </p:cNvPr>
          <p:cNvSpPr txBox="1"/>
          <p:nvPr/>
        </p:nvSpPr>
        <p:spPr>
          <a:xfrm>
            <a:off x="472015" y="973247"/>
            <a:ext cx="11508828" cy="5509200"/>
          </a:xfrm>
          <a:prstGeom prst="rect">
            <a:avLst/>
          </a:prstGeom>
          <a:noFill/>
        </p:spPr>
        <p:txBody>
          <a:bodyPr wrap="square">
            <a:spAutoFit/>
          </a:bodyPr>
          <a:lstStyle/>
          <a:p>
            <a:pPr algn="just"/>
            <a:r>
              <a:rPr lang="en-US" sz="4400" b="0" i="0">
                <a:solidFill>
                  <a:srgbClr val="002060"/>
                </a:solidFill>
                <a:effectLst/>
                <a:latin typeface="OpenSans"/>
              </a:rPr>
              <a:t>    </a:t>
            </a:r>
            <a:r>
              <a:rPr lang="vi-VN" sz="4400" b="0" i="0">
                <a:solidFill>
                  <a:srgbClr val="002060"/>
                </a:solidFill>
                <a:effectLst/>
                <a:latin typeface="OpenSans"/>
              </a:rPr>
              <a:t>Đêm qua, con bò nhà bạn Súa đẻ một con bê mập mạp. Bạn thức suốt đêm đốt lửa cho mẹ con chúng sưởi. Bạn Mua thì kể về đám cưới của chị gái, về bộ váy áo đẹp nhất, sặc sỡ nhất mà bạn nhìn thấy. Bạn Chơ kể về cái hàng rào đá mà bố con bạn đang xếp dở. Cái hàng rào đá được xếp bằng những hòn đá xanh, bằng sự khéo léo, cần cù của những bàn tay yêu lao động...</a:t>
            </a:r>
          </a:p>
        </p:txBody>
      </p:sp>
    </p:spTree>
    <p:extLst>
      <p:ext uri="{BB962C8B-B14F-4D97-AF65-F5344CB8AC3E}">
        <p14:creationId xmlns:p14="http://schemas.microsoft.com/office/powerpoint/2010/main" val="9089386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A0EA59-D1FE-1D1F-2E68-F362258BB17E}"/>
              </a:ext>
            </a:extLst>
          </p:cNvPr>
          <p:cNvSpPr txBox="1"/>
          <p:nvPr/>
        </p:nvSpPr>
        <p:spPr>
          <a:xfrm>
            <a:off x="1381125" y="419100"/>
            <a:ext cx="9991725" cy="5170646"/>
          </a:xfrm>
          <a:prstGeom prst="rect">
            <a:avLst/>
          </a:prstGeom>
          <a:noFill/>
        </p:spPr>
        <p:txBody>
          <a:bodyPr wrap="square">
            <a:spAutoFit/>
          </a:bodyPr>
          <a:lstStyle/>
          <a:p>
            <a:r>
              <a:rPr lang="en-US" sz="6600" b="0" i="0">
                <a:solidFill>
                  <a:srgbClr val="002060"/>
                </a:solidFill>
                <a:effectLst/>
                <a:latin typeface="OpenSans"/>
              </a:rPr>
              <a:t>   </a:t>
            </a:r>
            <a:r>
              <a:rPr lang="vi-VN" sz="6600" b="0" i="0">
                <a:solidFill>
                  <a:srgbClr val="002060"/>
                </a:solidFill>
                <a:effectLst/>
                <a:latin typeface="OpenSans"/>
              </a:rPr>
              <a:t>Đêm qua,</a:t>
            </a:r>
            <a:r>
              <a:rPr lang="en-US" sz="6600" b="0" i="0">
                <a:solidFill>
                  <a:srgbClr val="FF0000"/>
                </a:solidFill>
                <a:effectLst/>
                <a:latin typeface="OpenSans"/>
              </a:rPr>
              <a:t>/</a:t>
            </a:r>
            <a:r>
              <a:rPr lang="vi-VN" sz="6600" b="0" i="0">
                <a:solidFill>
                  <a:srgbClr val="002060"/>
                </a:solidFill>
                <a:effectLst/>
                <a:latin typeface="OpenSans"/>
              </a:rPr>
              <a:t> con bò nhà bạn Súa</a:t>
            </a:r>
            <a:r>
              <a:rPr lang="en-US" sz="6600" b="0" i="0">
                <a:solidFill>
                  <a:srgbClr val="FF0000"/>
                </a:solidFill>
                <a:effectLst/>
                <a:latin typeface="OpenSans"/>
              </a:rPr>
              <a:t>/</a:t>
            </a:r>
            <a:r>
              <a:rPr lang="vi-VN" sz="6600" b="0" i="0">
                <a:solidFill>
                  <a:srgbClr val="002060"/>
                </a:solidFill>
                <a:effectLst/>
                <a:latin typeface="OpenSans"/>
              </a:rPr>
              <a:t> đẻ một con bê mập mạp.</a:t>
            </a:r>
            <a:r>
              <a:rPr lang="en-US" sz="6600" b="0" i="0">
                <a:solidFill>
                  <a:srgbClr val="FF0000"/>
                </a:solidFill>
                <a:effectLst/>
                <a:latin typeface="OpenSans"/>
              </a:rPr>
              <a:t>//</a:t>
            </a:r>
            <a:r>
              <a:rPr lang="vi-VN" sz="6600" b="0" i="0">
                <a:solidFill>
                  <a:srgbClr val="002060"/>
                </a:solidFill>
                <a:effectLst/>
                <a:latin typeface="OpenSans"/>
              </a:rPr>
              <a:t> Bạn </a:t>
            </a:r>
            <a:r>
              <a:rPr lang="vi-VN" sz="6600" b="0" i="0">
                <a:effectLst/>
                <a:highlight>
                  <a:srgbClr val="FFFF00"/>
                </a:highlight>
                <a:latin typeface="OpenSans"/>
              </a:rPr>
              <a:t>thức suốt đêm</a:t>
            </a:r>
            <a:r>
              <a:rPr lang="en-US" sz="6600" b="0" i="0">
                <a:solidFill>
                  <a:srgbClr val="FF0000"/>
                </a:solidFill>
                <a:effectLst/>
                <a:latin typeface="OpenSans"/>
              </a:rPr>
              <a:t>/</a:t>
            </a:r>
            <a:r>
              <a:rPr lang="vi-VN" sz="6600" b="0" i="0">
                <a:solidFill>
                  <a:srgbClr val="FF0000"/>
                </a:solidFill>
                <a:effectLst/>
                <a:latin typeface="OpenSans"/>
              </a:rPr>
              <a:t> </a:t>
            </a:r>
            <a:r>
              <a:rPr lang="vi-VN" sz="6600" b="0" i="0">
                <a:effectLst/>
                <a:highlight>
                  <a:srgbClr val="FFFF00"/>
                </a:highlight>
                <a:latin typeface="OpenSans"/>
              </a:rPr>
              <a:t>đốt lửa </a:t>
            </a:r>
            <a:r>
              <a:rPr lang="vi-VN" sz="6600" b="0" i="0">
                <a:solidFill>
                  <a:srgbClr val="002060"/>
                </a:solidFill>
                <a:effectLst/>
                <a:latin typeface="OpenSans"/>
              </a:rPr>
              <a:t>cho mẹ con chúng sưởi.</a:t>
            </a:r>
            <a:r>
              <a:rPr lang="en-US" sz="6600" b="0" i="0">
                <a:solidFill>
                  <a:srgbClr val="FF0000"/>
                </a:solidFill>
                <a:effectLst/>
                <a:latin typeface="OpenSans"/>
              </a:rPr>
              <a:t>//</a:t>
            </a:r>
            <a:r>
              <a:rPr lang="vi-VN" sz="6600" b="0" i="0">
                <a:solidFill>
                  <a:srgbClr val="002060"/>
                </a:solidFill>
                <a:effectLst/>
                <a:latin typeface="OpenSans"/>
              </a:rPr>
              <a:t> </a:t>
            </a:r>
            <a:endParaRPr lang="en-US" sz="6600"/>
          </a:p>
        </p:txBody>
      </p:sp>
    </p:spTree>
    <p:extLst>
      <p:ext uri="{BB962C8B-B14F-4D97-AF65-F5344CB8AC3E}">
        <p14:creationId xmlns:p14="http://schemas.microsoft.com/office/powerpoint/2010/main" val="28690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939F3A-4691-0A6B-8231-F712D80D6370}"/>
              </a:ext>
            </a:extLst>
          </p:cNvPr>
          <p:cNvSpPr txBox="1"/>
          <p:nvPr/>
        </p:nvSpPr>
        <p:spPr>
          <a:xfrm>
            <a:off x="1143000" y="1029385"/>
            <a:ext cx="9896475" cy="3785652"/>
          </a:xfrm>
          <a:prstGeom prst="rect">
            <a:avLst/>
          </a:prstGeom>
          <a:noFill/>
        </p:spPr>
        <p:txBody>
          <a:bodyPr wrap="square">
            <a:spAutoFit/>
          </a:bodyPr>
          <a:lstStyle/>
          <a:p>
            <a:r>
              <a:rPr lang="en-US" sz="6000" b="0" i="0">
                <a:solidFill>
                  <a:srgbClr val="002060"/>
                </a:solidFill>
                <a:effectLst/>
                <a:latin typeface="OpenSans"/>
              </a:rPr>
              <a:t>   </a:t>
            </a:r>
            <a:r>
              <a:rPr lang="vi-VN" sz="6000" b="0" i="0">
                <a:solidFill>
                  <a:srgbClr val="002060"/>
                </a:solidFill>
                <a:effectLst/>
                <a:latin typeface="OpenSans"/>
              </a:rPr>
              <a:t>Bạn Mua</a:t>
            </a:r>
            <a:r>
              <a:rPr lang="en-US" sz="6000" b="0" i="0">
                <a:solidFill>
                  <a:srgbClr val="FF0000"/>
                </a:solidFill>
                <a:effectLst/>
                <a:latin typeface="OpenSans"/>
              </a:rPr>
              <a:t>/</a:t>
            </a:r>
            <a:r>
              <a:rPr lang="vi-VN" sz="6000" b="0" i="0">
                <a:solidFill>
                  <a:srgbClr val="002060"/>
                </a:solidFill>
                <a:effectLst/>
                <a:latin typeface="OpenSans"/>
              </a:rPr>
              <a:t> thì </a:t>
            </a:r>
            <a:r>
              <a:rPr lang="vi-VN" sz="6000" b="0" i="0">
                <a:solidFill>
                  <a:srgbClr val="002060"/>
                </a:solidFill>
                <a:effectLst/>
                <a:highlight>
                  <a:srgbClr val="FFFF00"/>
                </a:highlight>
                <a:latin typeface="OpenSans"/>
              </a:rPr>
              <a:t>kể về </a:t>
            </a:r>
            <a:r>
              <a:rPr lang="vi-VN" sz="6000" b="0" i="0">
                <a:effectLst/>
                <a:highlight>
                  <a:srgbClr val="FFFF00"/>
                </a:highlight>
                <a:latin typeface="OpenSans"/>
              </a:rPr>
              <a:t>đám cưới của chị gái</a:t>
            </a:r>
            <a:r>
              <a:rPr lang="vi-VN" sz="6000" b="0" i="0">
                <a:solidFill>
                  <a:srgbClr val="002060"/>
                </a:solidFill>
                <a:effectLst/>
                <a:latin typeface="OpenSans"/>
              </a:rPr>
              <a:t>,</a:t>
            </a:r>
            <a:r>
              <a:rPr lang="en-US" sz="6000" b="0" i="0">
                <a:solidFill>
                  <a:srgbClr val="FF0000"/>
                </a:solidFill>
                <a:effectLst/>
                <a:latin typeface="OpenSans"/>
              </a:rPr>
              <a:t>/</a:t>
            </a:r>
            <a:r>
              <a:rPr lang="vi-VN" sz="6000" b="0" i="0">
                <a:solidFill>
                  <a:srgbClr val="002060"/>
                </a:solidFill>
                <a:effectLst/>
                <a:latin typeface="OpenSans"/>
              </a:rPr>
              <a:t> về bộ váy áo </a:t>
            </a:r>
            <a:r>
              <a:rPr lang="vi-VN" sz="6000" b="0" i="0">
                <a:effectLst/>
                <a:highlight>
                  <a:srgbClr val="99FFCC"/>
                </a:highlight>
                <a:latin typeface="OpenSans"/>
              </a:rPr>
              <a:t>đẹp nhất</a:t>
            </a:r>
            <a:r>
              <a:rPr lang="vi-VN" sz="6000" b="0" i="0">
                <a:solidFill>
                  <a:srgbClr val="002060"/>
                </a:solidFill>
                <a:effectLst/>
                <a:latin typeface="OpenSans"/>
              </a:rPr>
              <a:t>,</a:t>
            </a:r>
            <a:r>
              <a:rPr lang="en-US" sz="6000" b="0" i="0">
                <a:solidFill>
                  <a:srgbClr val="FF0000"/>
                </a:solidFill>
                <a:effectLst/>
                <a:latin typeface="OpenSans"/>
              </a:rPr>
              <a:t>/</a:t>
            </a:r>
            <a:r>
              <a:rPr lang="vi-VN" sz="6000" b="0" i="0">
                <a:solidFill>
                  <a:srgbClr val="002060"/>
                </a:solidFill>
                <a:effectLst/>
                <a:latin typeface="OpenSans"/>
              </a:rPr>
              <a:t> </a:t>
            </a:r>
            <a:r>
              <a:rPr lang="vi-VN" sz="6000" b="0" i="0">
                <a:effectLst/>
                <a:highlight>
                  <a:srgbClr val="99FFCC"/>
                </a:highlight>
                <a:latin typeface="OpenSans"/>
              </a:rPr>
              <a:t>sặc sỡ nhất </a:t>
            </a:r>
            <a:r>
              <a:rPr lang="vi-VN" sz="6000" b="0" i="0">
                <a:solidFill>
                  <a:srgbClr val="002060"/>
                </a:solidFill>
                <a:effectLst/>
                <a:latin typeface="OpenSans"/>
              </a:rPr>
              <a:t>mà bạn nhìn thấy.</a:t>
            </a:r>
            <a:r>
              <a:rPr lang="en-US" sz="6000" b="0" i="0">
                <a:solidFill>
                  <a:srgbClr val="FF0000"/>
                </a:solidFill>
                <a:effectLst/>
                <a:latin typeface="OpenSans"/>
              </a:rPr>
              <a:t>//</a:t>
            </a:r>
            <a:r>
              <a:rPr lang="vi-VN" sz="6000" b="0" i="0">
                <a:solidFill>
                  <a:srgbClr val="002060"/>
                </a:solidFill>
                <a:effectLst/>
                <a:latin typeface="OpenSans"/>
              </a:rPr>
              <a:t> </a:t>
            </a:r>
            <a:endParaRPr lang="en-US" sz="6000"/>
          </a:p>
        </p:txBody>
      </p:sp>
    </p:spTree>
    <p:extLst>
      <p:ext uri="{BB962C8B-B14F-4D97-AF65-F5344CB8AC3E}">
        <p14:creationId xmlns:p14="http://schemas.microsoft.com/office/powerpoint/2010/main" val="321338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F9C914-0388-DF4D-1FFF-A921D85C42AE}"/>
              </a:ext>
            </a:extLst>
          </p:cNvPr>
          <p:cNvSpPr txBox="1"/>
          <p:nvPr/>
        </p:nvSpPr>
        <p:spPr>
          <a:xfrm>
            <a:off x="566737" y="335845"/>
            <a:ext cx="11058525" cy="6186309"/>
          </a:xfrm>
          <a:prstGeom prst="rect">
            <a:avLst/>
          </a:prstGeom>
          <a:noFill/>
        </p:spPr>
        <p:txBody>
          <a:bodyPr wrap="square">
            <a:spAutoFit/>
          </a:bodyPr>
          <a:lstStyle/>
          <a:p>
            <a:r>
              <a:rPr lang="en-US" sz="6600" b="0" i="0">
                <a:solidFill>
                  <a:srgbClr val="002060"/>
                </a:solidFill>
                <a:effectLst/>
                <a:latin typeface="OpenSans"/>
              </a:rPr>
              <a:t>   </a:t>
            </a:r>
            <a:r>
              <a:rPr lang="vi-VN" sz="6600" b="0" i="0">
                <a:solidFill>
                  <a:srgbClr val="002060"/>
                </a:solidFill>
                <a:effectLst/>
                <a:latin typeface="OpenSans"/>
              </a:rPr>
              <a:t>Bạn Chơ</a:t>
            </a:r>
            <a:r>
              <a:rPr lang="en-US" sz="6600" b="0" i="0">
                <a:solidFill>
                  <a:srgbClr val="FF0000"/>
                </a:solidFill>
                <a:effectLst/>
                <a:latin typeface="OpenSans"/>
              </a:rPr>
              <a:t>/</a:t>
            </a:r>
            <a:r>
              <a:rPr lang="vi-VN" sz="6600" b="0" i="0">
                <a:solidFill>
                  <a:srgbClr val="002060"/>
                </a:solidFill>
                <a:effectLst/>
                <a:latin typeface="OpenSans"/>
              </a:rPr>
              <a:t> kể về cái hàng rào đá</a:t>
            </a:r>
            <a:r>
              <a:rPr lang="en-US" sz="6600" b="0" i="0">
                <a:solidFill>
                  <a:srgbClr val="FF0000"/>
                </a:solidFill>
                <a:effectLst/>
                <a:latin typeface="OpenSans"/>
              </a:rPr>
              <a:t>/</a:t>
            </a:r>
            <a:r>
              <a:rPr lang="vi-VN" sz="6600" b="0" i="0">
                <a:solidFill>
                  <a:srgbClr val="002060"/>
                </a:solidFill>
                <a:effectLst/>
                <a:latin typeface="OpenSans"/>
              </a:rPr>
              <a:t> mà bố con bạn đang xếp dở.</a:t>
            </a:r>
            <a:r>
              <a:rPr lang="en-US" sz="6600" b="0" i="0">
                <a:solidFill>
                  <a:srgbClr val="FF0000"/>
                </a:solidFill>
                <a:effectLst/>
                <a:latin typeface="OpenSans"/>
              </a:rPr>
              <a:t>//</a:t>
            </a:r>
            <a:r>
              <a:rPr lang="vi-VN" sz="6600" b="0" i="0">
                <a:solidFill>
                  <a:srgbClr val="002060"/>
                </a:solidFill>
                <a:effectLst/>
                <a:latin typeface="OpenSans"/>
              </a:rPr>
              <a:t> Cái hàng rào đá</a:t>
            </a:r>
            <a:r>
              <a:rPr lang="en-US" sz="6600" b="0" i="0">
                <a:solidFill>
                  <a:srgbClr val="FF0000"/>
                </a:solidFill>
                <a:effectLst/>
                <a:latin typeface="OpenSans"/>
              </a:rPr>
              <a:t>/</a:t>
            </a:r>
            <a:r>
              <a:rPr lang="vi-VN" sz="6600" b="0" i="0">
                <a:solidFill>
                  <a:srgbClr val="002060"/>
                </a:solidFill>
                <a:effectLst/>
                <a:latin typeface="OpenSans"/>
              </a:rPr>
              <a:t> được </a:t>
            </a:r>
            <a:r>
              <a:rPr lang="vi-VN" sz="6600" b="0" i="0">
                <a:solidFill>
                  <a:srgbClr val="002060"/>
                </a:solidFill>
                <a:effectLst/>
                <a:highlight>
                  <a:srgbClr val="99FFCC"/>
                </a:highlight>
                <a:latin typeface="OpenSans"/>
              </a:rPr>
              <a:t>xếp bằng </a:t>
            </a:r>
            <a:r>
              <a:rPr lang="vi-VN" sz="6600" b="0" i="0">
                <a:effectLst/>
                <a:highlight>
                  <a:srgbClr val="99FFCC"/>
                </a:highlight>
                <a:latin typeface="OpenSans"/>
              </a:rPr>
              <a:t>những hòn đá xanh</a:t>
            </a:r>
            <a:r>
              <a:rPr lang="vi-VN" sz="6600" b="0" i="0">
                <a:solidFill>
                  <a:srgbClr val="002060"/>
                </a:solidFill>
                <a:effectLst/>
                <a:latin typeface="OpenSans"/>
              </a:rPr>
              <a:t>,</a:t>
            </a:r>
            <a:r>
              <a:rPr lang="en-US" sz="6600" b="0" i="0">
                <a:solidFill>
                  <a:srgbClr val="FF0000"/>
                </a:solidFill>
                <a:effectLst/>
                <a:latin typeface="OpenSans"/>
              </a:rPr>
              <a:t>/</a:t>
            </a:r>
            <a:r>
              <a:rPr lang="vi-VN" sz="6600" b="0" i="0">
                <a:solidFill>
                  <a:srgbClr val="002060"/>
                </a:solidFill>
                <a:effectLst/>
                <a:latin typeface="OpenSans"/>
              </a:rPr>
              <a:t> bằng sự </a:t>
            </a:r>
            <a:r>
              <a:rPr lang="vi-VN" sz="6600" b="0" i="0">
                <a:effectLst/>
                <a:highlight>
                  <a:srgbClr val="FFFF00"/>
                </a:highlight>
                <a:latin typeface="OpenSans"/>
              </a:rPr>
              <a:t>khéo léo</a:t>
            </a:r>
            <a:r>
              <a:rPr lang="vi-VN" sz="6600" b="0" i="0">
                <a:solidFill>
                  <a:srgbClr val="002060"/>
                </a:solidFill>
                <a:effectLst/>
                <a:latin typeface="OpenSans"/>
              </a:rPr>
              <a:t>,</a:t>
            </a:r>
            <a:r>
              <a:rPr lang="en-US" sz="6600" b="0" i="0">
                <a:solidFill>
                  <a:srgbClr val="FF0000"/>
                </a:solidFill>
                <a:effectLst/>
                <a:latin typeface="OpenSans"/>
              </a:rPr>
              <a:t>/</a:t>
            </a:r>
            <a:r>
              <a:rPr lang="en-US" sz="6600">
                <a:solidFill>
                  <a:srgbClr val="002060"/>
                </a:solidFill>
                <a:latin typeface="OpenSans"/>
              </a:rPr>
              <a:t> </a:t>
            </a:r>
            <a:r>
              <a:rPr lang="vi-VN" sz="6600" b="0" i="0">
                <a:effectLst/>
                <a:highlight>
                  <a:srgbClr val="FFFF00"/>
                </a:highlight>
                <a:latin typeface="OpenSans"/>
              </a:rPr>
              <a:t>cần cù </a:t>
            </a:r>
            <a:r>
              <a:rPr lang="vi-VN" sz="6600" b="0" i="0">
                <a:solidFill>
                  <a:srgbClr val="002060"/>
                </a:solidFill>
                <a:effectLst/>
                <a:latin typeface="OpenSans"/>
              </a:rPr>
              <a:t>của những bàn tay </a:t>
            </a:r>
            <a:r>
              <a:rPr lang="vi-VN" sz="6600" b="0" i="0">
                <a:effectLst/>
                <a:highlight>
                  <a:srgbClr val="99FFCC"/>
                </a:highlight>
                <a:latin typeface="OpenSans"/>
              </a:rPr>
              <a:t>yêu lao động</a:t>
            </a:r>
            <a:r>
              <a:rPr lang="vi-VN" sz="6600" b="0" i="0">
                <a:solidFill>
                  <a:srgbClr val="002060"/>
                </a:solidFill>
                <a:effectLst/>
                <a:latin typeface="OpenSans"/>
              </a:rPr>
              <a:t>...</a:t>
            </a:r>
            <a:r>
              <a:rPr lang="en-US" sz="6600" b="0" i="0">
                <a:solidFill>
                  <a:srgbClr val="FF0000"/>
                </a:solidFill>
                <a:effectLst/>
                <a:latin typeface="OpenSans"/>
              </a:rPr>
              <a:t>//</a:t>
            </a:r>
            <a:endParaRPr lang="en-US" sz="6600"/>
          </a:p>
        </p:txBody>
      </p:sp>
    </p:spTree>
    <p:extLst>
      <p:ext uri="{BB962C8B-B14F-4D97-AF65-F5344CB8AC3E}">
        <p14:creationId xmlns:p14="http://schemas.microsoft.com/office/powerpoint/2010/main" val="1769506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29227-FE2A-4066-868E-2379C7967AB0}"/>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0BA543CA-0C69-155C-D74B-2EF3B1213A0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5912726"/>
            <a:ext cx="2133054" cy="996718"/>
          </a:xfrm>
          <a:prstGeom prst="rect">
            <a:avLst/>
          </a:prstGeom>
        </p:spPr>
      </p:pic>
      <p:pic>
        <p:nvPicPr>
          <p:cNvPr id="6" name="Picture 6">
            <a:extLst>
              <a:ext uri="{FF2B5EF4-FFF2-40B4-BE49-F238E27FC236}">
                <a16:creationId xmlns:a16="http://schemas.microsoft.com/office/drawing/2014/main" id="{A19108A9-F9FA-A357-0B08-8E097EE6DED8}"/>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8897621" y="5535276"/>
            <a:ext cx="3916219" cy="1751618"/>
          </a:xfrm>
          <a:prstGeom prst="rect">
            <a:avLst/>
          </a:prstGeom>
        </p:spPr>
      </p:pic>
      <p:pic>
        <p:nvPicPr>
          <p:cNvPr id="7" name="Picture 7">
            <a:extLst>
              <a:ext uri="{FF2B5EF4-FFF2-40B4-BE49-F238E27FC236}">
                <a16:creationId xmlns:a16="http://schemas.microsoft.com/office/drawing/2014/main" id="{5C9E875B-0F08-00E3-13DD-86532600E2B5}"/>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231321" y="-256032"/>
            <a:ext cx="4876800" cy="1883664"/>
          </a:xfrm>
          <a:prstGeom prst="rect">
            <a:avLst/>
          </a:prstGeom>
        </p:spPr>
      </p:pic>
      <p:pic>
        <p:nvPicPr>
          <p:cNvPr id="8" name="Picture 8">
            <a:extLst>
              <a:ext uri="{FF2B5EF4-FFF2-40B4-BE49-F238E27FC236}">
                <a16:creationId xmlns:a16="http://schemas.microsoft.com/office/drawing/2014/main" id="{191FC410-D24F-4FDB-B4CF-373174652837}"/>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55264" y="-424534"/>
            <a:ext cx="4876800" cy="1883664"/>
          </a:xfrm>
          <a:prstGeom prst="rect">
            <a:avLst/>
          </a:prstGeom>
        </p:spPr>
      </p:pic>
      <p:sp>
        <p:nvSpPr>
          <p:cNvPr id="17" name="Rectangle: Rounded Corners 16">
            <a:extLst>
              <a:ext uri="{FF2B5EF4-FFF2-40B4-BE49-F238E27FC236}">
                <a16:creationId xmlns:a16="http://schemas.microsoft.com/office/drawing/2014/main" id="{154E34C6-79F3-1236-EB87-CC668465AAAD}"/>
              </a:ext>
            </a:extLst>
          </p:cNvPr>
          <p:cNvSpPr/>
          <p:nvPr/>
        </p:nvSpPr>
        <p:spPr>
          <a:xfrm>
            <a:off x="3657600" y="19791"/>
            <a:ext cx="4678351" cy="707886"/>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TextBox 17">
            <a:extLst>
              <a:ext uri="{FF2B5EF4-FFF2-40B4-BE49-F238E27FC236}">
                <a16:creationId xmlns:a16="http://schemas.microsoft.com/office/drawing/2014/main" id="{F239668D-0D6D-8108-C14E-D032B1899043}"/>
              </a:ext>
            </a:extLst>
          </p:cNvPr>
          <p:cNvSpPr txBox="1"/>
          <p:nvPr/>
        </p:nvSpPr>
        <p:spPr>
          <a:xfrm>
            <a:off x="4334239" y="19791"/>
            <a:ext cx="3784378"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Luyện đọc lại</a:t>
            </a:r>
          </a:p>
        </p:txBody>
      </p:sp>
      <p:sp>
        <p:nvSpPr>
          <p:cNvPr id="4" name="TextBox 3">
            <a:extLst>
              <a:ext uri="{FF2B5EF4-FFF2-40B4-BE49-F238E27FC236}">
                <a16:creationId xmlns:a16="http://schemas.microsoft.com/office/drawing/2014/main" id="{8758048E-9514-9A44-E24D-E5EDDDE63401}"/>
              </a:ext>
            </a:extLst>
          </p:cNvPr>
          <p:cNvSpPr txBox="1"/>
          <p:nvPr/>
        </p:nvSpPr>
        <p:spPr>
          <a:xfrm>
            <a:off x="442518" y="727677"/>
            <a:ext cx="11508828" cy="6186309"/>
          </a:xfrm>
          <a:prstGeom prst="rect">
            <a:avLst/>
          </a:prstGeom>
          <a:noFill/>
        </p:spPr>
        <p:txBody>
          <a:bodyPr wrap="square">
            <a:spAutoFit/>
          </a:bodyPr>
          <a:lstStyle/>
          <a:p>
            <a:pPr algn="just"/>
            <a:r>
              <a:rPr lang="en-US" sz="4400" b="0" i="0">
                <a:solidFill>
                  <a:srgbClr val="002060"/>
                </a:solidFill>
                <a:effectLst/>
                <a:latin typeface="OpenSans"/>
              </a:rPr>
              <a:t>    </a:t>
            </a:r>
            <a:r>
              <a:rPr lang="vi-VN" sz="4400" b="0" i="0">
                <a:solidFill>
                  <a:srgbClr val="002060"/>
                </a:solidFill>
                <a:effectLst/>
                <a:latin typeface="OpenSans"/>
              </a:rPr>
              <a:t>Đêm qua,</a:t>
            </a:r>
            <a:r>
              <a:rPr lang="en-US" sz="4400" b="0" i="0">
                <a:solidFill>
                  <a:srgbClr val="FF0000"/>
                </a:solidFill>
                <a:effectLst/>
                <a:latin typeface="OpenSans"/>
              </a:rPr>
              <a:t>/</a:t>
            </a:r>
            <a:r>
              <a:rPr lang="vi-VN" sz="4400" b="0" i="0">
                <a:solidFill>
                  <a:srgbClr val="002060"/>
                </a:solidFill>
                <a:effectLst/>
                <a:latin typeface="OpenSans"/>
              </a:rPr>
              <a:t> con bò nhà bạn Súa</a:t>
            </a:r>
            <a:r>
              <a:rPr lang="en-US" sz="4400" b="0" i="0">
                <a:solidFill>
                  <a:srgbClr val="FF0000"/>
                </a:solidFill>
                <a:effectLst/>
                <a:latin typeface="OpenSans"/>
              </a:rPr>
              <a:t>/</a:t>
            </a:r>
            <a:r>
              <a:rPr lang="vi-VN" sz="4400" b="0" i="0">
                <a:solidFill>
                  <a:srgbClr val="002060"/>
                </a:solidFill>
                <a:effectLst/>
                <a:latin typeface="OpenSans"/>
              </a:rPr>
              <a:t> đẻ một con bê mập mạp.</a:t>
            </a:r>
            <a:r>
              <a:rPr lang="en-US" sz="4400" b="0" i="0">
                <a:solidFill>
                  <a:srgbClr val="FF0000"/>
                </a:solidFill>
                <a:effectLst/>
                <a:latin typeface="OpenSans"/>
              </a:rPr>
              <a:t>//</a:t>
            </a:r>
            <a:r>
              <a:rPr lang="vi-VN" sz="4400" b="0" i="0">
                <a:solidFill>
                  <a:srgbClr val="002060"/>
                </a:solidFill>
                <a:effectLst/>
                <a:latin typeface="OpenSans"/>
              </a:rPr>
              <a:t> Bạn </a:t>
            </a:r>
            <a:r>
              <a:rPr lang="vi-VN" sz="4400" b="0" i="0">
                <a:effectLst/>
                <a:highlight>
                  <a:srgbClr val="FFFF00"/>
                </a:highlight>
                <a:latin typeface="OpenSans"/>
              </a:rPr>
              <a:t>thức suốt đêm</a:t>
            </a:r>
            <a:r>
              <a:rPr lang="en-US" sz="4400" b="0" i="0">
                <a:solidFill>
                  <a:srgbClr val="FF0000"/>
                </a:solidFill>
                <a:effectLst/>
                <a:latin typeface="OpenSans"/>
              </a:rPr>
              <a:t>/</a:t>
            </a:r>
            <a:r>
              <a:rPr lang="vi-VN" sz="4400" b="0" i="0">
                <a:solidFill>
                  <a:srgbClr val="FF0000"/>
                </a:solidFill>
                <a:effectLst/>
                <a:latin typeface="OpenSans"/>
              </a:rPr>
              <a:t> </a:t>
            </a:r>
            <a:r>
              <a:rPr lang="vi-VN" sz="4400" b="0" i="0">
                <a:effectLst/>
                <a:highlight>
                  <a:srgbClr val="FFFF00"/>
                </a:highlight>
                <a:latin typeface="OpenSans"/>
              </a:rPr>
              <a:t>đốt lửa </a:t>
            </a:r>
            <a:r>
              <a:rPr lang="vi-VN" sz="4400" b="0" i="0">
                <a:solidFill>
                  <a:srgbClr val="002060"/>
                </a:solidFill>
                <a:effectLst/>
                <a:latin typeface="OpenSans"/>
              </a:rPr>
              <a:t>cho mẹ con chúng sưởi.</a:t>
            </a:r>
            <a:r>
              <a:rPr lang="en-US" sz="4400" b="0" i="0">
                <a:solidFill>
                  <a:srgbClr val="FF0000"/>
                </a:solidFill>
                <a:effectLst/>
                <a:latin typeface="OpenSans"/>
              </a:rPr>
              <a:t>//</a:t>
            </a:r>
            <a:r>
              <a:rPr lang="vi-VN" sz="4400" b="0" i="0">
                <a:solidFill>
                  <a:srgbClr val="002060"/>
                </a:solidFill>
                <a:effectLst/>
                <a:latin typeface="OpenSans"/>
              </a:rPr>
              <a:t> Bạn Mua</a:t>
            </a:r>
            <a:r>
              <a:rPr lang="en-US" sz="4400" b="0" i="0">
                <a:solidFill>
                  <a:srgbClr val="FF0000"/>
                </a:solidFill>
                <a:effectLst/>
                <a:latin typeface="OpenSans"/>
              </a:rPr>
              <a:t>/</a:t>
            </a:r>
            <a:r>
              <a:rPr lang="vi-VN" sz="4400" b="0" i="0">
                <a:solidFill>
                  <a:srgbClr val="002060"/>
                </a:solidFill>
                <a:effectLst/>
                <a:latin typeface="OpenSans"/>
              </a:rPr>
              <a:t> thì kể về </a:t>
            </a:r>
            <a:r>
              <a:rPr lang="vi-VN" sz="4400" b="0" i="0">
                <a:effectLst/>
                <a:highlight>
                  <a:srgbClr val="00FFFF"/>
                </a:highlight>
                <a:latin typeface="OpenSans"/>
              </a:rPr>
              <a:t>đám cưới của chị gái</a:t>
            </a:r>
            <a:r>
              <a:rPr lang="vi-VN" sz="4400" b="0" i="0">
                <a:solidFill>
                  <a:srgbClr val="002060"/>
                </a:solidFill>
                <a:effectLst/>
                <a:latin typeface="OpenSans"/>
              </a:rPr>
              <a:t>,</a:t>
            </a:r>
            <a:r>
              <a:rPr lang="en-US" sz="4400" b="0" i="0">
                <a:solidFill>
                  <a:srgbClr val="FF0000"/>
                </a:solidFill>
                <a:effectLst/>
                <a:latin typeface="OpenSans"/>
              </a:rPr>
              <a:t>/</a:t>
            </a:r>
            <a:r>
              <a:rPr lang="vi-VN" sz="4400" b="0" i="0">
                <a:solidFill>
                  <a:srgbClr val="002060"/>
                </a:solidFill>
                <a:effectLst/>
                <a:latin typeface="OpenSans"/>
              </a:rPr>
              <a:t> về bộ váy áo </a:t>
            </a:r>
            <a:r>
              <a:rPr lang="vi-VN" sz="4400" b="0" i="0">
                <a:effectLst/>
                <a:highlight>
                  <a:srgbClr val="FFFF00"/>
                </a:highlight>
                <a:latin typeface="OpenSans"/>
              </a:rPr>
              <a:t>đẹp nhất</a:t>
            </a:r>
            <a:r>
              <a:rPr lang="vi-VN" sz="4400" b="0" i="0">
                <a:solidFill>
                  <a:srgbClr val="002060"/>
                </a:solidFill>
                <a:effectLst/>
                <a:latin typeface="OpenSans"/>
              </a:rPr>
              <a:t>,</a:t>
            </a:r>
            <a:r>
              <a:rPr lang="en-US" sz="4400" b="0" i="0">
                <a:solidFill>
                  <a:srgbClr val="FF0000"/>
                </a:solidFill>
                <a:effectLst/>
                <a:latin typeface="OpenSans"/>
              </a:rPr>
              <a:t>/</a:t>
            </a:r>
            <a:r>
              <a:rPr lang="vi-VN" sz="4400" b="0" i="0">
                <a:solidFill>
                  <a:srgbClr val="002060"/>
                </a:solidFill>
                <a:effectLst/>
                <a:latin typeface="OpenSans"/>
              </a:rPr>
              <a:t> </a:t>
            </a:r>
            <a:r>
              <a:rPr lang="vi-VN" sz="4400" b="0" i="0">
                <a:effectLst/>
                <a:highlight>
                  <a:srgbClr val="FFFF00"/>
                </a:highlight>
                <a:latin typeface="OpenSans"/>
              </a:rPr>
              <a:t>sặc sỡ nhất</a:t>
            </a:r>
            <a:r>
              <a:rPr lang="vi-VN" sz="4400" b="0" i="0">
                <a:effectLst/>
                <a:latin typeface="OpenSans"/>
              </a:rPr>
              <a:t> </a:t>
            </a:r>
            <a:r>
              <a:rPr lang="vi-VN" sz="4400" b="0" i="0">
                <a:solidFill>
                  <a:srgbClr val="002060"/>
                </a:solidFill>
                <a:effectLst/>
                <a:latin typeface="OpenSans"/>
              </a:rPr>
              <a:t>mà bạn nhìn thấy.</a:t>
            </a:r>
            <a:r>
              <a:rPr lang="en-US" sz="4400" b="0" i="0">
                <a:solidFill>
                  <a:srgbClr val="FF0000"/>
                </a:solidFill>
                <a:effectLst/>
                <a:latin typeface="OpenSans"/>
              </a:rPr>
              <a:t>//</a:t>
            </a:r>
            <a:r>
              <a:rPr lang="vi-VN" sz="4400" b="0" i="0">
                <a:solidFill>
                  <a:srgbClr val="002060"/>
                </a:solidFill>
                <a:effectLst/>
                <a:latin typeface="OpenSans"/>
              </a:rPr>
              <a:t> Bạn Chơ</a:t>
            </a:r>
            <a:r>
              <a:rPr lang="en-US" sz="4400" b="0" i="0">
                <a:solidFill>
                  <a:srgbClr val="FF0000"/>
                </a:solidFill>
                <a:effectLst/>
                <a:latin typeface="OpenSans"/>
              </a:rPr>
              <a:t>/</a:t>
            </a:r>
            <a:r>
              <a:rPr lang="vi-VN" sz="4400" b="0" i="0">
                <a:solidFill>
                  <a:srgbClr val="002060"/>
                </a:solidFill>
                <a:effectLst/>
                <a:latin typeface="OpenSans"/>
              </a:rPr>
              <a:t> kể về cái hàng rào đá</a:t>
            </a:r>
            <a:r>
              <a:rPr lang="en-US" sz="4400" b="0" i="0">
                <a:solidFill>
                  <a:srgbClr val="FF0000"/>
                </a:solidFill>
                <a:effectLst/>
                <a:latin typeface="OpenSans"/>
              </a:rPr>
              <a:t>/</a:t>
            </a:r>
            <a:r>
              <a:rPr lang="vi-VN" sz="4400" b="0" i="0">
                <a:solidFill>
                  <a:srgbClr val="002060"/>
                </a:solidFill>
                <a:effectLst/>
                <a:latin typeface="OpenSans"/>
              </a:rPr>
              <a:t> mà bố con bạn đang xếp dở.</a:t>
            </a:r>
            <a:r>
              <a:rPr lang="en-US" sz="4400" b="0" i="0">
                <a:solidFill>
                  <a:srgbClr val="FF0000"/>
                </a:solidFill>
                <a:effectLst/>
                <a:latin typeface="OpenSans"/>
              </a:rPr>
              <a:t>//</a:t>
            </a:r>
            <a:r>
              <a:rPr lang="vi-VN" sz="4400" b="0" i="0">
                <a:solidFill>
                  <a:srgbClr val="002060"/>
                </a:solidFill>
                <a:effectLst/>
                <a:latin typeface="OpenSans"/>
              </a:rPr>
              <a:t> Cái hàng rào đá</a:t>
            </a:r>
            <a:r>
              <a:rPr lang="en-US" sz="4400" b="0" i="0">
                <a:solidFill>
                  <a:srgbClr val="FF0000"/>
                </a:solidFill>
                <a:effectLst/>
                <a:latin typeface="OpenSans"/>
              </a:rPr>
              <a:t>/</a:t>
            </a:r>
            <a:r>
              <a:rPr lang="vi-VN" sz="4400" b="0" i="0">
                <a:solidFill>
                  <a:srgbClr val="002060"/>
                </a:solidFill>
                <a:effectLst/>
                <a:latin typeface="OpenSans"/>
              </a:rPr>
              <a:t> được xếp bằng </a:t>
            </a:r>
            <a:r>
              <a:rPr lang="vi-VN" sz="4400" b="0" i="0">
                <a:effectLst/>
                <a:highlight>
                  <a:srgbClr val="00FFFF"/>
                </a:highlight>
                <a:latin typeface="OpenSans"/>
              </a:rPr>
              <a:t>những hòn đá xanh</a:t>
            </a:r>
            <a:r>
              <a:rPr lang="vi-VN" sz="4400" b="0" i="0">
                <a:solidFill>
                  <a:srgbClr val="002060"/>
                </a:solidFill>
                <a:effectLst/>
                <a:latin typeface="OpenSans"/>
              </a:rPr>
              <a:t>,</a:t>
            </a:r>
            <a:r>
              <a:rPr lang="en-US" sz="4400" b="0" i="0">
                <a:solidFill>
                  <a:srgbClr val="FF0000"/>
                </a:solidFill>
                <a:effectLst/>
                <a:latin typeface="OpenSans"/>
              </a:rPr>
              <a:t>/</a:t>
            </a:r>
            <a:r>
              <a:rPr lang="vi-VN" sz="4400" b="0" i="0">
                <a:solidFill>
                  <a:srgbClr val="002060"/>
                </a:solidFill>
                <a:effectLst/>
                <a:latin typeface="OpenSans"/>
              </a:rPr>
              <a:t> bằng sự </a:t>
            </a:r>
            <a:r>
              <a:rPr lang="vi-VN" sz="4400" b="0" i="0">
                <a:effectLst/>
                <a:highlight>
                  <a:srgbClr val="FFFF00"/>
                </a:highlight>
                <a:latin typeface="OpenSans"/>
              </a:rPr>
              <a:t>khéo léo</a:t>
            </a:r>
            <a:r>
              <a:rPr lang="vi-VN" sz="4400" b="0" i="0">
                <a:solidFill>
                  <a:srgbClr val="002060"/>
                </a:solidFill>
                <a:effectLst/>
                <a:latin typeface="OpenSans"/>
              </a:rPr>
              <a:t>,</a:t>
            </a:r>
            <a:r>
              <a:rPr lang="en-US" sz="4400" b="0" i="0">
                <a:solidFill>
                  <a:srgbClr val="FF0000"/>
                </a:solidFill>
                <a:effectLst/>
                <a:latin typeface="OpenSans"/>
              </a:rPr>
              <a:t>/</a:t>
            </a:r>
            <a:r>
              <a:rPr lang="en-US" sz="4400">
                <a:solidFill>
                  <a:srgbClr val="002060"/>
                </a:solidFill>
                <a:latin typeface="OpenSans"/>
              </a:rPr>
              <a:t> </a:t>
            </a:r>
            <a:r>
              <a:rPr lang="vi-VN" sz="4400" b="0" i="0">
                <a:effectLst/>
                <a:highlight>
                  <a:srgbClr val="FFFF00"/>
                </a:highlight>
                <a:latin typeface="OpenSans"/>
              </a:rPr>
              <a:t>cần cù </a:t>
            </a:r>
            <a:r>
              <a:rPr lang="vi-VN" sz="4400" b="0" i="0">
                <a:solidFill>
                  <a:srgbClr val="002060"/>
                </a:solidFill>
                <a:effectLst/>
                <a:latin typeface="OpenSans"/>
              </a:rPr>
              <a:t>của những bàn tay </a:t>
            </a:r>
            <a:r>
              <a:rPr lang="vi-VN" sz="4400" b="0" i="0">
                <a:effectLst/>
                <a:highlight>
                  <a:srgbClr val="FFFF00"/>
                </a:highlight>
                <a:latin typeface="OpenSans"/>
              </a:rPr>
              <a:t>yêu lao động</a:t>
            </a:r>
            <a:r>
              <a:rPr lang="vi-VN" sz="4400" b="0" i="0">
                <a:solidFill>
                  <a:srgbClr val="002060"/>
                </a:solidFill>
                <a:effectLst/>
                <a:latin typeface="OpenSans"/>
              </a:rPr>
              <a:t>...</a:t>
            </a:r>
            <a:r>
              <a:rPr lang="en-US" sz="4400" b="0" i="0">
                <a:solidFill>
                  <a:srgbClr val="FF0000"/>
                </a:solidFill>
                <a:effectLst/>
                <a:latin typeface="OpenSans"/>
              </a:rPr>
              <a:t>//</a:t>
            </a:r>
            <a:endParaRPr lang="vi-VN" sz="4400" b="0" i="0">
              <a:solidFill>
                <a:srgbClr val="FF0000"/>
              </a:solidFill>
              <a:effectLst/>
              <a:latin typeface="OpenSans"/>
            </a:endParaRPr>
          </a:p>
        </p:txBody>
      </p:sp>
    </p:spTree>
    <p:extLst>
      <p:ext uri="{BB962C8B-B14F-4D97-AF65-F5344CB8AC3E}">
        <p14:creationId xmlns:p14="http://schemas.microsoft.com/office/powerpoint/2010/main" val="6887565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281DD8-4BD9-1303-8599-4363F2633FAC}"/>
              </a:ext>
            </a:extLst>
          </p:cNvPr>
          <p:cNvSpPr/>
          <p:nvPr/>
        </p:nvSpPr>
        <p:spPr>
          <a:xfrm>
            <a:off x="843280" y="1981940"/>
            <a:ext cx="10657840" cy="2418609"/>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a:solidFill>
                  <a:srgbClr val="FF0000"/>
                </a:solidFill>
                <a:latin typeface="VNI-Bodon" pitchFamily="2" charset="0"/>
              </a:rPr>
              <a:t>THI LUYỆN ĐỌC</a:t>
            </a:r>
            <a:r>
              <a:rPr lang="vi-VN" sz="8000">
                <a:solidFill>
                  <a:srgbClr val="FF0000"/>
                </a:solidFill>
                <a:latin typeface="VNI-Bodon" pitchFamily="2" charset="0"/>
              </a:rPr>
              <a:t> LẠI</a:t>
            </a:r>
            <a:endParaRPr lang="en-US" sz="8000">
              <a:solidFill>
                <a:srgbClr val="FF0000"/>
              </a:solidFill>
              <a:latin typeface="VNI-Bodon" pitchFamily="2" charset="0"/>
            </a:endParaRPr>
          </a:p>
        </p:txBody>
      </p:sp>
    </p:spTree>
    <p:extLst>
      <p:ext uri="{BB962C8B-B14F-4D97-AF65-F5344CB8AC3E}">
        <p14:creationId xmlns:p14="http://schemas.microsoft.com/office/powerpoint/2010/main" val="538801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00000" b="-10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78DFDE-8332-4099-BF38-F5201DFEAD12}"/>
              </a:ext>
            </a:extLst>
          </p:cNvPr>
          <p:cNvSpPr txBox="1"/>
          <p:nvPr/>
        </p:nvSpPr>
        <p:spPr>
          <a:xfrm>
            <a:off x="413657" y="546265"/>
            <a:ext cx="11364686" cy="6124754"/>
          </a:xfrm>
          <a:prstGeom prst="rect">
            <a:avLst/>
          </a:prstGeom>
          <a:solidFill>
            <a:schemeClr val="accent4">
              <a:lumMod val="40000"/>
              <a:lumOff val="60000"/>
              <a:alpha val="50000"/>
            </a:schemeClr>
          </a:solidFill>
        </p:spPr>
        <p:txBody>
          <a:bodyPr wrap="square">
            <a:spAutoFit/>
          </a:bodyPr>
          <a:lstStyle/>
          <a:p>
            <a:pPr algn="ctr"/>
            <a:r>
              <a:rPr lang="vi-VN" sz="2800" b="1" i="0">
                <a:solidFill>
                  <a:srgbClr val="FF0000"/>
                </a:solidFill>
                <a:effectLst/>
                <a:latin typeface="OpenSans"/>
              </a:rPr>
              <a:t>Lớp học cuối đông</a:t>
            </a:r>
            <a:endParaRPr lang="vi-VN" sz="2800" b="0" i="0">
              <a:solidFill>
                <a:srgbClr val="FF0000"/>
              </a:solidFill>
              <a:effectLst/>
              <a:latin typeface="OpenSans"/>
            </a:endParaRPr>
          </a:p>
          <a:p>
            <a:pPr algn="just"/>
            <a:r>
              <a:rPr lang="vi-VN" sz="2800" b="1" i="0">
                <a:solidFill>
                  <a:srgbClr val="002060"/>
                </a:solidFill>
                <a:effectLst/>
                <a:latin typeface="OpenSans"/>
              </a:rPr>
              <a:t>       </a:t>
            </a:r>
            <a:r>
              <a:rPr lang="vi-VN" sz="2800" b="0" i="0">
                <a:solidFill>
                  <a:srgbClr val="002060"/>
                </a:solidFill>
                <a:effectLst/>
                <a:latin typeface="OpenSans"/>
              </a:rPr>
              <a:t>Bây giờ đã là cuối mùa đông. Hôm nay, trời rét thêm. Mặt đất cứng lại. Cây cối rũ lá úa vàng. Đá xám xịt ph</a:t>
            </a:r>
            <a:r>
              <a:rPr lang="en-US" sz="2800">
                <a:solidFill>
                  <a:srgbClr val="002060"/>
                </a:solidFill>
                <a:latin typeface="OpenSans"/>
              </a:rPr>
              <a:t>ả</a:t>
            </a:r>
            <a:r>
              <a:rPr lang="vi-VN" sz="2800" b="0" i="0">
                <a:solidFill>
                  <a:srgbClr val="002060"/>
                </a:solidFill>
                <a:effectLst/>
                <a:latin typeface="OpenSans"/>
              </a:rPr>
              <a:t> thêm hơi lạnh.</a:t>
            </a:r>
          </a:p>
          <a:p>
            <a:pPr algn="just"/>
            <a:r>
              <a:rPr lang="vi-VN" sz="2800" b="0" i="0">
                <a:solidFill>
                  <a:srgbClr val="002060"/>
                </a:solidFill>
                <a:effectLst/>
                <a:latin typeface="OpenSans"/>
              </a:rPr>
              <a:t>       Mấy bạn nhỏ vẫn rủ nhau đến lớp. Những ngón tay nho nhỏ đỏ lên vì lạnh. Thầy giáo và các bạn quây quần bên đống lửa.</a:t>
            </a:r>
          </a:p>
          <a:p>
            <a:pPr algn="just"/>
            <a:r>
              <a:rPr lang="vi-VN" sz="2800" b="0" i="0">
                <a:solidFill>
                  <a:srgbClr val="002060"/>
                </a:solidFill>
                <a:effectLst/>
                <a:latin typeface="OpenSans"/>
              </a:rPr>
              <a:t>       Tiếng nói dè dặt ban đầu to dần lên theo ngọn lửa. Các bạn kể cho thầy giáo nghe về cuộc sống của mình. Đêm qua, con bò nhà bạn Súa đẻ một con bê mập mạp. Bạn thức suốt đêm đốt lửa cho mẹ con chúng sưởi. Bạn Mua thì kể về đám cưới của chị gái, về bộ váy áo đẹp nhất, sặc sỡ nhất mà bạn nhìn thấy. Bạn Chơ kể về cái hàng rào đá mà bố con bạn đang xếp dở. Cái hàng rào đá được xếp bằng những hòn đá xanh, bằng sự khéo léo, cần cù của những bàn tay yêu lao động...</a:t>
            </a:r>
          </a:p>
          <a:p>
            <a:pPr algn="just"/>
            <a:r>
              <a:rPr lang="vi-VN" sz="2800" b="0" i="0">
                <a:solidFill>
                  <a:srgbClr val="002060"/>
                </a:solidFill>
                <a:effectLst/>
                <a:latin typeface="OpenSans"/>
              </a:rPr>
              <a:t>       Tiếng Mông lẫn tiếng Kinh làm cho căn phòng nhỏ thêm rộn ràng.</a:t>
            </a:r>
          </a:p>
          <a:p>
            <a:pPr algn="r"/>
            <a:r>
              <a:rPr lang="vi-VN" sz="2800" b="0" i="1">
                <a:solidFill>
                  <a:srgbClr val="0070C0"/>
                </a:solidFill>
                <a:effectLst/>
                <a:latin typeface="OpenSans"/>
              </a:rPr>
              <a:t>Theo</a:t>
            </a:r>
            <a:r>
              <a:rPr lang="vi-VN" sz="2800" b="0" i="0">
                <a:solidFill>
                  <a:srgbClr val="0070C0"/>
                </a:solidFill>
                <a:effectLst/>
                <a:latin typeface="OpenSans"/>
              </a:rPr>
              <a:t> Lục Mạnh Cường</a:t>
            </a:r>
          </a:p>
        </p:txBody>
      </p:sp>
    </p:spTree>
    <p:extLst>
      <p:ext uri="{BB962C8B-B14F-4D97-AF65-F5344CB8AC3E}">
        <p14:creationId xmlns:p14="http://schemas.microsoft.com/office/powerpoint/2010/main" val="3462063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5BC54-55B8-FB86-FA6E-F92E4623E219}"/>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340A32D-D7EF-7D58-ABFE-68604D60569B}"/>
              </a:ext>
            </a:extLst>
          </p:cNvPr>
          <p:cNvSpPr/>
          <p:nvPr/>
        </p:nvSpPr>
        <p:spPr>
          <a:xfrm>
            <a:off x="406400" y="1412980"/>
            <a:ext cx="11379200" cy="3788940"/>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800"/>
              </a:spcAft>
            </a:pPr>
            <a:r>
              <a:rPr lang="vi-VN" sz="6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Nêu cảm nghĩ của em sau tiết học?</a:t>
            </a:r>
            <a:endParaRPr lang="en-US" sz="6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455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7410" name="WordArt 5">
            <a:extLst>
              <a:ext uri="{FF2B5EF4-FFF2-40B4-BE49-F238E27FC236}">
                <a16:creationId xmlns:a16="http://schemas.microsoft.com/office/drawing/2014/main" id="{74D132D6-33EC-4FAC-9A65-C7F524A6C1B0}"/>
              </a:ext>
            </a:extLst>
          </p:cNvPr>
          <p:cNvSpPr>
            <a:spLocks noChangeArrowheads="1" noChangeShapeType="1" noTextEdit="1"/>
          </p:cNvSpPr>
          <p:nvPr/>
        </p:nvSpPr>
        <p:spPr bwMode="auto">
          <a:xfrm>
            <a:off x="2362200" y="762000"/>
            <a:ext cx="7696200" cy="4572000"/>
          </a:xfrm>
          <a:prstGeom prst="rect">
            <a:avLst/>
          </a:prstGeom>
        </p:spPr>
        <p:txBody>
          <a:bodyPr spcFirstLastPara="1" wrap="none" fromWordArt="1">
            <a:prstTxWarp prst="textArchUp">
              <a:avLst>
                <a:gd name="adj" fmla="val 10800004"/>
              </a:avLst>
            </a:prstTxWarp>
          </a:bodyPr>
          <a:lstStyle/>
          <a:p>
            <a:pPr algn="ctr"/>
            <a:r>
              <a:rPr lang="en-US" sz="3600" b="1" kern="10">
                <a:ln w="12700">
                  <a:solidFill>
                    <a:srgbClr val="3366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Giờ học đến đây đã kết thúc.</a:t>
            </a:r>
          </a:p>
        </p:txBody>
      </p:sp>
      <p:sp>
        <p:nvSpPr>
          <p:cNvPr id="17411" name="WordArt 7">
            <a:extLst>
              <a:ext uri="{FF2B5EF4-FFF2-40B4-BE49-F238E27FC236}">
                <a16:creationId xmlns:a16="http://schemas.microsoft.com/office/drawing/2014/main" id="{6FDD05F3-895C-456E-8E2E-D6C2237E4B78}"/>
              </a:ext>
            </a:extLst>
          </p:cNvPr>
          <p:cNvSpPr>
            <a:spLocks noChangeArrowheads="1" noChangeShapeType="1" noTextEdit="1"/>
          </p:cNvSpPr>
          <p:nvPr/>
        </p:nvSpPr>
        <p:spPr bwMode="auto">
          <a:xfrm>
            <a:off x="990600" y="5334000"/>
            <a:ext cx="10117667" cy="1633538"/>
          </a:xfrm>
          <a:prstGeom prst="rect">
            <a:avLst/>
          </a:prstGeom>
        </p:spPr>
        <p:txBody>
          <a:bodyPr wrap="none" fromWordArt="1">
            <a:prstTxWarp prst="textPlain">
              <a:avLst>
                <a:gd name="adj" fmla="val 50000"/>
              </a:avLst>
            </a:prstTxWarp>
          </a:bodyPr>
          <a:lstStyle/>
          <a:p>
            <a:pPr algn="ctr"/>
            <a:r>
              <a:rPr lang="en-US" sz="3600" b="1" kern="10">
                <a:ln w="6600">
                  <a:solidFill>
                    <a:schemeClr val="accent2"/>
                  </a:solidFill>
                  <a:round/>
                  <a:headEnd/>
                  <a:tailEnd/>
                </a:ln>
                <a:solidFill>
                  <a:srgbClr val="FFFFFF"/>
                </a:solidFill>
                <a:effectLst>
                  <a:outerShdw dist="38100" dir="2700000" algn="tl" rotWithShape="0">
                    <a:schemeClr val="accent2"/>
                  </a:outerShdw>
                </a:effectLst>
                <a:highlight>
                  <a:srgbClr val="008080"/>
                </a:highlight>
                <a:latin typeface="Times New Roman" panose="02020603050405020304" pitchFamily="18" charset="0"/>
                <a:cs typeface="Times New Roman" panose="02020603050405020304" pitchFamily="18" charset="0"/>
              </a:rPr>
              <a:t>Chúc các em học tốt, chào tạm biệt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0100">
        <p14:gallery dir="l"/>
      </p:transition>
    </mc:Choice>
    <mc:Fallback xmlns="">
      <p:transition spd="slow" advTm="101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3.75E-6 7.40741E-7 L -3.75E-6 -0.07222 " pathEditMode="relative" rAng="0" ptsTypes="AA">
                                      <p:cBhvr>
                                        <p:cTn id="6" dur="250" accel="50000" decel="50000" autoRev="1" fill="hold">
                                          <p:stCondLst>
                                            <p:cond delay="0"/>
                                          </p:stCondLst>
                                        </p:cTn>
                                        <p:tgtEl>
                                          <p:spTgt spid="17411"/>
                                        </p:tgtEl>
                                        <p:attrNameLst>
                                          <p:attrName>ppt_x</p:attrName>
                                          <p:attrName>ppt_y</p:attrName>
                                        </p:attrNameLst>
                                      </p:cBhvr>
                                      <p:rCtr x="0" y="-3611"/>
                                    </p:animMotion>
                                    <p:animRot by="1500000">
                                      <p:cBhvr>
                                        <p:cTn id="7" dur="125" fill="hold">
                                          <p:stCondLst>
                                            <p:cond delay="0"/>
                                          </p:stCondLst>
                                        </p:cTn>
                                        <p:tgtEl>
                                          <p:spTgt spid="17411"/>
                                        </p:tgtEl>
                                        <p:attrNameLst>
                                          <p:attrName>r</p:attrName>
                                        </p:attrNameLst>
                                      </p:cBhvr>
                                    </p:animRot>
                                    <p:animRot by="-1500000">
                                      <p:cBhvr>
                                        <p:cTn id="8" dur="125" fill="hold">
                                          <p:stCondLst>
                                            <p:cond delay="125"/>
                                          </p:stCondLst>
                                        </p:cTn>
                                        <p:tgtEl>
                                          <p:spTgt spid="17411"/>
                                        </p:tgtEl>
                                        <p:attrNameLst>
                                          <p:attrName>r</p:attrName>
                                        </p:attrNameLst>
                                      </p:cBhvr>
                                    </p:animRot>
                                    <p:animRot by="-1500000">
                                      <p:cBhvr>
                                        <p:cTn id="9" dur="125" fill="hold">
                                          <p:stCondLst>
                                            <p:cond delay="250"/>
                                          </p:stCondLst>
                                        </p:cTn>
                                        <p:tgtEl>
                                          <p:spTgt spid="17411"/>
                                        </p:tgtEl>
                                        <p:attrNameLst>
                                          <p:attrName>r</p:attrName>
                                        </p:attrNameLst>
                                      </p:cBhvr>
                                    </p:animRot>
                                    <p:animRot by="1500000">
                                      <p:cBhvr>
                                        <p:cTn id="10" dur="125" fill="hold">
                                          <p:stCondLst>
                                            <p:cond delay="375"/>
                                          </p:stCondLst>
                                        </p:cTn>
                                        <p:tgtEl>
                                          <p:spTgt spid="174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735B1-75FC-DECA-5B49-6DDB37A46501}"/>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80026D1B-157E-1112-D207-B41C5BFBB5C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5912726"/>
            <a:ext cx="2133054" cy="996718"/>
          </a:xfrm>
          <a:prstGeom prst="rect">
            <a:avLst/>
          </a:prstGeom>
        </p:spPr>
      </p:pic>
      <p:pic>
        <p:nvPicPr>
          <p:cNvPr id="6" name="Picture 6">
            <a:extLst>
              <a:ext uri="{FF2B5EF4-FFF2-40B4-BE49-F238E27FC236}">
                <a16:creationId xmlns:a16="http://schemas.microsoft.com/office/drawing/2014/main" id="{57A4E717-ED8C-9B52-C7F4-647E4BEE0E2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8897621" y="5535276"/>
            <a:ext cx="3916219" cy="1751618"/>
          </a:xfrm>
          <a:prstGeom prst="rect">
            <a:avLst/>
          </a:prstGeom>
        </p:spPr>
      </p:pic>
      <p:pic>
        <p:nvPicPr>
          <p:cNvPr id="7" name="Picture 7">
            <a:extLst>
              <a:ext uri="{FF2B5EF4-FFF2-40B4-BE49-F238E27FC236}">
                <a16:creationId xmlns:a16="http://schemas.microsoft.com/office/drawing/2014/main" id="{21BE6C7D-E6C6-4794-BD31-C810380C1585}"/>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106630" y="-299156"/>
            <a:ext cx="4876800" cy="1883664"/>
          </a:xfrm>
          <a:prstGeom prst="rect">
            <a:avLst/>
          </a:prstGeom>
        </p:spPr>
      </p:pic>
      <p:pic>
        <p:nvPicPr>
          <p:cNvPr id="8" name="Picture 8">
            <a:extLst>
              <a:ext uri="{FF2B5EF4-FFF2-40B4-BE49-F238E27FC236}">
                <a16:creationId xmlns:a16="http://schemas.microsoft.com/office/drawing/2014/main" id="{49B38851-ECA9-1B98-C435-A74301C929D9}"/>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55264" y="-424534"/>
            <a:ext cx="4876800" cy="1883664"/>
          </a:xfrm>
          <a:prstGeom prst="rect">
            <a:avLst/>
          </a:prstGeom>
        </p:spPr>
      </p:pic>
      <p:pic>
        <p:nvPicPr>
          <p:cNvPr id="14" name="Picture 9">
            <a:extLst>
              <a:ext uri="{FF2B5EF4-FFF2-40B4-BE49-F238E27FC236}">
                <a16:creationId xmlns:a16="http://schemas.microsoft.com/office/drawing/2014/main" id="{A3743C15-EE59-06C5-24C3-96D7999F812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686610" y="5617168"/>
            <a:ext cx="3467783" cy="1721281"/>
          </a:xfrm>
          <a:prstGeom prst="rect">
            <a:avLst/>
          </a:prstGeom>
        </p:spPr>
      </p:pic>
      <p:pic>
        <p:nvPicPr>
          <p:cNvPr id="15" name="Picture 10">
            <a:extLst>
              <a:ext uri="{FF2B5EF4-FFF2-40B4-BE49-F238E27FC236}">
                <a16:creationId xmlns:a16="http://schemas.microsoft.com/office/drawing/2014/main" id="{9BEEAE1B-AA55-88E4-78AC-6B83ADEB8BCD}"/>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54392" y="6021114"/>
            <a:ext cx="752907" cy="784278"/>
          </a:xfrm>
          <a:prstGeom prst="rect">
            <a:avLst/>
          </a:prstGeom>
        </p:spPr>
      </p:pic>
      <p:pic>
        <p:nvPicPr>
          <p:cNvPr id="16" name="Picture 14">
            <a:extLst>
              <a:ext uri="{FF2B5EF4-FFF2-40B4-BE49-F238E27FC236}">
                <a16:creationId xmlns:a16="http://schemas.microsoft.com/office/drawing/2014/main" id="{53950ED5-113E-C15C-7ED8-054EDDA0419F}"/>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68311" y="5991569"/>
            <a:ext cx="655527" cy="668905"/>
          </a:xfrm>
          <a:prstGeom prst="rect">
            <a:avLst/>
          </a:prstGeom>
        </p:spPr>
      </p:pic>
      <p:sp>
        <p:nvSpPr>
          <p:cNvPr id="17" name="Rectangle: Rounded Corners 16">
            <a:extLst>
              <a:ext uri="{FF2B5EF4-FFF2-40B4-BE49-F238E27FC236}">
                <a16:creationId xmlns:a16="http://schemas.microsoft.com/office/drawing/2014/main" id="{A6ECFC89-A10D-BE0A-6CF9-C5756D60645D}"/>
              </a:ext>
            </a:extLst>
          </p:cNvPr>
          <p:cNvSpPr/>
          <p:nvPr/>
        </p:nvSpPr>
        <p:spPr>
          <a:xfrm>
            <a:off x="1146559" y="318087"/>
            <a:ext cx="4162098" cy="1266421"/>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TextBox 17">
            <a:extLst>
              <a:ext uri="{FF2B5EF4-FFF2-40B4-BE49-F238E27FC236}">
                <a16:creationId xmlns:a16="http://schemas.microsoft.com/office/drawing/2014/main" id="{33B70259-2C0D-3294-ED3D-E3CA86E24A30}"/>
              </a:ext>
            </a:extLst>
          </p:cNvPr>
          <p:cNvSpPr txBox="1"/>
          <p:nvPr/>
        </p:nvSpPr>
        <p:spPr>
          <a:xfrm>
            <a:off x="1324240" y="443465"/>
            <a:ext cx="4297166"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Luyện đọc</a:t>
            </a:r>
          </a:p>
        </p:txBody>
      </p:sp>
      <p:sp>
        <p:nvSpPr>
          <p:cNvPr id="5" name="TextBox 4">
            <a:extLst>
              <a:ext uri="{FF2B5EF4-FFF2-40B4-BE49-F238E27FC236}">
                <a16:creationId xmlns:a16="http://schemas.microsoft.com/office/drawing/2014/main" id="{A4A3BD13-10B1-F4B3-2592-0088B1EA46F1}"/>
              </a:ext>
            </a:extLst>
          </p:cNvPr>
          <p:cNvSpPr txBox="1"/>
          <p:nvPr/>
        </p:nvSpPr>
        <p:spPr>
          <a:xfrm>
            <a:off x="839426" y="1680983"/>
            <a:ext cx="2764220"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r</a:t>
            </a:r>
            <a:r>
              <a:rPr lang="en-US" sz="6000"/>
              <a:t>ũ                       </a:t>
            </a:r>
          </a:p>
        </p:txBody>
      </p:sp>
      <p:sp>
        <p:nvSpPr>
          <p:cNvPr id="2" name="Rectangle: Rounded Corners 1">
            <a:extLst>
              <a:ext uri="{FF2B5EF4-FFF2-40B4-BE49-F238E27FC236}">
                <a16:creationId xmlns:a16="http://schemas.microsoft.com/office/drawing/2014/main" id="{1CF441D0-C1D4-3984-C7D2-1C980826A5B7}"/>
              </a:ext>
            </a:extLst>
          </p:cNvPr>
          <p:cNvSpPr/>
          <p:nvPr/>
        </p:nvSpPr>
        <p:spPr>
          <a:xfrm>
            <a:off x="6706760" y="400599"/>
            <a:ext cx="4630660" cy="1266421"/>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674DC5D7-1AC5-AD4E-43BF-B6DC211D3821}"/>
              </a:ext>
            </a:extLst>
          </p:cNvPr>
          <p:cNvSpPr txBox="1"/>
          <p:nvPr/>
        </p:nvSpPr>
        <p:spPr>
          <a:xfrm>
            <a:off x="6795150" y="443464"/>
            <a:ext cx="4630660"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Tìm hiểu bài</a:t>
            </a:r>
          </a:p>
        </p:txBody>
      </p:sp>
      <p:sp>
        <p:nvSpPr>
          <p:cNvPr id="9" name="TextBox 8">
            <a:extLst>
              <a:ext uri="{FF2B5EF4-FFF2-40B4-BE49-F238E27FC236}">
                <a16:creationId xmlns:a16="http://schemas.microsoft.com/office/drawing/2014/main" id="{2DDC8711-8CB0-1A97-269A-B1BC18B48223}"/>
              </a:ext>
            </a:extLst>
          </p:cNvPr>
          <p:cNvSpPr txBox="1"/>
          <p:nvPr/>
        </p:nvSpPr>
        <p:spPr>
          <a:xfrm>
            <a:off x="6196074" y="1667020"/>
            <a:ext cx="2764220" cy="1015663"/>
          </a:xfrm>
          <a:prstGeom prst="rect">
            <a:avLst/>
          </a:prstGeom>
          <a:noFill/>
        </p:spPr>
        <p:txBody>
          <a:bodyPr wrap="square" rtlCol="0">
            <a:spAutoFit/>
          </a:bodyPr>
          <a:lstStyle/>
          <a:p>
            <a:r>
              <a:rPr lang="en-US" sz="6000">
                <a:solidFill>
                  <a:srgbClr val="FF0000"/>
                </a:solidFill>
              </a:rPr>
              <a:t>  </a:t>
            </a:r>
            <a:r>
              <a:rPr lang="en-US" sz="6000"/>
              <a:t> - rũ                       </a:t>
            </a:r>
          </a:p>
        </p:txBody>
      </p:sp>
    </p:spTree>
    <p:extLst>
      <p:ext uri="{BB962C8B-B14F-4D97-AF65-F5344CB8AC3E}">
        <p14:creationId xmlns:p14="http://schemas.microsoft.com/office/powerpoint/2010/main" val="28305146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16" presetClass="entr" presetSubtype="2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16" presetClass="entr" presetSubtype="21"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barn(inVertical)">
                                      <p:cBhvr>
                                        <p:cTn id="55" dur="5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arn(inVertical)">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5" grpId="0"/>
      <p:bldP spid="2" grpId="0" animBg="1"/>
      <p:bldP spid="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9CBE9B-364E-F064-3D95-6E3B04ED3EA2}"/>
              </a:ext>
            </a:extLst>
          </p:cNvPr>
          <p:cNvSpPr txBox="1"/>
          <p:nvPr/>
        </p:nvSpPr>
        <p:spPr>
          <a:xfrm>
            <a:off x="1706880" y="714494"/>
            <a:ext cx="8747760" cy="1754326"/>
          </a:xfrm>
          <a:prstGeom prst="rect">
            <a:avLst/>
          </a:prstGeom>
          <a:noFill/>
        </p:spPr>
        <p:txBody>
          <a:bodyPr wrap="square">
            <a:spAutoFit/>
          </a:bodyPr>
          <a:lstStyle/>
          <a:p>
            <a:r>
              <a:rPr lang="en-US" sz="5400">
                <a:solidFill>
                  <a:srgbClr val="FF0000"/>
                </a:solidFill>
                <a:latin typeface="VNI-Times" pitchFamily="2" charset="0"/>
              </a:rPr>
              <a:t>rũ</a:t>
            </a:r>
            <a:r>
              <a:rPr lang="en-US" sz="5400">
                <a:latin typeface="VNI-Times" pitchFamily="2" charset="0"/>
              </a:rPr>
              <a:t>: khoâ heùo, khoâng coøn söùc soáng.</a:t>
            </a:r>
            <a:endParaRPr lang="en-US" sz="5400"/>
          </a:p>
        </p:txBody>
      </p:sp>
      <p:pic>
        <p:nvPicPr>
          <p:cNvPr id="4" name="Picture 3">
            <a:extLst>
              <a:ext uri="{FF2B5EF4-FFF2-40B4-BE49-F238E27FC236}">
                <a16:creationId xmlns:a16="http://schemas.microsoft.com/office/drawing/2014/main" id="{243EB237-DDDC-1733-5496-208D72F1AD64}"/>
              </a:ext>
            </a:extLst>
          </p:cNvPr>
          <p:cNvPicPr>
            <a:picLocks noChangeAspect="1"/>
          </p:cNvPicPr>
          <p:nvPr/>
        </p:nvPicPr>
        <p:blipFill>
          <a:blip r:embed="rId2"/>
          <a:stretch>
            <a:fillRect/>
          </a:stretch>
        </p:blipFill>
        <p:spPr>
          <a:xfrm>
            <a:off x="2733040" y="3189327"/>
            <a:ext cx="6776720" cy="33943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0855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2701B-A3CF-06F2-D888-77369BB02DC5}"/>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BF18863A-7C75-F10D-360D-3877220C9F7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5912726"/>
            <a:ext cx="2133054" cy="996718"/>
          </a:xfrm>
          <a:prstGeom prst="rect">
            <a:avLst/>
          </a:prstGeom>
        </p:spPr>
      </p:pic>
      <p:pic>
        <p:nvPicPr>
          <p:cNvPr id="6" name="Picture 6">
            <a:extLst>
              <a:ext uri="{FF2B5EF4-FFF2-40B4-BE49-F238E27FC236}">
                <a16:creationId xmlns:a16="http://schemas.microsoft.com/office/drawing/2014/main" id="{C6E17D19-DAC3-0095-4904-8A7E9782064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8897621" y="5535276"/>
            <a:ext cx="3916219" cy="1751618"/>
          </a:xfrm>
          <a:prstGeom prst="rect">
            <a:avLst/>
          </a:prstGeom>
        </p:spPr>
      </p:pic>
      <p:pic>
        <p:nvPicPr>
          <p:cNvPr id="7" name="Picture 7">
            <a:extLst>
              <a:ext uri="{FF2B5EF4-FFF2-40B4-BE49-F238E27FC236}">
                <a16:creationId xmlns:a16="http://schemas.microsoft.com/office/drawing/2014/main" id="{70069462-E054-5851-D069-29024CFA44FA}"/>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106630" y="-299156"/>
            <a:ext cx="4876800" cy="1883664"/>
          </a:xfrm>
          <a:prstGeom prst="rect">
            <a:avLst/>
          </a:prstGeom>
        </p:spPr>
      </p:pic>
      <p:pic>
        <p:nvPicPr>
          <p:cNvPr id="8" name="Picture 8">
            <a:extLst>
              <a:ext uri="{FF2B5EF4-FFF2-40B4-BE49-F238E27FC236}">
                <a16:creationId xmlns:a16="http://schemas.microsoft.com/office/drawing/2014/main" id="{02410542-E79F-D73F-7BE9-BE6F3639C9B0}"/>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55264" y="-424534"/>
            <a:ext cx="4876800" cy="1883664"/>
          </a:xfrm>
          <a:prstGeom prst="rect">
            <a:avLst/>
          </a:prstGeom>
        </p:spPr>
      </p:pic>
      <p:pic>
        <p:nvPicPr>
          <p:cNvPr id="14" name="Picture 9">
            <a:extLst>
              <a:ext uri="{FF2B5EF4-FFF2-40B4-BE49-F238E27FC236}">
                <a16:creationId xmlns:a16="http://schemas.microsoft.com/office/drawing/2014/main" id="{2287AAF2-28E6-9FDD-727D-EC2803DB247C}"/>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686610" y="5617168"/>
            <a:ext cx="3467783" cy="1721281"/>
          </a:xfrm>
          <a:prstGeom prst="rect">
            <a:avLst/>
          </a:prstGeom>
        </p:spPr>
      </p:pic>
      <p:pic>
        <p:nvPicPr>
          <p:cNvPr id="15" name="Picture 10">
            <a:extLst>
              <a:ext uri="{FF2B5EF4-FFF2-40B4-BE49-F238E27FC236}">
                <a16:creationId xmlns:a16="http://schemas.microsoft.com/office/drawing/2014/main" id="{4B45B329-57C4-7F78-DB20-94C6F6C4FCE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54392" y="6021114"/>
            <a:ext cx="752907" cy="784278"/>
          </a:xfrm>
          <a:prstGeom prst="rect">
            <a:avLst/>
          </a:prstGeom>
        </p:spPr>
      </p:pic>
      <p:pic>
        <p:nvPicPr>
          <p:cNvPr id="16" name="Picture 14">
            <a:extLst>
              <a:ext uri="{FF2B5EF4-FFF2-40B4-BE49-F238E27FC236}">
                <a16:creationId xmlns:a16="http://schemas.microsoft.com/office/drawing/2014/main" id="{666706E4-4437-40AE-9A65-2F56948580D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68311" y="5991569"/>
            <a:ext cx="655527" cy="668905"/>
          </a:xfrm>
          <a:prstGeom prst="rect">
            <a:avLst/>
          </a:prstGeom>
        </p:spPr>
      </p:pic>
      <p:sp>
        <p:nvSpPr>
          <p:cNvPr id="17" name="Rectangle: Rounded Corners 16">
            <a:extLst>
              <a:ext uri="{FF2B5EF4-FFF2-40B4-BE49-F238E27FC236}">
                <a16:creationId xmlns:a16="http://schemas.microsoft.com/office/drawing/2014/main" id="{D41F4829-9652-E068-12D0-C80920EB8CE0}"/>
              </a:ext>
            </a:extLst>
          </p:cNvPr>
          <p:cNvSpPr/>
          <p:nvPr/>
        </p:nvSpPr>
        <p:spPr>
          <a:xfrm>
            <a:off x="1146559" y="318087"/>
            <a:ext cx="4162098" cy="1266421"/>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TextBox 17">
            <a:extLst>
              <a:ext uri="{FF2B5EF4-FFF2-40B4-BE49-F238E27FC236}">
                <a16:creationId xmlns:a16="http://schemas.microsoft.com/office/drawing/2014/main" id="{5CBC60B8-2A14-2E00-01A5-6BF424410F71}"/>
              </a:ext>
            </a:extLst>
          </p:cNvPr>
          <p:cNvSpPr txBox="1"/>
          <p:nvPr/>
        </p:nvSpPr>
        <p:spPr>
          <a:xfrm>
            <a:off x="1324240" y="443465"/>
            <a:ext cx="4297166"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Luyện đọc</a:t>
            </a:r>
          </a:p>
        </p:txBody>
      </p:sp>
      <p:sp>
        <p:nvSpPr>
          <p:cNvPr id="5" name="TextBox 4">
            <a:extLst>
              <a:ext uri="{FF2B5EF4-FFF2-40B4-BE49-F238E27FC236}">
                <a16:creationId xmlns:a16="http://schemas.microsoft.com/office/drawing/2014/main" id="{C8E676E4-B79A-D75F-B379-6B1A70BCA2C0}"/>
              </a:ext>
            </a:extLst>
          </p:cNvPr>
          <p:cNvSpPr txBox="1"/>
          <p:nvPr/>
        </p:nvSpPr>
        <p:spPr>
          <a:xfrm>
            <a:off x="839426" y="1680983"/>
            <a:ext cx="2764220"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r</a:t>
            </a:r>
            <a:r>
              <a:rPr lang="en-US" sz="6000"/>
              <a:t>ũ                       </a:t>
            </a:r>
          </a:p>
        </p:txBody>
      </p:sp>
      <p:sp>
        <p:nvSpPr>
          <p:cNvPr id="2" name="Rectangle: Rounded Corners 1">
            <a:extLst>
              <a:ext uri="{FF2B5EF4-FFF2-40B4-BE49-F238E27FC236}">
                <a16:creationId xmlns:a16="http://schemas.microsoft.com/office/drawing/2014/main" id="{AB0E2593-107A-78C9-6454-6BA3ED5E29A1}"/>
              </a:ext>
            </a:extLst>
          </p:cNvPr>
          <p:cNvSpPr/>
          <p:nvPr/>
        </p:nvSpPr>
        <p:spPr>
          <a:xfrm>
            <a:off x="6706760" y="400599"/>
            <a:ext cx="4630660" cy="1266421"/>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id="{86981CC3-0E8E-9ADD-1FF9-EBC2D6264944}"/>
              </a:ext>
            </a:extLst>
          </p:cNvPr>
          <p:cNvSpPr txBox="1"/>
          <p:nvPr/>
        </p:nvSpPr>
        <p:spPr>
          <a:xfrm>
            <a:off x="6795150" y="443464"/>
            <a:ext cx="4630660" cy="1015663"/>
          </a:xfrm>
          <a:prstGeom prst="rect">
            <a:avLst/>
          </a:prstGeom>
          <a:noFill/>
        </p:spPr>
        <p:txBody>
          <a:bodyPr wrap="square" rtlCol="0">
            <a:spAutoFit/>
          </a:bodyPr>
          <a:lstStyle/>
          <a:p>
            <a:r>
              <a:rPr lang="en-US" sz="6000" b="1">
                <a:latin typeface="Arial" panose="020B0604020202020204" pitchFamily="34" charset="0"/>
                <a:cs typeface="Arial" panose="020B0604020202020204" pitchFamily="34" charset="0"/>
              </a:rPr>
              <a:t>Tìm hiểu bài</a:t>
            </a:r>
          </a:p>
        </p:txBody>
      </p:sp>
      <p:sp>
        <p:nvSpPr>
          <p:cNvPr id="9" name="TextBox 8">
            <a:extLst>
              <a:ext uri="{FF2B5EF4-FFF2-40B4-BE49-F238E27FC236}">
                <a16:creationId xmlns:a16="http://schemas.microsoft.com/office/drawing/2014/main" id="{D6199995-E650-ECAD-9F90-DDD80A76A8F4}"/>
              </a:ext>
            </a:extLst>
          </p:cNvPr>
          <p:cNvSpPr txBox="1"/>
          <p:nvPr/>
        </p:nvSpPr>
        <p:spPr>
          <a:xfrm>
            <a:off x="6196074" y="1667020"/>
            <a:ext cx="2764220" cy="1015663"/>
          </a:xfrm>
          <a:prstGeom prst="rect">
            <a:avLst/>
          </a:prstGeom>
          <a:noFill/>
        </p:spPr>
        <p:txBody>
          <a:bodyPr wrap="square" rtlCol="0">
            <a:spAutoFit/>
          </a:bodyPr>
          <a:lstStyle/>
          <a:p>
            <a:r>
              <a:rPr lang="en-US" sz="6000">
                <a:solidFill>
                  <a:srgbClr val="FF0000"/>
                </a:solidFill>
              </a:rPr>
              <a:t>  </a:t>
            </a:r>
            <a:r>
              <a:rPr lang="en-US" sz="6000"/>
              <a:t> - rũ                       </a:t>
            </a:r>
          </a:p>
        </p:txBody>
      </p:sp>
      <p:sp>
        <p:nvSpPr>
          <p:cNvPr id="10" name="TextBox 9">
            <a:extLst>
              <a:ext uri="{FF2B5EF4-FFF2-40B4-BE49-F238E27FC236}">
                <a16:creationId xmlns:a16="http://schemas.microsoft.com/office/drawing/2014/main" id="{89916F27-98E1-9C89-3A8B-6A7D191A0B4C}"/>
              </a:ext>
            </a:extLst>
          </p:cNvPr>
          <p:cNvSpPr txBox="1"/>
          <p:nvPr/>
        </p:nvSpPr>
        <p:spPr>
          <a:xfrm>
            <a:off x="839425" y="2522484"/>
            <a:ext cx="4384215"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a:t>
            </a:r>
            <a:r>
              <a:rPr lang="en-US" sz="6000"/>
              <a:t>q</a:t>
            </a:r>
            <a:r>
              <a:rPr lang="en-US" sz="6000">
                <a:solidFill>
                  <a:srgbClr val="FF0000"/>
                </a:solidFill>
              </a:rPr>
              <a:t>uây </a:t>
            </a:r>
            <a:r>
              <a:rPr lang="en-US" sz="6000"/>
              <a:t>q</a:t>
            </a:r>
            <a:r>
              <a:rPr lang="en-US" sz="6000">
                <a:solidFill>
                  <a:srgbClr val="FF0000"/>
                </a:solidFill>
              </a:rPr>
              <a:t>uần</a:t>
            </a:r>
            <a:r>
              <a:rPr lang="en-US" sz="6000"/>
              <a:t>                     </a:t>
            </a:r>
          </a:p>
        </p:txBody>
      </p:sp>
      <p:sp>
        <p:nvSpPr>
          <p:cNvPr id="11" name="TextBox 10">
            <a:extLst>
              <a:ext uri="{FF2B5EF4-FFF2-40B4-BE49-F238E27FC236}">
                <a16:creationId xmlns:a16="http://schemas.microsoft.com/office/drawing/2014/main" id="{FAC1D6C7-8046-8535-FB61-05B1674FC650}"/>
              </a:ext>
            </a:extLst>
          </p:cNvPr>
          <p:cNvSpPr txBox="1"/>
          <p:nvPr/>
        </p:nvSpPr>
        <p:spPr>
          <a:xfrm>
            <a:off x="839426" y="3429000"/>
            <a:ext cx="3847184"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s</a:t>
            </a:r>
            <a:r>
              <a:rPr lang="en-US" sz="6000"/>
              <a:t>ặc</a:t>
            </a:r>
            <a:r>
              <a:rPr lang="en-US" sz="6000">
                <a:solidFill>
                  <a:srgbClr val="FF0000"/>
                </a:solidFill>
              </a:rPr>
              <a:t> s</a:t>
            </a:r>
            <a:r>
              <a:rPr lang="en-US" sz="6000"/>
              <a:t>ỡ                   </a:t>
            </a:r>
          </a:p>
        </p:txBody>
      </p:sp>
      <p:sp>
        <p:nvSpPr>
          <p:cNvPr id="12" name="TextBox 11">
            <a:extLst>
              <a:ext uri="{FF2B5EF4-FFF2-40B4-BE49-F238E27FC236}">
                <a16:creationId xmlns:a16="http://schemas.microsoft.com/office/drawing/2014/main" id="{BEED067F-6F35-D1A1-900A-877EE7F6C9E2}"/>
              </a:ext>
            </a:extLst>
          </p:cNvPr>
          <p:cNvSpPr txBox="1"/>
          <p:nvPr/>
        </p:nvSpPr>
        <p:spPr>
          <a:xfrm>
            <a:off x="6196074" y="3377949"/>
            <a:ext cx="3847183" cy="1015663"/>
          </a:xfrm>
          <a:prstGeom prst="rect">
            <a:avLst/>
          </a:prstGeom>
          <a:noFill/>
        </p:spPr>
        <p:txBody>
          <a:bodyPr wrap="square" rtlCol="0">
            <a:spAutoFit/>
          </a:bodyPr>
          <a:lstStyle/>
          <a:p>
            <a:r>
              <a:rPr lang="en-US" sz="6000">
                <a:solidFill>
                  <a:srgbClr val="FF0000"/>
                </a:solidFill>
              </a:rPr>
              <a:t>   </a:t>
            </a:r>
            <a:r>
              <a:rPr lang="en-US" sz="6000"/>
              <a:t>-</a:t>
            </a:r>
            <a:r>
              <a:rPr lang="en-US" sz="6000">
                <a:solidFill>
                  <a:srgbClr val="FF0000"/>
                </a:solidFill>
              </a:rPr>
              <a:t> </a:t>
            </a:r>
            <a:r>
              <a:rPr lang="en-US" sz="6000"/>
              <a:t>sặc</a:t>
            </a:r>
            <a:r>
              <a:rPr lang="en-US" sz="6000">
                <a:solidFill>
                  <a:srgbClr val="FF0000"/>
                </a:solidFill>
              </a:rPr>
              <a:t> </a:t>
            </a:r>
            <a:r>
              <a:rPr lang="en-US" sz="6000"/>
              <a:t>sỡ                      </a:t>
            </a:r>
          </a:p>
        </p:txBody>
      </p:sp>
    </p:spTree>
    <p:extLst>
      <p:ext uri="{BB962C8B-B14F-4D97-AF65-F5344CB8AC3E}">
        <p14:creationId xmlns:p14="http://schemas.microsoft.com/office/powerpoint/2010/main" val="17466074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CFD1BC4-9694-401D-BDE2-F04F39B975D5}"/>
              </a:ext>
            </a:extLst>
          </p:cNvPr>
          <p:cNvSpPr txBox="1"/>
          <p:nvPr/>
        </p:nvSpPr>
        <p:spPr>
          <a:xfrm>
            <a:off x="4970492" y="1997839"/>
            <a:ext cx="6309360" cy="2862322"/>
          </a:xfrm>
          <a:prstGeom prst="rect">
            <a:avLst/>
          </a:prstGeom>
          <a:noFill/>
        </p:spPr>
        <p:txBody>
          <a:bodyPr wrap="square" rtlCol="0">
            <a:spAutoFit/>
          </a:bodyPr>
          <a:lstStyle/>
          <a:p>
            <a:r>
              <a:rPr lang="en-US" sz="6000">
                <a:solidFill>
                  <a:srgbClr val="FF0000"/>
                </a:solidFill>
                <a:latin typeface="VNI-Times" pitchFamily="2" charset="0"/>
              </a:rPr>
              <a:t>saëc sôõ</a:t>
            </a:r>
            <a:r>
              <a:rPr lang="en-US" sz="6000">
                <a:latin typeface="VNI-Times" pitchFamily="2" charset="0"/>
              </a:rPr>
              <a:t>: nhieàu maøu saéc saùng, choùi xen laãn nhau.</a:t>
            </a:r>
          </a:p>
        </p:txBody>
      </p:sp>
      <p:pic>
        <p:nvPicPr>
          <p:cNvPr id="8" name="Picture 7">
            <a:extLst>
              <a:ext uri="{FF2B5EF4-FFF2-40B4-BE49-F238E27FC236}">
                <a16:creationId xmlns:a16="http://schemas.microsoft.com/office/drawing/2014/main" id="{D2F5EF55-6DD6-4481-A62E-0058A64E32C1}"/>
              </a:ext>
            </a:extLst>
          </p:cNvPr>
          <p:cNvPicPr>
            <a:picLocks noChangeAspect="1"/>
          </p:cNvPicPr>
          <p:nvPr/>
        </p:nvPicPr>
        <p:blipFill>
          <a:blip r:embed="rId2"/>
          <a:stretch>
            <a:fillRect/>
          </a:stretch>
        </p:blipFill>
        <p:spPr>
          <a:xfrm>
            <a:off x="1316859" y="1910080"/>
            <a:ext cx="2940181" cy="3302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326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FBF02-C686-BC6D-9376-6CC11D0ADCD6}"/>
            </a:ext>
          </a:extLst>
        </p:cNvPr>
        <p:cNvGrpSpPr/>
        <p:nvPr/>
      </p:nvGrpSpPr>
      <p:grpSpPr>
        <a:xfrm>
          <a:off x="0" y="0"/>
          <a:ext cx="0" cy="0"/>
          <a:chOff x="0" y="0"/>
          <a:chExt cx="0" cy="0"/>
        </a:xfrm>
      </p:grpSpPr>
      <p:pic>
        <p:nvPicPr>
          <p:cNvPr id="3" name="Picture 3">
            <a:extLst>
              <a:ext uri="{FF2B5EF4-FFF2-40B4-BE49-F238E27FC236}">
                <a16:creationId xmlns:a16="http://schemas.microsoft.com/office/drawing/2014/main" id="{BA40AE31-5B93-3135-981B-B9D99C012322}"/>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5800" y="5912726"/>
            <a:ext cx="2133054" cy="996718"/>
          </a:xfrm>
          <a:prstGeom prst="rect">
            <a:avLst/>
          </a:prstGeom>
        </p:spPr>
      </p:pic>
      <p:pic>
        <p:nvPicPr>
          <p:cNvPr id="6" name="Picture 6">
            <a:extLst>
              <a:ext uri="{FF2B5EF4-FFF2-40B4-BE49-F238E27FC236}">
                <a16:creationId xmlns:a16="http://schemas.microsoft.com/office/drawing/2014/main" id="{C18D93C1-6D0E-037A-93DC-BF5FB2117C1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8897621" y="5535276"/>
            <a:ext cx="3916219" cy="1751618"/>
          </a:xfrm>
          <a:prstGeom prst="rect">
            <a:avLst/>
          </a:prstGeom>
        </p:spPr>
      </p:pic>
      <p:pic>
        <p:nvPicPr>
          <p:cNvPr id="7" name="Picture 7">
            <a:extLst>
              <a:ext uri="{FF2B5EF4-FFF2-40B4-BE49-F238E27FC236}">
                <a16:creationId xmlns:a16="http://schemas.microsoft.com/office/drawing/2014/main" id="{C0ED1E44-AA85-C83F-9C7F-014D4D99EF24}"/>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231321" y="-256032"/>
            <a:ext cx="4876800" cy="1883664"/>
          </a:xfrm>
          <a:prstGeom prst="rect">
            <a:avLst/>
          </a:prstGeom>
        </p:spPr>
      </p:pic>
      <p:pic>
        <p:nvPicPr>
          <p:cNvPr id="8" name="Picture 8">
            <a:extLst>
              <a:ext uri="{FF2B5EF4-FFF2-40B4-BE49-F238E27FC236}">
                <a16:creationId xmlns:a16="http://schemas.microsoft.com/office/drawing/2014/main" id="{3936825A-BA2F-CFE2-06B8-7950A24832D3}"/>
              </a:ext>
            </a:extLst>
          </p:cNvPr>
          <p:cNvPicPr>
            <a:picLocks noChangeAspect="1"/>
          </p:cNvPicPr>
          <p:nvPr/>
        </p:nvPicPr>
        <p:blipFill>
          <a:blip r:embed="rId6" cstate="print">
            <a:alphaModFix amt="43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655264" y="-424534"/>
            <a:ext cx="4876800" cy="1883664"/>
          </a:xfrm>
          <a:prstGeom prst="rect">
            <a:avLst/>
          </a:prstGeom>
        </p:spPr>
      </p:pic>
      <p:pic>
        <p:nvPicPr>
          <p:cNvPr id="14" name="Picture 9">
            <a:extLst>
              <a:ext uri="{FF2B5EF4-FFF2-40B4-BE49-F238E27FC236}">
                <a16:creationId xmlns:a16="http://schemas.microsoft.com/office/drawing/2014/main" id="{8F70C959-5FEC-0553-1967-D314C92D489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686610" y="5617168"/>
            <a:ext cx="3467783" cy="1721281"/>
          </a:xfrm>
          <a:prstGeom prst="rect">
            <a:avLst/>
          </a:prstGeom>
        </p:spPr>
      </p:pic>
      <p:pic>
        <p:nvPicPr>
          <p:cNvPr id="15" name="Picture 10">
            <a:extLst>
              <a:ext uri="{FF2B5EF4-FFF2-40B4-BE49-F238E27FC236}">
                <a16:creationId xmlns:a16="http://schemas.microsoft.com/office/drawing/2014/main" id="{C65DB94A-37E0-C211-4026-77E6433F723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54392" y="6021114"/>
            <a:ext cx="752907" cy="784278"/>
          </a:xfrm>
          <a:prstGeom prst="rect">
            <a:avLst/>
          </a:prstGeom>
        </p:spPr>
      </p:pic>
      <p:pic>
        <p:nvPicPr>
          <p:cNvPr id="16" name="Picture 14">
            <a:extLst>
              <a:ext uri="{FF2B5EF4-FFF2-40B4-BE49-F238E27FC236}">
                <a16:creationId xmlns:a16="http://schemas.microsoft.com/office/drawing/2014/main" id="{D63C2AA2-F57B-33B6-362F-831D9829794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68311" y="5991569"/>
            <a:ext cx="655527" cy="668905"/>
          </a:xfrm>
          <a:prstGeom prst="rect">
            <a:avLst/>
          </a:prstGeom>
        </p:spPr>
      </p:pic>
      <p:sp>
        <p:nvSpPr>
          <p:cNvPr id="17" name="Rectangle: Rounded Corners 16">
            <a:extLst>
              <a:ext uri="{FF2B5EF4-FFF2-40B4-BE49-F238E27FC236}">
                <a16:creationId xmlns:a16="http://schemas.microsoft.com/office/drawing/2014/main" id="{AEA067ED-9EAA-2CAD-3694-9642254EB8F4}"/>
              </a:ext>
            </a:extLst>
          </p:cNvPr>
          <p:cNvSpPr/>
          <p:nvPr/>
        </p:nvSpPr>
        <p:spPr>
          <a:xfrm>
            <a:off x="3652349" y="81234"/>
            <a:ext cx="4675126" cy="161301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 name="TextBox 17">
            <a:extLst>
              <a:ext uri="{FF2B5EF4-FFF2-40B4-BE49-F238E27FC236}">
                <a16:creationId xmlns:a16="http://schemas.microsoft.com/office/drawing/2014/main" id="{DC831636-2BFD-9EAB-C284-239A6455B875}"/>
              </a:ext>
            </a:extLst>
          </p:cNvPr>
          <p:cNvSpPr txBox="1"/>
          <p:nvPr/>
        </p:nvSpPr>
        <p:spPr>
          <a:xfrm>
            <a:off x="4789424" y="508010"/>
            <a:ext cx="3262154" cy="707886"/>
          </a:xfrm>
          <a:prstGeom prst="rect">
            <a:avLst/>
          </a:prstGeom>
          <a:noFill/>
        </p:spPr>
        <p:txBody>
          <a:bodyPr wrap="square" rtlCol="0">
            <a:spAutoFit/>
          </a:bodyPr>
          <a:lstStyle/>
          <a:p>
            <a:r>
              <a:rPr lang="en-US" sz="4000" b="1">
                <a:latin typeface="Arial" panose="020B0604020202020204" pitchFamily="34" charset="0"/>
                <a:cs typeface="Arial" panose="020B0604020202020204" pitchFamily="34" charset="0"/>
              </a:rPr>
              <a:t>Luyện đọc</a:t>
            </a:r>
          </a:p>
        </p:txBody>
      </p:sp>
      <p:sp>
        <p:nvSpPr>
          <p:cNvPr id="5" name="TextBox 4">
            <a:extLst>
              <a:ext uri="{FF2B5EF4-FFF2-40B4-BE49-F238E27FC236}">
                <a16:creationId xmlns:a16="http://schemas.microsoft.com/office/drawing/2014/main" id="{2A16B749-C963-D711-942E-5F6578DA9AFD}"/>
              </a:ext>
            </a:extLst>
          </p:cNvPr>
          <p:cNvSpPr txBox="1"/>
          <p:nvPr/>
        </p:nvSpPr>
        <p:spPr>
          <a:xfrm>
            <a:off x="4686610" y="1592826"/>
            <a:ext cx="2007475" cy="1015663"/>
          </a:xfrm>
          <a:prstGeom prst="rect">
            <a:avLst/>
          </a:prstGeom>
          <a:noFill/>
        </p:spPr>
        <p:txBody>
          <a:bodyPr wrap="square" rtlCol="0">
            <a:spAutoFit/>
          </a:bodyPr>
          <a:lstStyle/>
          <a:p>
            <a:r>
              <a:rPr lang="en-US" sz="6000">
                <a:solidFill>
                  <a:srgbClr val="FF0000"/>
                </a:solidFill>
              </a:rPr>
              <a:t>r</a:t>
            </a:r>
            <a:r>
              <a:rPr lang="en-US" sz="6000"/>
              <a:t>ũ</a:t>
            </a:r>
          </a:p>
        </p:txBody>
      </p:sp>
      <p:sp>
        <p:nvSpPr>
          <p:cNvPr id="10" name="TextBox 9">
            <a:extLst>
              <a:ext uri="{FF2B5EF4-FFF2-40B4-BE49-F238E27FC236}">
                <a16:creationId xmlns:a16="http://schemas.microsoft.com/office/drawing/2014/main" id="{BC72B774-BE70-CF15-86AF-3DDEE901B422}"/>
              </a:ext>
            </a:extLst>
          </p:cNvPr>
          <p:cNvSpPr txBox="1"/>
          <p:nvPr/>
        </p:nvSpPr>
        <p:spPr>
          <a:xfrm>
            <a:off x="4519448" y="2467177"/>
            <a:ext cx="3467783" cy="1015663"/>
          </a:xfrm>
          <a:prstGeom prst="rect">
            <a:avLst/>
          </a:prstGeom>
          <a:noFill/>
        </p:spPr>
        <p:txBody>
          <a:bodyPr wrap="square" rtlCol="0">
            <a:spAutoFit/>
          </a:bodyPr>
          <a:lstStyle/>
          <a:p>
            <a:r>
              <a:rPr lang="en-US" sz="6000"/>
              <a:t>q</a:t>
            </a:r>
            <a:r>
              <a:rPr lang="en-US" sz="6000">
                <a:solidFill>
                  <a:srgbClr val="FF0000"/>
                </a:solidFill>
              </a:rPr>
              <a:t>uây</a:t>
            </a:r>
            <a:r>
              <a:rPr lang="en-US" sz="6000"/>
              <a:t> q</a:t>
            </a:r>
            <a:r>
              <a:rPr lang="en-US" sz="6000">
                <a:solidFill>
                  <a:srgbClr val="FF0000"/>
                </a:solidFill>
              </a:rPr>
              <a:t>uần</a:t>
            </a:r>
          </a:p>
        </p:txBody>
      </p:sp>
      <p:sp>
        <p:nvSpPr>
          <p:cNvPr id="11" name="TextBox 10">
            <a:extLst>
              <a:ext uri="{FF2B5EF4-FFF2-40B4-BE49-F238E27FC236}">
                <a16:creationId xmlns:a16="http://schemas.microsoft.com/office/drawing/2014/main" id="{614714A5-8B3D-0D7A-85B6-3037C1A05541}"/>
              </a:ext>
            </a:extLst>
          </p:cNvPr>
          <p:cNvSpPr txBox="1"/>
          <p:nvPr/>
        </p:nvSpPr>
        <p:spPr>
          <a:xfrm>
            <a:off x="4519448" y="3691947"/>
            <a:ext cx="2869324" cy="1015663"/>
          </a:xfrm>
          <a:prstGeom prst="rect">
            <a:avLst/>
          </a:prstGeom>
          <a:noFill/>
        </p:spPr>
        <p:txBody>
          <a:bodyPr wrap="square" rtlCol="0">
            <a:spAutoFit/>
          </a:bodyPr>
          <a:lstStyle/>
          <a:p>
            <a:r>
              <a:rPr lang="en-US" sz="6000">
                <a:solidFill>
                  <a:srgbClr val="FF0000"/>
                </a:solidFill>
              </a:rPr>
              <a:t>s</a:t>
            </a:r>
            <a:r>
              <a:rPr lang="en-US" sz="6000"/>
              <a:t>ặc </a:t>
            </a:r>
            <a:r>
              <a:rPr lang="en-US" sz="6000">
                <a:solidFill>
                  <a:srgbClr val="FF0000"/>
                </a:solidFill>
              </a:rPr>
              <a:t>s</a:t>
            </a:r>
            <a:r>
              <a:rPr lang="en-US" sz="6000"/>
              <a:t>ỡ</a:t>
            </a:r>
          </a:p>
        </p:txBody>
      </p:sp>
    </p:spTree>
    <p:extLst>
      <p:ext uri="{BB962C8B-B14F-4D97-AF65-F5344CB8AC3E}">
        <p14:creationId xmlns:p14="http://schemas.microsoft.com/office/powerpoint/2010/main" val="118234589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5|2.4"/>
</p:tagLst>
</file>

<file path=ppt/tags/tag2.xml><?xml version="1.0" encoding="utf-8"?>
<p:tagLst xmlns:a="http://schemas.openxmlformats.org/drawingml/2006/main" xmlns:r="http://schemas.openxmlformats.org/officeDocument/2006/relationships" xmlns:p="http://schemas.openxmlformats.org/presentationml/2006/main">
  <p:tag name="TIMING" val="|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3938</TotalTime>
  <Words>973</Words>
  <Application>Microsoft Office PowerPoint</Application>
  <PresentationFormat>Widescreen</PresentationFormat>
  <Paragraphs>124</Paragraphs>
  <Slides>41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#9Slide03 AllRoundGothic</vt:lpstr>
      <vt:lpstr>Arial</vt:lpstr>
      <vt:lpstr>Calibri</vt:lpstr>
      <vt:lpstr>Calibri Light</vt:lpstr>
      <vt:lpstr>HP001 5 hàng</vt:lpstr>
      <vt:lpstr>iCiel Crocante</vt:lpstr>
      <vt:lpstr>OpenSans</vt:lpstr>
      <vt:lpstr>Times New Roman</vt:lpstr>
      <vt:lpstr>VNI Helve</vt:lpstr>
      <vt:lpstr>VNI-Bodon</vt:lpstr>
      <vt:lpstr>VNI-Book</vt:lpstr>
      <vt:lpstr>VNI-Commerce</vt:lpstr>
      <vt:lpstr>VNI-Times</vt:lpstr>
      <vt:lpstr>Office Theme</vt:lpstr>
      <vt:lpstr>Thứ Năm, ngày 17 tháng 10 năm 2024</vt:lpstr>
      <vt:lpstr>Trao ñoåi vôùi baïn veà vieäc laøm cuûa caùc baïn nhoû trong moãi böùc tranh döôùi ñaây: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nội dung bài</vt:lpstr>
      <vt:lpstr>PowerPoint Presentation</vt:lpstr>
      <vt:lpstr>PowerPoint Presentation</vt:lpstr>
      <vt:lpstr>PowerPoint Presentation</vt:lpstr>
      <vt:lpstr>PowerPoint Presentation</vt:lpstr>
      <vt:lpstr>Caâu 1: Nhöõng chi tieát naøo trong baøi cho thaáy trôøi raát reùt?</vt:lpstr>
      <vt:lpstr>PowerPoint Presentation</vt:lpstr>
      <vt:lpstr>PowerPoint Presentation</vt:lpstr>
      <vt:lpstr>Caâu 1: Nhöõng chi tieát naøo trong baøi cho thaáy trôøi raát reùt?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 tran</dc:creator>
  <cp:lastModifiedBy>admin</cp:lastModifiedBy>
  <cp:revision>63</cp:revision>
  <dcterms:created xsi:type="dcterms:W3CDTF">2022-10-01T08:42:37Z</dcterms:created>
  <dcterms:modified xsi:type="dcterms:W3CDTF">2025-01-05T15:26:25Z</dcterms:modified>
</cp:coreProperties>
</file>