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sldIdLst>
    <p:sldId id="281" r:id="rId2"/>
    <p:sldId id="256" r:id="rId3"/>
    <p:sldId id="257" r:id="rId4"/>
    <p:sldId id="258" r:id="rId5"/>
    <p:sldId id="259" r:id="rId6"/>
    <p:sldId id="282" r:id="rId7"/>
    <p:sldId id="260" r:id="rId8"/>
    <p:sldId id="261" r:id="rId9"/>
    <p:sldId id="262" r:id="rId10"/>
    <p:sldId id="263" r:id="rId11"/>
    <p:sldId id="264" r:id="rId12"/>
    <p:sldId id="265" r:id="rId13"/>
    <p:sldId id="266" r:id="rId14"/>
    <p:sldId id="267" r:id="rId15"/>
    <p:sldId id="268" r:id="rId16"/>
    <p:sldId id="269" r:id="rId17"/>
    <p:sldId id="284" r:id="rId18"/>
    <p:sldId id="270" r:id="rId19"/>
    <p:sldId id="271" r:id="rId20"/>
    <p:sldId id="272" r:id="rId21"/>
    <p:sldId id="273" r:id="rId22"/>
    <p:sldId id="274" r:id="rId23"/>
    <p:sldId id="275" r:id="rId24"/>
    <p:sldId id="276" r:id="rId25"/>
    <p:sldId id="277" r:id="rId26"/>
    <p:sldId id="278" r:id="rId27"/>
    <p:sldId id="286" r:id="rId28"/>
    <p:sldId id="287" r:id="rId29"/>
    <p:sldId id="28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68"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543F86-FE31-4685-852F-B2D07C7C9060}" type="datetimeFigureOut">
              <a:rPr lang="en-US" smtClean="0"/>
              <a:t>10/3/2018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945515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543F86-FE31-4685-852F-B2D07C7C9060}" type="datetimeFigureOut">
              <a:rPr lang="en-US" smtClean="0"/>
              <a:t>10/3/2018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76569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543F86-FE31-4685-852F-B2D07C7C9060}" type="datetimeFigureOut">
              <a:rPr lang="en-US" smtClean="0"/>
              <a:t>10/3/2018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1196010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543F86-FE31-4685-852F-B2D07C7C9060}" type="datetimeFigureOut">
              <a:rPr lang="en-US" smtClean="0"/>
              <a:t>10/3/2018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219432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543F86-FE31-4685-852F-B2D07C7C9060}" type="datetimeFigureOut">
              <a:rPr lang="en-US" smtClean="0"/>
              <a:t>10/3/2018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2565121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543F86-FE31-4685-852F-B2D07C7C9060}" type="datetimeFigureOut">
              <a:rPr lang="en-US" smtClean="0"/>
              <a:t>10/3/2018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2954575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543F86-FE31-4685-852F-B2D07C7C9060}" type="datetimeFigureOut">
              <a:rPr lang="en-US" smtClean="0"/>
              <a:t>10/3/2018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4254439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543F86-FE31-4685-852F-B2D07C7C9060}" type="datetimeFigureOut">
              <a:rPr lang="en-US" smtClean="0"/>
              <a:t>10/3/2018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3104755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543F86-FE31-4685-852F-B2D07C7C9060}" type="datetimeFigureOut">
              <a:rPr lang="en-US" smtClean="0"/>
              <a:t>10/3/2018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2068390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543F86-FE31-4685-852F-B2D07C7C9060}" type="datetimeFigureOut">
              <a:rPr lang="en-US" smtClean="0"/>
              <a:t>10/3/2018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3461003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543F86-FE31-4685-852F-B2D07C7C9060}" type="datetimeFigureOut">
              <a:rPr lang="en-US" smtClean="0"/>
              <a:t>10/3/2018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A01CF2-C36A-45E6-B316-DA44689AC8BA}" type="slidenum">
              <a:rPr lang="en-US" smtClean="0"/>
              <a:t>‹#›</a:t>
            </a:fld>
            <a:endParaRPr lang="en-US"/>
          </a:p>
        </p:txBody>
      </p:sp>
    </p:spTree>
    <p:extLst>
      <p:ext uri="{BB962C8B-B14F-4D97-AF65-F5344CB8AC3E}">
        <p14:creationId xmlns:p14="http://schemas.microsoft.com/office/powerpoint/2010/main" val="3767573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43F86-FE31-4685-852F-B2D07C7C9060}" type="datetimeFigureOut">
              <a:rPr lang="en-US" smtClean="0"/>
              <a:t>10/3/2018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A01CF2-C36A-45E6-B316-DA44689AC8BA}" type="slidenum">
              <a:rPr lang="en-US" smtClean="0"/>
              <a:t>‹#›</a:t>
            </a:fld>
            <a:endParaRPr lang="en-US"/>
          </a:p>
        </p:txBody>
      </p:sp>
    </p:spTree>
    <p:extLst>
      <p:ext uri="{BB962C8B-B14F-4D97-AF65-F5344CB8AC3E}">
        <p14:creationId xmlns:p14="http://schemas.microsoft.com/office/powerpoint/2010/main" val="3688635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thong-tu-01-2017-tt-bgddt-huong-dan-giao-duc-quoc-phong-va-an-ninh-truong-tieu-hoc-trung-hoc-co-so.doc"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067800" cy="2133600"/>
          </a:xfrm>
          <a:solidFill>
            <a:srgbClr val="FFFF00"/>
          </a:solidFill>
        </p:spPr>
        <p:txBody>
          <a:bodyPr>
            <a:noAutofit/>
          </a:bodyPr>
          <a:lstStyle/>
          <a:p>
            <a:pPr>
              <a:spcBef>
                <a:spcPts val="600"/>
              </a:spcBef>
            </a:pPr>
            <a:r>
              <a:rPr lang="en-US" sz="3200" smtClean="0">
                <a:cs typeface="Arial" charset="0"/>
              </a:rPr>
              <a:t/>
            </a:r>
            <a:br>
              <a:rPr lang="en-US" sz="3200" smtClean="0">
                <a:cs typeface="Arial" charset="0"/>
              </a:rPr>
            </a:br>
            <a:r>
              <a:rPr lang="en-US" sz="2800" smtClean="0">
                <a:solidFill>
                  <a:srgbClr val="0070C0"/>
                </a:solidFill>
                <a:latin typeface="Times New Roman" pitchFamily="18" charset="0"/>
                <a:cs typeface="Arial" charset="0"/>
              </a:rPr>
              <a:t>UBND QUẬN TÂN BÌNH  </a:t>
            </a:r>
            <a:r>
              <a:rPr lang="en-US" sz="3200">
                <a:latin typeface="Times New Roman" pitchFamily="18" charset="0"/>
                <a:cs typeface="Arial" charset="0"/>
              </a:rPr>
              <a:t>	</a:t>
            </a:r>
            <a:r>
              <a:rPr lang="en-US" sz="3200" b="1" dirty="0">
                <a:solidFill>
                  <a:srgbClr val="0070C0"/>
                </a:solidFill>
                <a:latin typeface="Times New Roman" pitchFamily="18" charset="0"/>
                <a:cs typeface="Arial" charset="0"/>
              </a:rPr>
              <a:t/>
            </a:r>
            <a:br>
              <a:rPr lang="en-US" sz="3200" b="1" dirty="0">
                <a:solidFill>
                  <a:srgbClr val="0070C0"/>
                </a:solidFill>
                <a:latin typeface="Times New Roman" pitchFamily="18" charset="0"/>
                <a:cs typeface="Arial" charset="0"/>
              </a:rPr>
            </a:br>
            <a:r>
              <a:rPr lang="en-US" sz="3200" b="1" dirty="0">
                <a:solidFill>
                  <a:srgbClr val="0070C0"/>
                </a:solidFill>
                <a:latin typeface="Times New Roman" pitchFamily="18" charset="0"/>
                <a:cs typeface="Arial" charset="0"/>
              </a:rPr>
              <a:t>PHÒNG GIÁO DỤC TIỂU </a:t>
            </a:r>
            <a:r>
              <a:rPr lang="en-US" sz="3200" b="1" dirty="0" smtClean="0">
                <a:solidFill>
                  <a:srgbClr val="0070C0"/>
                </a:solidFill>
                <a:latin typeface="Times New Roman" pitchFamily="18" charset="0"/>
                <a:cs typeface="Arial" charset="0"/>
              </a:rPr>
              <a:t>HỌC</a:t>
            </a:r>
            <a:br>
              <a:rPr lang="en-US" sz="3200" b="1" dirty="0" smtClean="0">
                <a:solidFill>
                  <a:srgbClr val="0070C0"/>
                </a:solidFill>
                <a:latin typeface="Times New Roman" pitchFamily="18" charset="0"/>
                <a:cs typeface="Arial" charset="0"/>
              </a:rPr>
            </a:br>
            <a:r>
              <a:rPr lang="en-US" sz="3200" b="1" dirty="0">
                <a:solidFill>
                  <a:srgbClr val="00B0F0"/>
                </a:solidFill>
                <a:latin typeface="Calibri" pitchFamily="34" charset="0"/>
              </a:rPr>
              <a:t/>
            </a:r>
            <a:br>
              <a:rPr lang="en-US" sz="3200" b="1" dirty="0">
                <a:solidFill>
                  <a:srgbClr val="00B0F0"/>
                </a:solidFill>
                <a:latin typeface="Calibri" pitchFamily="34" charset="0"/>
              </a:rPr>
            </a:br>
            <a:endParaRPr lang="en-US" sz="3200" dirty="0">
              <a:solidFill>
                <a:srgbClr val="00B0F0"/>
              </a:solidFill>
            </a:endParaRPr>
          </a:p>
        </p:txBody>
      </p:sp>
      <p:sp>
        <p:nvSpPr>
          <p:cNvPr id="3" name="Content Placeholder 2"/>
          <p:cNvSpPr>
            <a:spLocks noGrp="1"/>
          </p:cNvSpPr>
          <p:nvPr>
            <p:ph idx="1"/>
          </p:nvPr>
        </p:nvSpPr>
        <p:spPr>
          <a:xfrm>
            <a:off x="0" y="2133600"/>
            <a:ext cx="9067800" cy="4267200"/>
          </a:xfrm>
          <a:solidFill>
            <a:schemeClr val="accent6">
              <a:lumMod val="20000"/>
              <a:lumOff val="80000"/>
            </a:schemeClr>
          </a:solidFill>
        </p:spPr>
        <p:txBody>
          <a:bodyPr>
            <a:normAutofit fontScale="92500" lnSpcReduction="20000"/>
          </a:bodyPr>
          <a:lstStyle/>
          <a:p>
            <a:pPr marL="0" indent="0" algn="ctr">
              <a:buNone/>
            </a:pPr>
            <a:r>
              <a:rPr lang="en-US" sz="5200" b="1" dirty="0" smtClean="0">
                <a:solidFill>
                  <a:srgbClr val="FF0000"/>
                </a:solidFill>
                <a:latin typeface="Times New Roman" pitchFamily="18" charset="0"/>
              </a:rPr>
              <a:t>TẬP HUẤN </a:t>
            </a:r>
          </a:p>
          <a:p>
            <a:pPr marL="0" indent="0" algn="ctr">
              <a:buNone/>
            </a:pPr>
            <a:endParaRPr lang="en-US" dirty="0" smtClean="0">
              <a:latin typeface="Times New Roman" pitchFamily="18" charset="0"/>
            </a:endParaRPr>
          </a:p>
          <a:p>
            <a:pPr marL="0" indent="0" algn="ctr">
              <a:buNone/>
            </a:pPr>
            <a:r>
              <a:rPr lang="en-US" b="1" dirty="0" smtClean="0">
                <a:solidFill>
                  <a:srgbClr val="FF0000"/>
                </a:solidFill>
                <a:latin typeface="Times New Roman" pitchFamily="18" charset="0"/>
              </a:rPr>
              <a:t>PHƯƠNG PHÁP LỒNG GHÉP </a:t>
            </a:r>
          </a:p>
          <a:p>
            <a:pPr marL="0" indent="0" algn="ctr">
              <a:buNone/>
            </a:pPr>
            <a:r>
              <a:rPr lang="en-US" b="1" dirty="0" smtClean="0">
                <a:solidFill>
                  <a:srgbClr val="FF0000"/>
                </a:solidFill>
                <a:latin typeface="Times New Roman" pitchFamily="18" charset="0"/>
              </a:rPr>
              <a:t>GIÁO DỤC QUỐC PHÒNG VÀ AN NINH</a:t>
            </a:r>
          </a:p>
          <a:p>
            <a:pPr marL="0" indent="0" algn="ctr">
              <a:buNone/>
            </a:pPr>
            <a:r>
              <a:rPr lang="en-US" b="1" dirty="0" smtClean="0">
                <a:solidFill>
                  <a:srgbClr val="FF0000"/>
                </a:solidFill>
                <a:latin typeface="Times New Roman" pitchFamily="18" charset="0"/>
              </a:rPr>
              <a:t>TRONG TRƯỜNG TIỂU HỌC, TR. HỌC CƠ SỞ </a:t>
            </a:r>
          </a:p>
          <a:p>
            <a:pPr marL="0" indent="0" algn="ctr">
              <a:buNone/>
            </a:pPr>
            <a:r>
              <a:rPr lang="en-US" b="1" dirty="0" smtClean="0">
                <a:solidFill>
                  <a:srgbClr val="FF0000"/>
                </a:solidFill>
                <a:latin typeface="Times New Roman" pitchFamily="18" charset="0"/>
              </a:rPr>
              <a:t>NĂM HỌC 2018 – 2019</a:t>
            </a:r>
          </a:p>
          <a:p>
            <a:pPr marL="0" indent="0">
              <a:buNone/>
            </a:pPr>
            <a:endParaRPr lang="en-US" dirty="0">
              <a:latin typeface="Times New Roman" pitchFamily="18" charset="0"/>
            </a:endParaRPr>
          </a:p>
          <a:p>
            <a:pPr marL="0" indent="0" algn="ctr">
              <a:buNone/>
            </a:pPr>
            <a:r>
              <a:rPr lang="en-US" b="1" i="1" dirty="0" err="1" smtClean="0">
                <a:latin typeface="Times New Roman" pitchFamily="18" charset="0"/>
              </a:rPr>
              <a:t>Tân</a:t>
            </a:r>
            <a:r>
              <a:rPr lang="en-US" b="1" i="1" dirty="0" smtClean="0">
                <a:latin typeface="Times New Roman" pitchFamily="18" charset="0"/>
              </a:rPr>
              <a:t> </a:t>
            </a:r>
            <a:r>
              <a:rPr lang="en-US" b="1" i="1" dirty="0" err="1" smtClean="0">
                <a:latin typeface="Times New Roman" pitchFamily="18" charset="0"/>
              </a:rPr>
              <a:t>Bình</a:t>
            </a:r>
            <a:r>
              <a:rPr lang="en-US" b="1" i="1" dirty="0" smtClean="0">
                <a:latin typeface="Times New Roman" pitchFamily="18" charset="0"/>
              </a:rPr>
              <a:t>, </a:t>
            </a:r>
            <a:r>
              <a:rPr lang="en-US" b="1" i="1" dirty="0" err="1" smtClean="0">
                <a:latin typeface="Times New Roman" pitchFamily="18" charset="0"/>
              </a:rPr>
              <a:t>ngày</a:t>
            </a:r>
            <a:r>
              <a:rPr lang="en-US" b="1" i="1" dirty="0">
                <a:latin typeface="Times New Roman" pitchFamily="18" charset="0"/>
              </a:rPr>
              <a:t> </a:t>
            </a:r>
            <a:r>
              <a:rPr lang="en-US" b="1" i="1" dirty="0" smtClean="0">
                <a:latin typeface="Times New Roman" pitchFamily="18" charset="0"/>
              </a:rPr>
              <a:t>28 </a:t>
            </a:r>
            <a:r>
              <a:rPr lang="en-US" b="1" i="1" dirty="0" err="1" smtClean="0">
                <a:latin typeface="Times New Roman" pitchFamily="18" charset="0"/>
              </a:rPr>
              <a:t>tháng</a:t>
            </a:r>
            <a:r>
              <a:rPr lang="en-US" b="1" i="1" dirty="0" smtClean="0">
                <a:latin typeface="Times New Roman" pitchFamily="18" charset="0"/>
              </a:rPr>
              <a:t> 9 </a:t>
            </a:r>
            <a:r>
              <a:rPr lang="en-US" b="1" i="1" dirty="0" err="1" smtClean="0">
                <a:latin typeface="Times New Roman" pitchFamily="18" charset="0"/>
              </a:rPr>
              <a:t>năm</a:t>
            </a:r>
            <a:r>
              <a:rPr lang="en-US" b="1" i="1" dirty="0" smtClean="0">
                <a:latin typeface="Times New Roman" pitchFamily="18" charset="0"/>
              </a:rPr>
              <a:t> 2018.</a:t>
            </a:r>
            <a:endParaRPr lang="en-US" b="1" i="1" dirty="0">
              <a:latin typeface="Times New Roman" pitchFamily="18" charset="0"/>
            </a:endParaRPr>
          </a:p>
          <a:p>
            <a:pPr marL="0" indent="0">
              <a:buNone/>
            </a:pPr>
            <a:endParaRPr lang="en-US" dirty="0">
              <a:latin typeface="Times New Roman" pitchFamily="18" charset="0"/>
            </a:endParaRPr>
          </a:p>
        </p:txBody>
      </p:sp>
      <p:cxnSp>
        <p:nvCxnSpPr>
          <p:cNvPr id="5" name="Straight Connector 4"/>
          <p:cNvCxnSpPr/>
          <p:nvPr/>
        </p:nvCxnSpPr>
        <p:spPr>
          <a:xfrm>
            <a:off x="3200400" y="1371600"/>
            <a:ext cx="2667000" cy="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838355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4124601" y="133290"/>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3</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388116295"/>
              </p:ext>
            </p:extLst>
          </p:nvPr>
        </p:nvGraphicFramePr>
        <p:xfrm>
          <a:off x="457200" y="749300"/>
          <a:ext cx="8382001" cy="5575300"/>
        </p:xfrm>
        <a:graphic>
          <a:graphicData uri="http://schemas.openxmlformats.org/drawingml/2006/table">
            <a:tbl>
              <a:tblPr>
                <a:tableStyleId>{5C22544A-7EE6-4342-B048-85BDC9FD1C3A}</a:tableStyleId>
              </a:tblPr>
              <a:tblGrid>
                <a:gridCol w="1107057"/>
                <a:gridCol w="2451340"/>
                <a:gridCol w="4823604"/>
              </a:tblGrid>
              <a:tr h="381000">
                <a:tc>
                  <a:txBody>
                    <a:bodyPr/>
                    <a:lstStyle/>
                    <a:p>
                      <a:pPr algn="ctr">
                        <a:lnSpc>
                          <a:spcPts val="2500"/>
                        </a:lnSpc>
                        <a:spcBef>
                          <a:spcPts val="0"/>
                        </a:spcBef>
                        <a:spcAft>
                          <a:spcPts val="0"/>
                        </a:spcAft>
                      </a:pPr>
                      <a:r>
                        <a:rPr lang="en-US" sz="1600" dirty="0" err="1">
                          <a:effectLst/>
                          <a:latin typeface="Arial" pitchFamily="34" charset="0"/>
                          <a:cs typeface="Arial" pitchFamily="34" charset="0"/>
                        </a:rPr>
                        <a:t>Môn</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học</a:t>
                      </a:r>
                      <a:endParaRPr lang="en-US" sz="1600" dirty="0">
                        <a:effectLst/>
                        <a:latin typeface="Arial" pitchFamily="34" charset="0"/>
                        <a:ea typeface="Times New Roman"/>
                        <a:cs typeface="Arial"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500"/>
                        </a:lnSpc>
                        <a:spcBef>
                          <a:spcPts val="0"/>
                        </a:spcBef>
                        <a:spcAft>
                          <a:spcPts val="0"/>
                        </a:spcAft>
                      </a:pPr>
                      <a:r>
                        <a:rPr lang="en-US" sz="1600" dirty="0" err="1">
                          <a:effectLst/>
                          <a:latin typeface="Arial" pitchFamily="34" charset="0"/>
                          <a:cs typeface="Arial" pitchFamily="34" charset="0"/>
                        </a:rPr>
                        <a:t>Tên</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bài</a:t>
                      </a:r>
                      <a:endParaRPr lang="en-US" sz="1600" dirty="0">
                        <a:effectLst/>
                        <a:latin typeface="Arial" pitchFamily="34" charset="0"/>
                        <a:ea typeface="Times New Roman"/>
                        <a:cs typeface="Arial"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500"/>
                        </a:lnSpc>
                        <a:spcBef>
                          <a:spcPts val="0"/>
                        </a:spcBef>
                        <a:spcAft>
                          <a:spcPts val="0"/>
                        </a:spcAft>
                      </a:pPr>
                      <a:r>
                        <a:rPr lang="en-US" sz="1600" dirty="0" err="1">
                          <a:effectLst/>
                          <a:latin typeface="Arial" pitchFamily="34" charset="0"/>
                          <a:cs typeface="Arial" pitchFamily="34" charset="0"/>
                        </a:rPr>
                        <a:t>Hình</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thức</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nội</a:t>
                      </a:r>
                      <a:r>
                        <a:rPr lang="en-US" sz="1600" dirty="0">
                          <a:effectLst/>
                          <a:latin typeface="Arial" pitchFamily="34" charset="0"/>
                          <a:cs typeface="Arial" pitchFamily="34" charset="0"/>
                        </a:rPr>
                        <a:t> dung </a:t>
                      </a:r>
                      <a:r>
                        <a:rPr lang="en-US" sz="1600" dirty="0" err="1">
                          <a:effectLst/>
                          <a:latin typeface="Arial" pitchFamily="34" charset="0"/>
                          <a:cs typeface="Arial" pitchFamily="34" charset="0"/>
                        </a:rPr>
                        <a:t>lồng</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ghép</a:t>
                      </a:r>
                      <a:endParaRPr lang="en-US" sz="1600" dirty="0">
                        <a:effectLst/>
                        <a:latin typeface="Arial" pitchFamily="34" charset="0"/>
                        <a:ea typeface="Times New Roman"/>
                        <a:cs typeface="Arial"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66800">
                <a:tc rowSpan="4">
                  <a:txBody>
                    <a:bodyPr/>
                    <a:lstStyle/>
                    <a:p>
                      <a:pPr algn="ctr">
                        <a:lnSpc>
                          <a:spcPts val="2500"/>
                        </a:lnSpc>
                        <a:spcBef>
                          <a:spcPts val="0"/>
                        </a:spcBef>
                        <a:spcAft>
                          <a:spcPts val="0"/>
                        </a:spcAft>
                      </a:pPr>
                      <a:r>
                        <a:rPr lang="vi-VN" sz="1600" dirty="0">
                          <a:effectLst/>
                        </a:rPr>
                        <a:t>Tiếng Việt T</a:t>
                      </a:r>
                      <a:r>
                        <a:rPr lang="en-US" sz="1600" dirty="0">
                          <a:effectLst/>
                        </a:rPr>
                        <a:t>1</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500"/>
                        </a:lnSpc>
                        <a:spcBef>
                          <a:spcPts val="0"/>
                        </a:spcBef>
                        <a:spcAft>
                          <a:spcPts val="0"/>
                        </a:spcAft>
                      </a:pPr>
                      <a:r>
                        <a:rPr lang="vi-VN" sz="1600" dirty="0">
                          <a:effectLst/>
                        </a:rPr>
                        <a:t>Tuần 13. Tập đọc: Người con của Tây Nguyên</a:t>
                      </a:r>
                      <a:endParaRPr lang="en-US" sz="1600" dirty="0">
                        <a:effectLst/>
                      </a:endParaRPr>
                    </a:p>
                    <a:p>
                      <a:pPr algn="ctr">
                        <a:lnSpc>
                          <a:spcPts val="2500"/>
                        </a:lnSpc>
                        <a:spcBef>
                          <a:spcPts val="0"/>
                        </a:spcBef>
                        <a:spcAft>
                          <a:spcPts val="0"/>
                        </a:spcAft>
                      </a:pPr>
                      <a:r>
                        <a:rPr lang="vi-VN" sz="1600" dirty="0">
                          <a:effectLst/>
                        </a:rPr>
                        <a:t>Trang 103</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500"/>
                        </a:lnSpc>
                        <a:spcBef>
                          <a:spcPts val="0"/>
                        </a:spcBef>
                        <a:spcAft>
                          <a:spcPts val="0"/>
                        </a:spcAft>
                      </a:pPr>
                      <a:r>
                        <a:rPr lang="vi-VN" sz="1600" dirty="0">
                          <a:effectLst/>
                        </a:rPr>
                        <a:t>Kể chuyện ca ngợi tinh thần chiến đấu mưu trí, sáng tạo của các dân tộc Việt Nam trong kháng chiến bảo vệ Tổ quốc</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xBody>
                    <a:bodyPr/>
                    <a:lstStyle/>
                    <a:p>
                      <a:endParaRPr lang="en-US"/>
                    </a:p>
                  </a:txBody>
                  <a:tcPr/>
                </a:tc>
                <a:tc>
                  <a:txBody>
                    <a:bodyPr/>
                    <a:lstStyle/>
                    <a:p>
                      <a:pPr algn="ctr">
                        <a:lnSpc>
                          <a:spcPts val="2500"/>
                        </a:lnSpc>
                        <a:spcBef>
                          <a:spcPts val="0"/>
                        </a:spcBef>
                        <a:spcAft>
                          <a:spcPts val="0"/>
                        </a:spcAft>
                      </a:pPr>
                      <a:r>
                        <a:rPr lang="vi-VN" sz="1600" dirty="0">
                          <a:effectLst/>
                        </a:rPr>
                        <a:t>Tuần 13. Luyện từ và câu: Cá heo ở vùng biển Trường Sa</a:t>
                      </a:r>
                      <a:endParaRPr lang="en-US" sz="1600" dirty="0">
                        <a:effectLst/>
                      </a:endParaRPr>
                    </a:p>
                    <a:p>
                      <a:pPr algn="ctr">
                        <a:lnSpc>
                          <a:spcPts val="2500"/>
                        </a:lnSpc>
                        <a:spcBef>
                          <a:spcPts val="0"/>
                        </a:spcBef>
                        <a:spcAft>
                          <a:spcPts val="0"/>
                        </a:spcAft>
                      </a:pPr>
                      <a:r>
                        <a:rPr lang="vi-VN" sz="1600" dirty="0">
                          <a:effectLst/>
                        </a:rPr>
                        <a:t>Trang </a:t>
                      </a:r>
                      <a:r>
                        <a:rPr lang="en-US" sz="1600" dirty="0">
                          <a:effectLst/>
                        </a:rPr>
                        <a:t>1</a:t>
                      </a:r>
                      <a:r>
                        <a:rPr lang="vi-VN" sz="1600" dirty="0">
                          <a:effectLst/>
                        </a:rPr>
                        <a:t>08</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500"/>
                        </a:lnSpc>
                        <a:spcBef>
                          <a:spcPts val="0"/>
                        </a:spcBef>
                        <a:spcAft>
                          <a:spcPts val="0"/>
                        </a:spcAft>
                      </a:pPr>
                      <a:r>
                        <a:rPr lang="vi-VN" sz="1600" dirty="0">
                          <a:effectLst/>
                        </a:rPr>
                        <a:t>Giới thiệu về quần đảo Hoàng Sa và Trường Sa. Kh</a:t>
                      </a:r>
                      <a:r>
                        <a:rPr lang="en-US" sz="1600" dirty="0">
                          <a:effectLst/>
                        </a:rPr>
                        <a:t>ẳ</a:t>
                      </a:r>
                      <a:r>
                        <a:rPr lang="vi-VN" sz="1600" dirty="0">
                          <a:effectLst/>
                        </a:rPr>
                        <a:t>ng định là của Việt Nam</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xBody>
                    <a:bodyPr/>
                    <a:lstStyle/>
                    <a:p>
                      <a:endParaRPr lang="en-US"/>
                    </a:p>
                  </a:txBody>
                  <a:tcPr/>
                </a:tc>
                <a:tc>
                  <a:txBody>
                    <a:bodyPr/>
                    <a:lstStyle/>
                    <a:p>
                      <a:pPr algn="ctr">
                        <a:lnSpc>
                          <a:spcPts val="2500"/>
                        </a:lnSpc>
                        <a:spcBef>
                          <a:spcPts val="0"/>
                        </a:spcBef>
                        <a:spcAft>
                          <a:spcPts val="0"/>
                        </a:spcAft>
                      </a:pPr>
                      <a:r>
                        <a:rPr lang="vi-VN" sz="1600" dirty="0">
                          <a:effectLst/>
                        </a:rPr>
                        <a:t>Tuần 13. Tập đọc: Cửa Tùng</a:t>
                      </a:r>
                      <a:endParaRPr lang="en-US" sz="1600" dirty="0">
                        <a:effectLst/>
                      </a:endParaRPr>
                    </a:p>
                    <a:p>
                      <a:pPr algn="ctr">
                        <a:lnSpc>
                          <a:spcPts val="2500"/>
                        </a:lnSpc>
                        <a:spcBef>
                          <a:spcPts val="0"/>
                        </a:spcBef>
                        <a:spcAft>
                          <a:spcPts val="0"/>
                        </a:spcAft>
                      </a:pPr>
                      <a:r>
                        <a:rPr lang="vi-VN" sz="1600" dirty="0">
                          <a:effectLst/>
                        </a:rPr>
                        <a:t>Trang 109</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500"/>
                        </a:lnSpc>
                        <a:spcBef>
                          <a:spcPts val="0"/>
                        </a:spcBef>
                        <a:spcAft>
                          <a:spcPts val="0"/>
                        </a:spcAft>
                      </a:pPr>
                      <a:r>
                        <a:rPr lang="vi-VN" sz="1600" dirty="0">
                          <a:effectLst/>
                        </a:rPr>
                        <a:t>Nêu sự kiện chiến đấu của quân và dân ta ở Cửa Tùng trong chiến tranh chống Mỹ</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xBody>
                    <a:bodyPr/>
                    <a:lstStyle/>
                    <a:p>
                      <a:endParaRPr lang="en-US"/>
                    </a:p>
                  </a:txBody>
                  <a:tcPr/>
                </a:tc>
                <a:tc>
                  <a:txBody>
                    <a:bodyPr/>
                    <a:lstStyle/>
                    <a:p>
                      <a:pPr algn="ctr">
                        <a:lnSpc>
                          <a:spcPts val="2500"/>
                        </a:lnSpc>
                        <a:spcBef>
                          <a:spcPts val="0"/>
                        </a:spcBef>
                        <a:spcAft>
                          <a:spcPts val="0"/>
                        </a:spcAft>
                      </a:pPr>
                      <a:r>
                        <a:rPr lang="vi-VN" sz="1600" dirty="0">
                          <a:effectLst/>
                        </a:rPr>
                        <a:t>Tuần 14. Tập đọc: Người liên </a:t>
                      </a:r>
                      <a:r>
                        <a:rPr lang="en-US" sz="1600" dirty="0">
                          <a:effectLst/>
                        </a:rPr>
                        <a:t>l</a:t>
                      </a:r>
                      <a:r>
                        <a:rPr lang="vi-VN" sz="1600" dirty="0">
                          <a:effectLst/>
                        </a:rPr>
                        <a:t>ạc nhỏ</a:t>
                      </a:r>
                      <a:endParaRPr lang="en-US" sz="1600" dirty="0">
                        <a:effectLst/>
                      </a:endParaRPr>
                    </a:p>
                    <a:p>
                      <a:pPr algn="ctr">
                        <a:lnSpc>
                          <a:spcPts val="2500"/>
                        </a:lnSpc>
                        <a:spcBef>
                          <a:spcPts val="0"/>
                        </a:spcBef>
                        <a:spcAft>
                          <a:spcPts val="0"/>
                        </a:spcAft>
                      </a:pPr>
                      <a:r>
                        <a:rPr lang="vi-VN" sz="1600" dirty="0">
                          <a:effectLst/>
                        </a:rPr>
                        <a:t>Trang </a:t>
                      </a:r>
                      <a:r>
                        <a:rPr lang="en-US" sz="1600" dirty="0">
                          <a:effectLst/>
                        </a:rPr>
                        <a:t>1</a:t>
                      </a:r>
                      <a:r>
                        <a:rPr lang="vi-VN" sz="1600" dirty="0">
                          <a:effectLst/>
                        </a:rPr>
                        <a:t>12</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500"/>
                        </a:lnSpc>
                        <a:spcBef>
                          <a:spcPts val="0"/>
                        </a:spcBef>
                        <a:spcAft>
                          <a:spcPts val="0"/>
                        </a:spcAft>
                      </a:pPr>
                      <a:r>
                        <a:rPr lang="vi-VN" sz="1600" dirty="0">
                          <a:effectLst/>
                        </a:rPr>
                        <a:t>Kể thêm các tấm gương dũng cảm, yêu nước của thiếu niên Việt Nam mà học sinh </a:t>
                      </a:r>
                      <a:r>
                        <a:rPr lang="vi-VN" sz="1600" dirty="0" smtClean="0">
                          <a:effectLst/>
                        </a:rPr>
                        <a:t>biết</a:t>
                      </a:r>
                      <a:endParaRPr lang="en-US" sz="1600" dirty="0" smtClean="0">
                        <a:effectLs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marL="0" marR="0" indent="0" algn="ctr" defTabSz="914400" rtl="0" eaLnBrk="1" fontAlgn="auto" latinLnBrk="0" hangingPunct="1">
                        <a:lnSpc>
                          <a:spcPts val="2500"/>
                        </a:lnSpc>
                        <a:spcBef>
                          <a:spcPts val="0"/>
                        </a:spcBef>
                        <a:spcAft>
                          <a:spcPts val="0"/>
                        </a:spcAft>
                        <a:buClrTx/>
                        <a:buSzTx/>
                        <a:buFontTx/>
                        <a:buNone/>
                        <a:tabLst/>
                        <a:defRPr/>
                      </a:pPr>
                      <a:r>
                        <a:rPr lang="vi-VN" sz="1600" dirty="0" smtClean="0">
                          <a:effectLst/>
                        </a:rPr>
                        <a:t>Tiếng Việt T</a:t>
                      </a:r>
                      <a:r>
                        <a:rPr lang="en-US" sz="1600" dirty="0" smtClean="0">
                          <a:effectLst/>
                        </a:rPr>
                        <a:t>2</a:t>
                      </a:r>
                      <a:endParaRPr lang="en-US" sz="1600" dirty="0" smtClean="0">
                        <a:effectLst/>
                        <a:latin typeface="Times New Roman"/>
                        <a:ea typeface="Times New Roman"/>
                      </a:endParaRPr>
                    </a:p>
                    <a:p>
                      <a:pPr algn="ctr">
                        <a:lnSpc>
                          <a:spcPts val="2500"/>
                        </a:lnSpc>
                        <a:spcBef>
                          <a:spcPts val="0"/>
                        </a:spcBef>
                        <a:spcAft>
                          <a:spcPts val="0"/>
                        </a:spcAft>
                      </a:pP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ts val="2500"/>
                        </a:lnSpc>
                        <a:spcBef>
                          <a:spcPts val="0"/>
                        </a:spcBef>
                        <a:spcAft>
                          <a:spcPts val="0"/>
                        </a:spcAft>
                      </a:pPr>
                      <a:r>
                        <a:rPr lang="vi-VN" sz="1600" kern="1200" dirty="0" smtClean="0">
                          <a:solidFill>
                            <a:schemeClr val="dk1"/>
                          </a:solidFill>
                          <a:effectLst/>
                          <a:latin typeface="+mn-lt"/>
                          <a:ea typeface="+mn-ea"/>
                          <a:cs typeface="+mn-cs"/>
                        </a:rPr>
                        <a:t>Tuần 19. Tập đọc: Hai Bà Trưng</a:t>
                      </a:r>
                      <a:endParaRPr lang="en-US" sz="1600" kern="1200" dirty="0" smtClean="0">
                        <a:solidFill>
                          <a:schemeClr val="dk1"/>
                        </a:solidFill>
                        <a:effectLst/>
                        <a:latin typeface="+mn-lt"/>
                        <a:ea typeface="+mn-ea"/>
                        <a:cs typeface="+mn-cs"/>
                      </a:endParaRPr>
                    </a:p>
                    <a:p>
                      <a:pPr marL="115888" indent="0" algn="l" defTabSz="914400" rtl="0" eaLnBrk="1" latinLnBrk="0" hangingPunct="1">
                        <a:lnSpc>
                          <a:spcPts val="2500"/>
                        </a:lnSpc>
                        <a:spcBef>
                          <a:spcPts val="0"/>
                        </a:spcBef>
                        <a:spcAft>
                          <a:spcPts val="0"/>
                        </a:spcAft>
                      </a:pPr>
                      <a:r>
                        <a:rPr lang="vi-VN" sz="1600" kern="1200" dirty="0" smtClean="0">
                          <a:solidFill>
                            <a:schemeClr val="dk1"/>
                          </a:solidFill>
                          <a:effectLst/>
                          <a:latin typeface="+mn-lt"/>
                          <a:ea typeface="+mn-ea"/>
                          <a:cs typeface="+mn-cs"/>
                        </a:rPr>
                        <a:t>Trang 04</a:t>
                      </a:r>
                      <a:endParaRPr lang="en-US" sz="16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ts val="2500"/>
                        </a:lnSpc>
                        <a:spcBef>
                          <a:spcPts val="0"/>
                        </a:spcBef>
                        <a:spcAft>
                          <a:spcPts val="0"/>
                        </a:spcAft>
                      </a:pPr>
                      <a:r>
                        <a:rPr lang="vi-VN" sz="1600" kern="1200" dirty="0">
                          <a:solidFill>
                            <a:schemeClr val="dk1"/>
                          </a:solidFill>
                          <a:effectLst/>
                          <a:latin typeface="+mn-lt"/>
                          <a:ea typeface="+mn-ea"/>
                          <a:cs typeface="+mn-cs"/>
                        </a:rPr>
                        <a:t>Nêu gương những người Mẹ Việt Nam đã anh dũng chiến đấu bảo vệ Tổ quốc</a:t>
                      </a:r>
                      <a:endParaRPr lang="en-US" sz="16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0088161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4124601" y="0"/>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3</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098391234"/>
              </p:ext>
            </p:extLst>
          </p:nvPr>
        </p:nvGraphicFramePr>
        <p:xfrm>
          <a:off x="304800" y="457200"/>
          <a:ext cx="8534400" cy="6248400"/>
        </p:xfrm>
        <a:graphic>
          <a:graphicData uri="http://schemas.openxmlformats.org/drawingml/2006/table">
            <a:tbl>
              <a:tblPr>
                <a:tableStyleId>{5C22544A-7EE6-4342-B048-85BDC9FD1C3A}</a:tableStyleId>
              </a:tblPr>
              <a:tblGrid>
                <a:gridCol w="745725"/>
                <a:gridCol w="2542759"/>
                <a:gridCol w="5245916"/>
              </a:tblGrid>
              <a:tr h="111867">
                <a:tc>
                  <a:txBody>
                    <a:bodyPr/>
                    <a:lstStyle/>
                    <a:p>
                      <a:pPr algn="ctr">
                        <a:lnSpc>
                          <a:spcPct val="100000"/>
                        </a:lnSpc>
                        <a:spcBef>
                          <a:spcPts val="0"/>
                        </a:spcBef>
                        <a:spcAft>
                          <a:spcPts val="0"/>
                        </a:spcAft>
                      </a:pPr>
                      <a:r>
                        <a:rPr lang="en-US" sz="1400" dirty="0" err="1">
                          <a:effectLst/>
                        </a:rPr>
                        <a:t>Môn</a:t>
                      </a:r>
                      <a:r>
                        <a:rPr lang="en-US" sz="1400" dirty="0">
                          <a:effectLst/>
                        </a:rPr>
                        <a:t> </a:t>
                      </a:r>
                      <a:r>
                        <a:rPr lang="en-US" sz="1400" dirty="0" err="1">
                          <a:effectLst/>
                        </a:rPr>
                        <a:t>học</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en-US" sz="1400" dirty="0" err="1">
                          <a:effectLst/>
                        </a:rPr>
                        <a:t>Tên</a:t>
                      </a:r>
                      <a:r>
                        <a:rPr lang="en-US" sz="1400" dirty="0">
                          <a:effectLst/>
                        </a:rPr>
                        <a:t> </a:t>
                      </a:r>
                      <a:r>
                        <a:rPr lang="en-US" sz="1400" dirty="0" err="1">
                          <a:effectLst/>
                        </a:rPr>
                        <a:t>bài</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en-US" sz="1400">
                          <a:effectLst/>
                        </a:rPr>
                        <a:t>Hình thức, nội dung lồng ghép</a:t>
                      </a:r>
                      <a:endParaRPr lang="en-US" sz="14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77240">
                <a:tc rowSpan="7">
                  <a:txBody>
                    <a:bodyPr/>
                    <a:lstStyle/>
                    <a:p>
                      <a:pPr algn="ctr">
                        <a:lnSpc>
                          <a:spcPct val="100000"/>
                        </a:lnSpc>
                        <a:spcBef>
                          <a:spcPts val="0"/>
                        </a:spcBef>
                        <a:spcAft>
                          <a:spcPts val="0"/>
                        </a:spcAft>
                      </a:pPr>
                      <a:r>
                        <a:rPr lang="vi-VN" sz="1400" dirty="0">
                          <a:effectLst/>
                        </a:rPr>
                        <a:t>Tiếng Việt T2</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400" dirty="0">
                          <a:effectLst/>
                        </a:rPr>
                        <a:t>Tuần 19. Tập đọc: Bộ đội về làng</a:t>
                      </a:r>
                      <a:endParaRPr lang="en-US" sz="1400" dirty="0">
                        <a:effectLst/>
                      </a:endParaRPr>
                    </a:p>
                    <a:p>
                      <a:pPr algn="ctr">
                        <a:lnSpc>
                          <a:spcPct val="100000"/>
                        </a:lnSpc>
                        <a:spcBef>
                          <a:spcPts val="0"/>
                        </a:spcBef>
                        <a:spcAft>
                          <a:spcPts val="0"/>
                        </a:spcAft>
                      </a:pPr>
                      <a:r>
                        <a:rPr lang="vi-VN" sz="1400" dirty="0">
                          <a:effectLst/>
                        </a:rPr>
                        <a:t>Trang 07</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nSpc>
                          <a:spcPct val="100000"/>
                        </a:lnSpc>
                        <a:spcBef>
                          <a:spcPts val="0"/>
                        </a:spcBef>
                        <a:spcAft>
                          <a:spcPts val="0"/>
                        </a:spcAft>
                      </a:pPr>
                      <a:r>
                        <a:rPr lang="vi-VN" sz="1400" dirty="0">
                          <a:effectLst/>
                        </a:rPr>
                        <a:t>Ca ngợi tình cảm của nhân dân dành cho các chú bộ đội khi hành quân qua làng trong kháng chiến</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03960">
                <a:tc vMerge="1">
                  <a:txBody>
                    <a:bodyPr/>
                    <a:lstStyle/>
                    <a:p>
                      <a:endParaRPr lang="en-US"/>
                    </a:p>
                  </a:txBody>
                  <a:tcPr/>
                </a:tc>
                <a:tc>
                  <a:txBody>
                    <a:bodyPr/>
                    <a:lstStyle/>
                    <a:p>
                      <a:pPr algn="ctr">
                        <a:lnSpc>
                          <a:spcPct val="100000"/>
                        </a:lnSpc>
                        <a:spcBef>
                          <a:spcPts val="0"/>
                        </a:spcBef>
                        <a:spcAft>
                          <a:spcPts val="0"/>
                        </a:spcAft>
                      </a:pPr>
                      <a:r>
                        <a:rPr lang="vi-VN" sz="1400" dirty="0">
                          <a:effectLst/>
                        </a:rPr>
                        <a:t>Tuần 19. Tập đọc: Báo cáo kết quả tháng thi đua </a:t>
                      </a:r>
                      <a:r>
                        <a:rPr lang="en-US" sz="1400" dirty="0">
                          <a:effectLst/>
                        </a:rPr>
                        <a:t>“</a:t>
                      </a:r>
                      <a:r>
                        <a:rPr lang="vi-VN" sz="1400" dirty="0">
                          <a:effectLst/>
                        </a:rPr>
                        <a:t>Noi gương chú bộ </a:t>
                      </a:r>
                      <a:r>
                        <a:rPr lang="en-US" sz="1400" dirty="0">
                          <a:effectLst/>
                        </a:rPr>
                        <a:t>đ</a:t>
                      </a:r>
                      <a:r>
                        <a:rPr lang="vi-VN" sz="1400" dirty="0">
                          <a:effectLst/>
                        </a:rPr>
                        <a:t>ội</a:t>
                      </a:r>
                      <a:r>
                        <a:rPr lang="en-US" sz="1400" dirty="0">
                          <a:effectLst/>
                        </a:rPr>
                        <a:t>”</a:t>
                      </a:r>
                    </a:p>
                    <a:p>
                      <a:pPr algn="ctr">
                        <a:lnSpc>
                          <a:spcPct val="100000"/>
                        </a:lnSpc>
                        <a:spcBef>
                          <a:spcPts val="0"/>
                        </a:spcBef>
                        <a:spcAft>
                          <a:spcPts val="0"/>
                        </a:spcAft>
                      </a:pPr>
                      <a:r>
                        <a:rPr lang="vi-VN" sz="1400" dirty="0">
                          <a:effectLst/>
                        </a:rPr>
                        <a:t>Trang 10</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nSpc>
                          <a:spcPct val="100000"/>
                        </a:lnSpc>
                        <a:spcBef>
                          <a:spcPts val="0"/>
                        </a:spcBef>
                        <a:spcAft>
                          <a:spcPts val="0"/>
                        </a:spcAft>
                      </a:pPr>
                      <a:r>
                        <a:rPr lang="vi-VN" sz="1400" dirty="0">
                          <a:effectLst/>
                        </a:rPr>
                        <a:t>K</a:t>
                      </a:r>
                      <a:r>
                        <a:rPr lang="en-US" sz="1400" dirty="0">
                          <a:effectLst/>
                        </a:rPr>
                        <a:t>ể</a:t>
                      </a:r>
                      <a:r>
                        <a:rPr lang="vi-VN" sz="1400" dirty="0">
                          <a:effectLst/>
                        </a:rPr>
                        <a:t> các chế độ trong ngày các chú bộ đội, công an thực hiện.</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3733">
                <a:tc vMerge="1">
                  <a:txBody>
                    <a:bodyPr/>
                    <a:lstStyle/>
                    <a:p>
                      <a:endParaRPr lang="en-US"/>
                    </a:p>
                  </a:txBody>
                  <a:tcPr/>
                </a:tc>
                <a:tc>
                  <a:txBody>
                    <a:bodyPr/>
                    <a:lstStyle/>
                    <a:p>
                      <a:pPr algn="ctr">
                        <a:lnSpc>
                          <a:spcPct val="100000"/>
                        </a:lnSpc>
                        <a:spcBef>
                          <a:spcPts val="0"/>
                        </a:spcBef>
                        <a:spcAft>
                          <a:spcPts val="0"/>
                        </a:spcAft>
                      </a:pPr>
                      <a:r>
                        <a:rPr lang="vi-VN" sz="1400" dirty="0">
                          <a:effectLst/>
                        </a:rPr>
                        <a:t>Tuần 19. Chính tả: Trần Bình Trọng</a:t>
                      </a:r>
                      <a:endParaRPr lang="en-US" sz="1400" dirty="0">
                        <a:effectLst/>
                      </a:endParaRPr>
                    </a:p>
                    <a:p>
                      <a:pPr algn="ctr">
                        <a:lnSpc>
                          <a:spcPct val="100000"/>
                        </a:lnSpc>
                        <a:spcBef>
                          <a:spcPts val="0"/>
                        </a:spcBef>
                        <a:spcAft>
                          <a:spcPts val="0"/>
                        </a:spcAft>
                      </a:pPr>
                      <a:r>
                        <a:rPr lang="vi-VN" sz="1400" dirty="0">
                          <a:effectLst/>
                        </a:rPr>
                        <a:t>Trang 1</a:t>
                      </a:r>
                      <a:r>
                        <a:rPr lang="en-US" sz="1400" dirty="0">
                          <a:effectLst/>
                        </a:rPr>
                        <a:t>1</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nSpc>
                          <a:spcPct val="100000"/>
                        </a:lnSpc>
                        <a:spcBef>
                          <a:spcPts val="0"/>
                        </a:spcBef>
                        <a:spcAft>
                          <a:spcPts val="0"/>
                        </a:spcAft>
                      </a:pPr>
                      <a:r>
                        <a:rPr lang="vi-VN" sz="1400" dirty="0">
                          <a:effectLst/>
                        </a:rPr>
                        <a:t>Ca ngợi lòng dũng cảm, mưu trí, sáng tạo của tuổi trẻ Việt Nam trong chiến đấu chống giặc ngoại xâm</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44880">
                <a:tc vMerge="1">
                  <a:txBody>
                    <a:bodyPr/>
                    <a:lstStyle/>
                    <a:p>
                      <a:endParaRPr lang="en-US"/>
                    </a:p>
                  </a:txBody>
                  <a:tcPr/>
                </a:tc>
                <a:tc>
                  <a:txBody>
                    <a:bodyPr/>
                    <a:lstStyle/>
                    <a:p>
                      <a:pPr algn="ctr">
                        <a:lnSpc>
                          <a:spcPct val="100000"/>
                        </a:lnSpc>
                        <a:spcBef>
                          <a:spcPts val="0"/>
                        </a:spcBef>
                        <a:spcAft>
                          <a:spcPts val="0"/>
                        </a:spcAft>
                      </a:pPr>
                      <a:r>
                        <a:rPr lang="vi-VN" sz="1400" dirty="0">
                          <a:effectLst/>
                        </a:rPr>
                        <a:t>Tuần 19. Chính tả: Người con gái anh hùng Võ Thị Sáu</a:t>
                      </a:r>
                      <a:endParaRPr lang="en-US" sz="1400" dirty="0">
                        <a:effectLst/>
                      </a:endParaRPr>
                    </a:p>
                    <a:p>
                      <a:pPr algn="ctr">
                        <a:lnSpc>
                          <a:spcPct val="100000"/>
                        </a:lnSpc>
                        <a:spcBef>
                          <a:spcPts val="0"/>
                        </a:spcBef>
                        <a:spcAft>
                          <a:spcPts val="0"/>
                        </a:spcAft>
                      </a:pPr>
                      <a:r>
                        <a:rPr lang="vi-VN" sz="1400" dirty="0">
                          <a:effectLst/>
                        </a:rPr>
                        <a:t>Trang 11</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nSpc>
                          <a:spcPct val="100000"/>
                        </a:lnSpc>
                        <a:spcBef>
                          <a:spcPts val="0"/>
                        </a:spcBef>
                        <a:spcAft>
                          <a:spcPts val="0"/>
                        </a:spcAft>
                      </a:pPr>
                      <a:r>
                        <a:rPr lang="vi-VN" sz="1400" dirty="0">
                          <a:effectLst/>
                        </a:rPr>
                        <a:t>Nêu những tấm gương anh dũng hy sinh của phụ nữ Việt Nam qua các thời kỳ lịch sử</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44880">
                <a:tc vMerge="1">
                  <a:txBody>
                    <a:bodyPr/>
                    <a:lstStyle/>
                    <a:p>
                      <a:endParaRPr lang="en-US"/>
                    </a:p>
                  </a:txBody>
                  <a:tcPr/>
                </a:tc>
                <a:tc>
                  <a:txBody>
                    <a:bodyPr/>
                    <a:lstStyle/>
                    <a:p>
                      <a:pPr algn="ctr">
                        <a:lnSpc>
                          <a:spcPct val="100000"/>
                        </a:lnSpc>
                        <a:spcBef>
                          <a:spcPts val="0"/>
                        </a:spcBef>
                        <a:spcAft>
                          <a:spcPts val="0"/>
                        </a:spcAft>
                      </a:pPr>
                      <a:r>
                        <a:rPr lang="vi-VN" sz="1400" dirty="0">
                          <a:effectLst/>
                        </a:rPr>
                        <a:t>Tuần 19. Ch</a:t>
                      </a:r>
                      <a:r>
                        <a:rPr lang="en-US" sz="1400" dirty="0">
                          <a:effectLst/>
                        </a:rPr>
                        <a:t>í</a:t>
                      </a:r>
                      <a:r>
                        <a:rPr lang="vi-VN" sz="1400" dirty="0">
                          <a:effectLst/>
                        </a:rPr>
                        <a:t>nh tả: Tiếng bom Phạm H</a:t>
                      </a:r>
                      <a:r>
                        <a:rPr lang="en-US" sz="1400" dirty="0">
                          <a:effectLst/>
                        </a:rPr>
                        <a:t>ồ</a:t>
                      </a:r>
                      <a:r>
                        <a:rPr lang="vi-VN" sz="1400" dirty="0">
                          <a:effectLst/>
                        </a:rPr>
                        <a:t>ng Thái</a:t>
                      </a:r>
                      <a:endParaRPr lang="en-US" sz="1400" dirty="0">
                        <a:effectLst/>
                      </a:endParaRPr>
                    </a:p>
                    <a:p>
                      <a:pPr algn="ctr">
                        <a:lnSpc>
                          <a:spcPct val="100000"/>
                        </a:lnSpc>
                        <a:spcBef>
                          <a:spcPts val="0"/>
                        </a:spcBef>
                        <a:spcAft>
                          <a:spcPts val="0"/>
                        </a:spcAft>
                      </a:pPr>
                      <a:r>
                        <a:rPr lang="vi-VN" sz="1400" dirty="0">
                          <a:effectLst/>
                        </a:rPr>
                        <a:t>Trang 12</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nSpc>
                          <a:spcPct val="100000"/>
                        </a:lnSpc>
                        <a:spcBef>
                          <a:spcPts val="0"/>
                        </a:spcBef>
                        <a:spcAft>
                          <a:spcPts val="0"/>
                        </a:spcAft>
                      </a:pPr>
                      <a:r>
                        <a:rPr lang="vi-VN" sz="1400" dirty="0">
                          <a:effectLst/>
                        </a:rPr>
                        <a:t>Ca ngợi tinh thần dũng cảm, mưu trí, sáng tạo tuổi trẻ Việt Nam</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62000">
                <a:tc vMerge="1">
                  <a:txBody>
                    <a:bodyPr/>
                    <a:lstStyle/>
                    <a:p>
                      <a:pPr algn="ctr">
                        <a:lnSpc>
                          <a:spcPct val="100000"/>
                        </a:lnSpc>
                        <a:spcBef>
                          <a:spcPts val="0"/>
                        </a:spcBef>
                        <a:spcAft>
                          <a:spcPts val="0"/>
                        </a:spcAft>
                      </a:pP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gn="ctr"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Tuần 20. Tập đọc: Ở lại với chiến khu</a:t>
                      </a:r>
                      <a:endParaRPr lang="en-US" sz="1400" kern="1200" dirty="0">
                        <a:solidFill>
                          <a:schemeClr val="dk1"/>
                        </a:solidFill>
                        <a:effectLst/>
                        <a:latin typeface="+mn-lt"/>
                        <a:ea typeface="+mn-ea"/>
                        <a:cs typeface="+mn-cs"/>
                      </a:endParaRPr>
                    </a:p>
                    <a:p>
                      <a:pPr marL="58738" indent="0" algn="ctr"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Trang 13</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Giới thiệu vị trí và vai trò của chiến khu Việt B</a:t>
                      </a:r>
                      <a:r>
                        <a:rPr lang="en-US" sz="1400" kern="1200" dirty="0">
                          <a:solidFill>
                            <a:schemeClr val="dk1"/>
                          </a:solidFill>
                          <a:effectLst/>
                          <a:latin typeface="+mn-lt"/>
                          <a:ea typeface="+mn-ea"/>
                          <a:cs typeface="+mn-cs"/>
                        </a:rPr>
                        <a:t>ắ</a:t>
                      </a:r>
                      <a:r>
                        <a:rPr lang="vi-VN" sz="1400" kern="1200" dirty="0">
                          <a:solidFill>
                            <a:schemeClr val="dk1"/>
                          </a:solidFill>
                          <a:effectLst/>
                          <a:latin typeface="+mn-lt"/>
                          <a:ea typeface="+mn-ea"/>
                          <a:cs typeface="+mn-cs"/>
                        </a:rPr>
                        <a:t>c trong kháng chiến</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62000">
                <a:tc vMerge="1">
                  <a:txBody>
                    <a:bodyPr/>
                    <a:lstStyle/>
                    <a:p>
                      <a:pPr algn="ctr">
                        <a:lnSpc>
                          <a:spcPct val="100000"/>
                        </a:lnSpc>
                        <a:spcBef>
                          <a:spcPts val="0"/>
                        </a:spcBef>
                        <a:spcAft>
                          <a:spcPts val="0"/>
                        </a:spcAft>
                      </a:pP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gn="ctr"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Tuần 20. Tập đọc: Ch</a:t>
                      </a:r>
                      <a:r>
                        <a:rPr lang="en-US" sz="1400" kern="1200" dirty="0">
                          <a:solidFill>
                            <a:schemeClr val="dk1"/>
                          </a:solidFill>
                          <a:effectLst/>
                          <a:latin typeface="+mn-lt"/>
                          <a:ea typeface="+mn-ea"/>
                          <a:cs typeface="+mn-cs"/>
                        </a:rPr>
                        <a:t>ú </a:t>
                      </a:r>
                      <a:r>
                        <a:rPr lang="vi-VN" sz="1400" kern="1200" dirty="0">
                          <a:solidFill>
                            <a:schemeClr val="dk1"/>
                          </a:solidFill>
                          <a:effectLst/>
                          <a:latin typeface="+mn-lt"/>
                          <a:ea typeface="+mn-ea"/>
                          <a:cs typeface="+mn-cs"/>
                        </a:rPr>
                        <a:t>ở </a:t>
                      </a:r>
                      <a:r>
                        <a:rPr lang="en-US" sz="1400" kern="1200" dirty="0">
                          <a:solidFill>
                            <a:schemeClr val="dk1"/>
                          </a:solidFill>
                          <a:effectLst/>
                          <a:latin typeface="+mn-lt"/>
                          <a:ea typeface="+mn-ea"/>
                          <a:cs typeface="+mn-cs"/>
                        </a:rPr>
                        <a:t>b</a:t>
                      </a:r>
                      <a:r>
                        <a:rPr lang="vi-VN" sz="1400" kern="1200" dirty="0">
                          <a:solidFill>
                            <a:schemeClr val="dk1"/>
                          </a:solidFill>
                          <a:effectLst/>
                          <a:latin typeface="+mn-lt"/>
                          <a:ea typeface="+mn-ea"/>
                          <a:cs typeface="+mn-cs"/>
                        </a:rPr>
                        <a:t>ên Bác H</a:t>
                      </a:r>
                      <a:r>
                        <a:rPr lang="en-US" sz="1400" kern="1200" dirty="0">
                          <a:solidFill>
                            <a:schemeClr val="dk1"/>
                          </a:solidFill>
                          <a:effectLst/>
                          <a:latin typeface="+mn-lt"/>
                          <a:ea typeface="+mn-ea"/>
                          <a:cs typeface="+mn-cs"/>
                        </a:rPr>
                        <a:t>ồ</a:t>
                      </a:r>
                    </a:p>
                    <a:p>
                      <a:pPr marL="58738" indent="0" algn="ctr"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Trang 16</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Giáo dục học sinh lòng biết ơn các anh hùng, liệt sĩ quân đội, công an đã anh dũng hy sinh trong chiến đấu bảo vệ Tổ quốc và giữ gìn an ninh trật tự</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699358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4124601" y="133290"/>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3</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82989998"/>
              </p:ext>
            </p:extLst>
          </p:nvPr>
        </p:nvGraphicFramePr>
        <p:xfrm>
          <a:off x="304800" y="762000"/>
          <a:ext cx="8610600" cy="5897880"/>
        </p:xfrm>
        <a:graphic>
          <a:graphicData uri="http://schemas.openxmlformats.org/drawingml/2006/table">
            <a:tbl>
              <a:tblPr>
                <a:tableStyleId>{5C22544A-7EE6-4342-B048-85BDC9FD1C3A}</a:tableStyleId>
              </a:tblPr>
              <a:tblGrid>
                <a:gridCol w="1046148"/>
                <a:gridCol w="1925652"/>
                <a:gridCol w="5638800"/>
              </a:tblGrid>
              <a:tr h="111867">
                <a:tc>
                  <a:txBody>
                    <a:bodyPr/>
                    <a:lstStyle/>
                    <a:p>
                      <a:pPr algn="ctr">
                        <a:lnSpc>
                          <a:spcPct val="100000"/>
                        </a:lnSpc>
                        <a:spcBef>
                          <a:spcPts val="0"/>
                        </a:spcBef>
                        <a:spcAft>
                          <a:spcPts val="0"/>
                        </a:spcAft>
                      </a:pPr>
                      <a:r>
                        <a:rPr lang="en-US" sz="1400" dirty="0" err="1">
                          <a:effectLst/>
                        </a:rPr>
                        <a:t>Môn</a:t>
                      </a:r>
                      <a:r>
                        <a:rPr lang="en-US" sz="1400" dirty="0">
                          <a:effectLst/>
                        </a:rPr>
                        <a:t> </a:t>
                      </a:r>
                      <a:r>
                        <a:rPr lang="en-US" sz="1400" dirty="0" err="1">
                          <a:effectLst/>
                        </a:rPr>
                        <a:t>học</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en-US" sz="1400">
                          <a:effectLst/>
                        </a:rPr>
                        <a:t>Tên bài</a:t>
                      </a:r>
                      <a:endParaRPr lang="en-US" sz="14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en-US" sz="1400">
                          <a:effectLst/>
                        </a:rPr>
                        <a:t>Hình thức, nội dung lồng ghép</a:t>
                      </a:r>
                      <a:endParaRPr lang="en-US" sz="14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77240">
                <a:tc rowSpan="6">
                  <a:txBody>
                    <a:bodyPr/>
                    <a:lstStyle/>
                    <a:p>
                      <a:pPr algn="ctr">
                        <a:lnSpc>
                          <a:spcPct val="100000"/>
                        </a:lnSpc>
                        <a:spcBef>
                          <a:spcPts val="0"/>
                        </a:spcBef>
                        <a:spcAft>
                          <a:spcPts val="0"/>
                        </a:spcAft>
                      </a:pPr>
                      <a:r>
                        <a:rPr lang="vi-VN" sz="1400" dirty="0">
                          <a:effectLst/>
                        </a:rPr>
                        <a:t>Tiếng Việt T2</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400" dirty="0">
                          <a:effectLst/>
                        </a:rPr>
                        <a:t>Tuần 20. Tập đọc: Ch</a:t>
                      </a:r>
                      <a:r>
                        <a:rPr lang="en-US" sz="1400" dirty="0">
                          <a:effectLst/>
                        </a:rPr>
                        <a:t>ú </a:t>
                      </a:r>
                      <a:r>
                        <a:rPr lang="vi-VN" sz="1400" dirty="0">
                          <a:effectLst/>
                        </a:rPr>
                        <a:t>ở </a:t>
                      </a:r>
                      <a:r>
                        <a:rPr lang="en-US" sz="1400" dirty="0">
                          <a:effectLst/>
                        </a:rPr>
                        <a:t>b</a:t>
                      </a:r>
                      <a:r>
                        <a:rPr lang="vi-VN" sz="1400" dirty="0">
                          <a:effectLst/>
                        </a:rPr>
                        <a:t>ên Bác H</a:t>
                      </a:r>
                      <a:r>
                        <a:rPr lang="en-US" sz="1400" dirty="0">
                          <a:effectLst/>
                        </a:rPr>
                        <a:t>ồ</a:t>
                      </a:r>
                    </a:p>
                    <a:p>
                      <a:pPr algn="ctr">
                        <a:lnSpc>
                          <a:spcPct val="100000"/>
                        </a:lnSpc>
                        <a:spcBef>
                          <a:spcPts val="0"/>
                        </a:spcBef>
                        <a:spcAft>
                          <a:spcPts val="0"/>
                        </a:spcAft>
                      </a:pPr>
                      <a:r>
                        <a:rPr lang="vi-VN" sz="1400" dirty="0">
                          <a:effectLst/>
                        </a:rPr>
                        <a:t>Trang 16</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Giáo dục học sinh lòng biết ơn các anh hùng, liệt sĩ quân đội, công an đã anh dũng hy sinh trong chiến đấu bảo vệ Tổ quốc và giữ gìn an ninh trật tự</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9666">
                <a:tc vMerge="1">
                  <a:txBody>
                    <a:bodyPr/>
                    <a:lstStyle/>
                    <a:p>
                      <a:endParaRPr lang="en-US"/>
                    </a:p>
                  </a:txBody>
                  <a:tcPr/>
                </a:tc>
                <a:tc>
                  <a:txBody>
                    <a:bodyPr/>
                    <a:lstStyle/>
                    <a:p>
                      <a:pPr algn="ctr">
                        <a:lnSpc>
                          <a:spcPct val="100000"/>
                        </a:lnSpc>
                        <a:spcBef>
                          <a:spcPts val="0"/>
                        </a:spcBef>
                        <a:spcAft>
                          <a:spcPts val="0"/>
                        </a:spcAft>
                      </a:pPr>
                      <a:r>
                        <a:rPr lang="vi-VN" sz="1400" dirty="0">
                          <a:effectLst/>
                        </a:rPr>
                        <a:t>Tuần 20. Tập đọc: Trên đường mòn H</a:t>
                      </a:r>
                      <a:r>
                        <a:rPr lang="en-US" sz="1400" dirty="0">
                          <a:effectLst/>
                        </a:rPr>
                        <a:t>ồ</a:t>
                      </a:r>
                      <a:r>
                        <a:rPr lang="vi-VN" sz="1400" dirty="0">
                          <a:effectLst/>
                        </a:rPr>
                        <a:t> Ch</a:t>
                      </a:r>
                      <a:r>
                        <a:rPr lang="en-US" sz="1400" dirty="0">
                          <a:effectLst/>
                        </a:rPr>
                        <a:t>í </a:t>
                      </a:r>
                      <a:r>
                        <a:rPr lang="vi-VN" sz="1400" dirty="0">
                          <a:effectLst/>
                        </a:rPr>
                        <a:t>Minh </a:t>
                      </a:r>
                      <a:endParaRPr lang="en-US" sz="1400" dirty="0">
                        <a:effectLst/>
                      </a:endParaRPr>
                    </a:p>
                    <a:p>
                      <a:pPr algn="ctr">
                        <a:lnSpc>
                          <a:spcPct val="100000"/>
                        </a:lnSpc>
                        <a:spcBef>
                          <a:spcPts val="0"/>
                        </a:spcBef>
                        <a:spcAft>
                          <a:spcPts val="0"/>
                        </a:spcAft>
                      </a:pPr>
                      <a:r>
                        <a:rPr lang="en-US" sz="1400" dirty="0">
                          <a:effectLst/>
                        </a:rPr>
                        <a:t>T</a:t>
                      </a:r>
                      <a:r>
                        <a:rPr lang="vi-VN" sz="1400" dirty="0">
                          <a:effectLst/>
                        </a:rPr>
                        <a:t>rang </a:t>
                      </a:r>
                      <a:r>
                        <a:rPr lang="en-US" sz="1400" dirty="0">
                          <a:effectLst/>
                        </a:rPr>
                        <a:t>1</a:t>
                      </a:r>
                      <a:r>
                        <a:rPr lang="vi-VN" sz="1400" dirty="0">
                          <a:effectLst/>
                        </a:rPr>
                        <a:t>8</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Nêu những câu chuyện về sự chịu đựng khó khăn, gian kh</a:t>
                      </a:r>
                      <a:r>
                        <a:rPr lang="en-US" sz="1400" dirty="0">
                          <a:effectLst/>
                        </a:rPr>
                        <a:t>ổ </a:t>
                      </a:r>
                      <a:r>
                        <a:rPr lang="vi-VN" sz="1400" dirty="0">
                          <a:effectLst/>
                        </a:rPr>
                        <a:t>của các chú bộ đội vượt dãy Trường Sơn vào Nam đánh giặc</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3733">
                <a:tc vMerge="1">
                  <a:txBody>
                    <a:bodyPr/>
                    <a:lstStyle/>
                    <a:p>
                      <a:endParaRPr lang="en-US"/>
                    </a:p>
                  </a:txBody>
                  <a:tcPr/>
                </a:tc>
                <a:tc>
                  <a:txBody>
                    <a:bodyPr/>
                    <a:lstStyle/>
                    <a:p>
                      <a:pPr algn="ctr">
                        <a:lnSpc>
                          <a:spcPct val="100000"/>
                        </a:lnSpc>
                        <a:spcBef>
                          <a:spcPts val="0"/>
                        </a:spcBef>
                        <a:spcAft>
                          <a:spcPts val="0"/>
                        </a:spcAft>
                      </a:pPr>
                      <a:r>
                        <a:rPr lang="vi-VN" sz="1400" dirty="0">
                          <a:effectLst/>
                        </a:rPr>
                        <a:t>Tuần 20. Tập đọc: Người trí thức yêu nước</a:t>
                      </a:r>
                      <a:endParaRPr lang="en-US" sz="1400" dirty="0">
                        <a:effectLst/>
                      </a:endParaRPr>
                    </a:p>
                    <a:p>
                      <a:pPr algn="ctr">
                        <a:lnSpc>
                          <a:spcPct val="100000"/>
                        </a:lnSpc>
                        <a:spcBef>
                          <a:spcPts val="0"/>
                        </a:spcBef>
                        <a:spcAft>
                          <a:spcPts val="0"/>
                        </a:spcAft>
                      </a:pPr>
                      <a:r>
                        <a:rPr lang="vi-VN" sz="1400" dirty="0">
                          <a:effectLst/>
                        </a:rPr>
                        <a:t>Trang 28</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Nêu những tấm gương lao động sáng tạo của người thầy thuốc bộ đội trong chiến đấu</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0896">
                <a:tc vMerge="1">
                  <a:txBody>
                    <a:bodyPr/>
                    <a:lstStyle/>
                    <a:p>
                      <a:endParaRPr lang="en-US"/>
                    </a:p>
                  </a:txBody>
                  <a:tcPr/>
                </a:tc>
                <a:tc>
                  <a:txBody>
                    <a:bodyPr/>
                    <a:lstStyle/>
                    <a:p>
                      <a:pPr algn="ctr">
                        <a:lnSpc>
                          <a:spcPct val="100000"/>
                        </a:lnSpc>
                        <a:spcBef>
                          <a:spcPts val="0"/>
                        </a:spcBef>
                        <a:spcAft>
                          <a:spcPts val="0"/>
                        </a:spcAft>
                      </a:pPr>
                      <a:r>
                        <a:rPr lang="vi-VN" sz="1400" dirty="0">
                          <a:effectLst/>
                        </a:rPr>
                        <a:t>Tuần 23. Chính tả: Người s</a:t>
                      </a:r>
                      <a:r>
                        <a:rPr lang="en-US" sz="1400" dirty="0">
                          <a:effectLst/>
                        </a:rPr>
                        <a:t>á</a:t>
                      </a:r>
                      <a:r>
                        <a:rPr lang="vi-VN" sz="1400" dirty="0">
                          <a:effectLst/>
                        </a:rPr>
                        <a:t>ng tác Quốc ca Việt Nam</a:t>
                      </a:r>
                      <a:endParaRPr lang="en-US" sz="1400" dirty="0">
                        <a:effectLst/>
                      </a:endParaRPr>
                    </a:p>
                    <a:p>
                      <a:pPr algn="ctr">
                        <a:lnSpc>
                          <a:spcPct val="100000"/>
                        </a:lnSpc>
                        <a:spcBef>
                          <a:spcPts val="0"/>
                        </a:spcBef>
                        <a:spcAft>
                          <a:spcPts val="0"/>
                        </a:spcAft>
                      </a:pPr>
                      <a:r>
                        <a:rPr lang="vi-VN" sz="1400" dirty="0">
                          <a:effectLst/>
                        </a:rPr>
                        <a:t>Trang 47</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Giáo viên nêu ý nghĩa Quốc ca</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0896">
                <a:tc vMerge="1">
                  <a:txBody>
                    <a:bodyPr/>
                    <a:lstStyle/>
                    <a:p>
                      <a:endParaRPr lang="en-US"/>
                    </a:p>
                  </a:txBody>
                  <a:tcPr/>
                </a:tc>
                <a:tc>
                  <a:txBody>
                    <a:bodyPr/>
                    <a:lstStyle/>
                    <a:p>
                      <a:pPr algn="ctr">
                        <a:lnSpc>
                          <a:spcPct val="100000"/>
                        </a:lnSpc>
                        <a:spcBef>
                          <a:spcPts val="0"/>
                        </a:spcBef>
                        <a:spcAft>
                          <a:spcPts val="0"/>
                        </a:spcAft>
                      </a:pPr>
                      <a:r>
                        <a:rPr lang="vi-VN" sz="1400" dirty="0">
                          <a:effectLst/>
                        </a:rPr>
                        <a:t>Tuần 25. Tập đọc: Hội đua voi ở Tây Nguyên </a:t>
                      </a:r>
                      <a:endParaRPr lang="en-US" sz="1400" dirty="0">
                        <a:effectLst/>
                      </a:endParaRPr>
                    </a:p>
                    <a:p>
                      <a:pPr algn="ctr">
                        <a:lnSpc>
                          <a:spcPct val="100000"/>
                        </a:lnSpc>
                        <a:spcBef>
                          <a:spcPts val="0"/>
                        </a:spcBef>
                        <a:spcAft>
                          <a:spcPts val="0"/>
                        </a:spcAft>
                      </a:pPr>
                      <a:r>
                        <a:rPr lang="vi-VN" sz="1400" dirty="0">
                          <a:effectLst/>
                        </a:rPr>
                        <a:t>Trang 60</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Kể chuyện voi tham gia vận chuy</a:t>
                      </a:r>
                      <a:r>
                        <a:rPr lang="en-US" sz="1400" dirty="0">
                          <a:effectLst/>
                        </a:rPr>
                        <a:t>ể</a:t>
                      </a:r>
                      <a:r>
                        <a:rPr lang="vi-VN" sz="1400" dirty="0">
                          <a:effectLst/>
                        </a:rPr>
                        <a:t>n hàng hóa cho bộ đội ở chiến trường Tây Nguyên</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3733">
                <a:tc vMerge="1">
                  <a:txBody>
                    <a:bodyPr/>
                    <a:lstStyle/>
                    <a:p>
                      <a:endParaRPr lang="en-US"/>
                    </a:p>
                  </a:txBody>
                  <a:tcPr/>
                </a:tc>
                <a:tc>
                  <a:txBody>
                    <a:bodyPr/>
                    <a:lstStyle/>
                    <a:p>
                      <a:pPr algn="ctr">
                        <a:lnSpc>
                          <a:spcPct val="100000"/>
                        </a:lnSpc>
                        <a:spcBef>
                          <a:spcPts val="0"/>
                        </a:spcBef>
                        <a:spcAft>
                          <a:spcPts val="0"/>
                        </a:spcAft>
                      </a:pPr>
                      <a:r>
                        <a:rPr lang="vi-VN" sz="1400" dirty="0">
                          <a:effectLst/>
                        </a:rPr>
                        <a:t>Tuần 34. Tập đọc: Trên con tàu vũ trụ</a:t>
                      </a:r>
                      <a:endParaRPr lang="en-US" sz="1400" dirty="0">
                        <a:effectLst/>
                      </a:endParaRPr>
                    </a:p>
                    <a:p>
                      <a:pPr algn="ctr">
                        <a:lnSpc>
                          <a:spcPct val="100000"/>
                        </a:lnSpc>
                        <a:spcBef>
                          <a:spcPts val="0"/>
                        </a:spcBef>
                        <a:spcAft>
                          <a:spcPts val="0"/>
                        </a:spcAft>
                      </a:pPr>
                      <a:r>
                        <a:rPr lang="vi-VN" sz="1400" dirty="0">
                          <a:effectLst/>
                        </a:rPr>
                        <a:t>Trang </a:t>
                      </a:r>
                      <a:r>
                        <a:rPr lang="en-US" sz="1400" dirty="0">
                          <a:effectLst/>
                        </a:rPr>
                        <a:t>1</a:t>
                      </a:r>
                      <a:r>
                        <a:rPr lang="vi-VN" sz="1400" dirty="0">
                          <a:effectLst/>
                        </a:rPr>
                        <a:t>36</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Người Việt Nam đầu tiên bay vào vũ trụ đồng thời cũng là phi công bắn rơi máy bay B52 của Mỹ</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3733">
                <a:tc rowSpan="2">
                  <a:txBody>
                    <a:bodyPr/>
                    <a:lstStyle/>
                    <a:p>
                      <a:pPr algn="ctr">
                        <a:lnSpc>
                          <a:spcPct val="100000"/>
                        </a:lnSpc>
                        <a:spcBef>
                          <a:spcPts val="0"/>
                        </a:spcBef>
                        <a:spcAft>
                          <a:spcPts val="0"/>
                        </a:spcAft>
                      </a:pPr>
                      <a:r>
                        <a:rPr lang="vi-VN" sz="1400" dirty="0">
                          <a:effectLst/>
                        </a:rPr>
                        <a:t>Tự nhiên và Xã hội</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400" dirty="0">
                          <a:effectLst/>
                        </a:rPr>
                        <a:t>Bài 23. Phòng cháy khi ở nhà</a:t>
                      </a:r>
                      <a:endParaRPr lang="en-US" sz="1400" dirty="0">
                        <a:effectLst/>
                      </a:endParaRPr>
                    </a:p>
                    <a:p>
                      <a:pPr algn="ctr">
                        <a:lnSpc>
                          <a:spcPct val="100000"/>
                        </a:lnSpc>
                        <a:spcBef>
                          <a:spcPts val="0"/>
                        </a:spcBef>
                        <a:spcAft>
                          <a:spcPts val="0"/>
                        </a:spcAft>
                      </a:pPr>
                      <a:r>
                        <a:rPr lang="vi-VN" sz="1400" dirty="0">
                          <a:effectLst/>
                        </a:rPr>
                        <a:t>Trang 44</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L</a:t>
                      </a:r>
                      <a:r>
                        <a:rPr lang="en-US" sz="1400" dirty="0">
                          <a:effectLst/>
                        </a:rPr>
                        <a:t>ấ</a:t>
                      </a:r>
                      <a:r>
                        <a:rPr lang="vi-VN" sz="1400" dirty="0">
                          <a:effectLst/>
                        </a:rPr>
                        <a:t>y ví dụ đ</a:t>
                      </a:r>
                      <a:r>
                        <a:rPr lang="en-US" sz="1400" dirty="0">
                          <a:effectLst/>
                        </a:rPr>
                        <a:t>ể </a:t>
                      </a:r>
                      <a:r>
                        <a:rPr lang="vi-VN" sz="1400" dirty="0">
                          <a:effectLst/>
                        </a:rPr>
                        <a:t>chứng minh cho học sinh thấy hậu quả của những vụ cháy (nhà, kho, rừng...)</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0896">
                <a:tc vMerge="1">
                  <a:txBody>
                    <a:bodyPr/>
                    <a:lstStyle/>
                    <a:p>
                      <a:endParaRPr lang="en-US"/>
                    </a:p>
                  </a:txBody>
                  <a:tcPr/>
                </a:tc>
                <a:tc>
                  <a:txBody>
                    <a:bodyPr/>
                    <a:lstStyle/>
                    <a:p>
                      <a:pPr algn="ctr">
                        <a:lnSpc>
                          <a:spcPct val="100000"/>
                        </a:lnSpc>
                        <a:spcBef>
                          <a:spcPts val="0"/>
                        </a:spcBef>
                        <a:spcAft>
                          <a:spcPts val="0"/>
                        </a:spcAft>
                      </a:pPr>
                      <a:r>
                        <a:rPr lang="vi-VN" sz="1400" dirty="0">
                          <a:effectLst/>
                        </a:rPr>
                        <a:t>Bài 29. Các hoạt động thông tin liên lạc</a:t>
                      </a:r>
                      <a:endParaRPr lang="en-US" sz="1400" dirty="0">
                        <a:effectLst/>
                      </a:endParaRPr>
                    </a:p>
                    <a:p>
                      <a:pPr algn="ctr">
                        <a:lnSpc>
                          <a:spcPct val="100000"/>
                        </a:lnSpc>
                        <a:spcBef>
                          <a:spcPts val="0"/>
                        </a:spcBef>
                        <a:spcAft>
                          <a:spcPts val="0"/>
                        </a:spcAft>
                      </a:pPr>
                      <a:r>
                        <a:rPr lang="vi-VN" sz="1400" dirty="0">
                          <a:effectLst/>
                        </a:rPr>
                        <a:t>Trang 56</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Nêu tác dụng của thông tin liên lạc trong cuộc sống</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8996091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4124601" y="133290"/>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4</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145680310"/>
              </p:ext>
            </p:extLst>
          </p:nvPr>
        </p:nvGraphicFramePr>
        <p:xfrm>
          <a:off x="304799" y="762000"/>
          <a:ext cx="8305800" cy="5456772"/>
        </p:xfrm>
        <a:graphic>
          <a:graphicData uri="http://schemas.openxmlformats.org/drawingml/2006/table">
            <a:tbl>
              <a:tblPr>
                <a:tableStyleId>{5C22544A-7EE6-4342-B048-85BDC9FD1C3A}</a:tableStyleId>
              </a:tblPr>
              <a:tblGrid>
                <a:gridCol w="1066801"/>
                <a:gridCol w="2438400"/>
                <a:gridCol w="4800599"/>
              </a:tblGrid>
              <a:tr h="361649">
                <a:tc>
                  <a:txBody>
                    <a:bodyPr/>
                    <a:lstStyle/>
                    <a:p>
                      <a:pPr algn="ctr">
                        <a:lnSpc>
                          <a:spcPts val="2200"/>
                        </a:lnSpc>
                        <a:spcBef>
                          <a:spcPts val="0"/>
                        </a:spcBef>
                        <a:spcAft>
                          <a:spcPts val="0"/>
                        </a:spcAft>
                      </a:pPr>
                      <a:r>
                        <a:rPr lang="en-US" sz="1500" dirty="0" err="1">
                          <a:effectLst/>
                        </a:rPr>
                        <a:t>Môn</a:t>
                      </a:r>
                      <a:r>
                        <a:rPr lang="en-US" sz="1500" dirty="0">
                          <a:effectLst/>
                        </a:rPr>
                        <a:t> </a:t>
                      </a:r>
                      <a:r>
                        <a:rPr lang="en-US" sz="1500" dirty="0" err="1">
                          <a:effectLst/>
                        </a:rPr>
                        <a:t>học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200"/>
                        </a:lnSpc>
                        <a:spcBef>
                          <a:spcPts val="0"/>
                        </a:spcBef>
                        <a:spcAft>
                          <a:spcPts val="0"/>
                        </a:spcAft>
                      </a:pPr>
                      <a:r>
                        <a:rPr lang="en-US" sz="1500" dirty="0" err="1">
                          <a:effectLst/>
                        </a:rPr>
                        <a:t>Tên</a:t>
                      </a:r>
                      <a:r>
                        <a:rPr lang="en-US" sz="1500" dirty="0">
                          <a:effectLst/>
                        </a:rPr>
                        <a:t> </a:t>
                      </a:r>
                      <a:r>
                        <a:rPr lang="en-US" sz="1500" dirty="0" err="1">
                          <a:effectLst/>
                        </a:rPr>
                        <a:t>bài</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200"/>
                        </a:lnSpc>
                        <a:spcBef>
                          <a:spcPts val="0"/>
                        </a:spcBef>
                        <a:spcAft>
                          <a:spcPts val="0"/>
                        </a:spcAft>
                      </a:pPr>
                      <a:r>
                        <a:rPr lang="en-US" sz="1500" dirty="0" err="1">
                          <a:effectLst/>
                        </a:rPr>
                        <a:t>Hình</a:t>
                      </a:r>
                      <a:r>
                        <a:rPr lang="en-US" sz="1500" dirty="0">
                          <a:effectLst/>
                        </a:rPr>
                        <a:t> </a:t>
                      </a:r>
                      <a:r>
                        <a:rPr lang="en-US" sz="1500" dirty="0" err="1">
                          <a:effectLst/>
                        </a:rPr>
                        <a:t>thức</a:t>
                      </a:r>
                      <a:r>
                        <a:rPr lang="en-US" sz="1500" dirty="0">
                          <a:effectLst/>
                        </a:rPr>
                        <a:t>, </a:t>
                      </a:r>
                      <a:r>
                        <a:rPr lang="en-US" sz="1500" dirty="0" err="1">
                          <a:effectLst/>
                        </a:rPr>
                        <a:t>nội</a:t>
                      </a:r>
                      <a:r>
                        <a:rPr lang="en-US" sz="1500" dirty="0">
                          <a:effectLst/>
                        </a:rPr>
                        <a:t> dung </a:t>
                      </a:r>
                      <a:r>
                        <a:rPr lang="en-US" sz="1500" dirty="0" err="1">
                          <a:effectLst/>
                        </a:rPr>
                        <a:t>lồng</a:t>
                      </a:r>
                      <a:r>
                        <a:rPr lang="en-US" sz="1500" dirty="0">
                          <a:effectLst/>
                        </a:rPr>
                        <a:t> </a:t>
                      </a:r>
                      <a:r>
                        <a:rPr lang="en-US" sz="1500" dirty="0" err="1">
                          <a:effectLst/>
                        </a:rPr>
                        <a:t>ghép</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9470">
                <a:tc rowSpan="3">
                  <a:txBody>
                    <a:bodyPr/>
                    <a:lstStyle/>
                    <a:p>
                      <a:pPr algn="ctr">
                        <a:lnSpc>
                          <a:spcPts val="2200"/>
                        </a:lnSpc>
                        <a:spcBef>
                          <a:spcPts val="0"/>
                        </a:spcBef>
                        <a:spcAft>
                          <a:spcPts val="0"/>
                        </a:spcAft>
                      </a:pPr>
                      <a:r>
                        <a:rPr lang="vi-VN" sz="1500" dirty="0">
                          <a:effectLst/>
                        </a:rPr>
                        <a:t>Tiếng Việt T</a:t>
                      </a:r>
                      <a:r>
                        <a:rPr lang="en-US" sz="1500" dirty="0">
                          <a:effectLst/>
                        </a:rPr>
                        <a:t>1</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200"/>
                        </a:lnSpc>
                        <a:spcBef>
                          <a:spcPts val="0"/>
                        </a:spcBef>
                        <a:spcAft>
                          <a:spcPts val="0"/>
                        </a:spcAft>
                      </a:pPr>
                      <a:r>
                        <a:rPr lang="vi-VN" sz="1500" dirty="0">
                          <a:effectLst/>
                        </a:rPr>
                        <a:t>Tuần 5. Tập đọc: Gà Trống và Cáo</a:t>
                      </a:r>
                      <a:endParaRPr lang="en-US" sz="1500" dirty="0">
                        <a:effectLst/>
                      </a:endParaRPr>
                    </a:p>
                    <a:p>
                      <a:pPr algn="ctr">
                        <a:lnSpc>
                          <a:spcPts val="2200"/>
                        </a:lnSpc>
                        <a:spcBef>
                          <a:spcPts val="0"/>
                        </a:spcBef>
                        <a:spcAft>
                          <a:spcPts val="0"/>
                        </a:spcAft>
                      </a:pPr>
                      <a:r>
                        <a:rPr lang="vi-VN" sz="1500" dirty="0">
                          <a:effectLst/>
                        </a:rPr>
                        <a:t>Trang 50</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500" dirty="0">
                          <a:effectLst/>
                        </a:rPr>
                        <a:t>Phải có tinh thần cảnh giác mới có thể phòng và tránh được nguy hiểm</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4123">
                <a:tc vMerge="1">
                  <a:txBody>
                    <a:bodyPr/>
                    <a:lstStyle/>
                    <a:p>
                      <a:endParaRPr lang="en-US"/>
                    </a:p>
                  </a:txBody>
                  <a:tcPr/>
                </a:tc>
                <a:tc>
                  <a:txBody>
                    <a:bodyPr/>
                    <a:lstStyle/>
                    <a:p>
                      <a:pPr algn="ctr">
                        <a:lnSpc>
                          <a:spcPts val="2200"/>
                        </a:lnSpc>
                        <a:spcBef>
                          <a:spcPts val="0"/>
                        </a:spcBef>
                        <a:spcAft>
                          <a:spcPts val="0"/>
                        </a:spcAft>
                      </a:pPr>
                      <a:r>
                        <a:rPr lang="vi-VN" sz="1500" dirty="0">
                          <a:effectLst/>
                        </a:rPr>
                        <a:t>Tuần 7. Tập đọc: Trung thu độc lập</a:t>
                      </a:r>
                      <a:endParaRPr lang="en-US" sz="1500" dirty="0">
                        <a:effectLst/>
                      </a:endParaRPr>
                    </a:p>
                    <a:p>
                      <a:pPr algn="ctr">
                        <a:lnSpc>
                          <a:spcPts val="2200"/>
                        </a:lnSpc>
                        <a:spcBef>
                          <a:spcPts val="0"/>
                        </a:spcBef>
                        <a:spcAft>
                          <a:spcPts val="0"/>
                        </a:spcAft>
                      </a:pPr>
                      <a:r>
                        <a:rPr lang="vi-VN" sz="1500" dirty="0">
                          <a:effectLst/>
                        </a:rPr>
                        <a:t>Trang 66</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tabLst/>
                      </a:pPr>
                      <a:r>
                        <a:rPr lang="vi-VN" sz="1500" dirty="0">
                          <a:effectLst/>
                        </a:rPr>
                        <a:t>Ca ngợi tình cảm của các chú bộ đội, công an dù trong hoàn cảnh nào vẫn luôn nghĩ về các cháu thiếu niên và nhi đồng</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67660">
                <a:tc vMerge="1">
                  <a:txBody>
                    <a:bodyPr/>
                    <a:lstStyle/>
                    <a:p>
                      <a:endParaRPr lang="en-US"/>
                    </a:p>
                  </a:txBody>
                  <a:tcPr/>
                </a:tc>
                <a:tc>
                  <a:txBody>
                    <a:bodyPr/>
                    <a:lstStyle/>
                    <a:p>
                      <a:pPr algn="ctr">
                        <a:lnSpc>
                          <a:spcPts val="2200"/>
                        </a:lnSpc>
                        <a:spcBef>
                          <a:spcPts val="0"/>
                        </a:spcBef>
                        <a:spcAft>
                          <a:spcPts val="0"/>
                        </a:spcAft>
                      </a:pPr>
                      <a:r>
                        <a:rPr lang="vi-VN" sz="1500" dirty="0">
                          <a:effectLst/>
                        </a:rPr>
                        <a:t>Tuần 12. Ch</a:t>
                      </a:r>
                      <a:r>
                        <a:rPr lang="en-US" sz="1500" dirty="0">
                          <a:effectLst/>
                        </a:rPr>
                        <a:t>í</a:t>
                      </a:r>
                      <a:r>
                        <a:rPr lang="vi-VN" sz="1500" dirty="0">
                          <a:effectLst/>
                        </a:rPr>
                        <a:t>nh tả: Người chiến sĩ giàu nghị </a:t>
                      </a:r>
                      <a:r>
                        <a:rPr lang="en-US" sz="1500" dirty="0">
                          <a:effectLst/>
                        </a:rPr>
                        <a:t>l</a:t>
                      </a:r>
                      <a:r>
                        <a:rPr lang="vi-VN" sz="1500" dirty="0">
                          <a:effectLst/>
                        </a:rPr>
                        <a:t>ực</a:t>
                      </a:r>
                      <a:endParaRPr lang="en-US" sz="1500" dirty="0">
                        <a:effectLst/>
                      </a:endParaRPr>
                    </a:p>
                    <a:p>
                      <a:pPr algn="ctr">
                        <a:lnSpc>
                          <a:spcPts val="2200"/>
                        </a:lnSpc>
                        <a:spcBef>
                          <a:spcPts val="0"/>
                        </a:spcBef>
                        <a:spcAft>
                          <a:spcPts val="0"/>
                        </a:spcAft>
                      </a:pPr>
                      <a:r>
                        <a:rPr lang="vi-VN" sz="1500" dirty="0">
                          <a:effectLst/>
                        </a:rPr>
                        <a:t>Trang 116</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500" dirty="0">
                          <a:effectLst/>
                        </a:rPr>
                        <a:t>Ca ngợi tinh thần vượt mọi khó khăn, gian khổ, hy sinh để hoàn thành nhiệm vụ của các chú bộ đội và công an</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7742">
                <a:tc rowSpan="3">
                  <a:txBody>
                    <a:bodyPr/>
                    <a:lstStyle/>
                    <a:p>
                      <a:pPr algn="ctr">
                        <a:lnSpc>
                          <a:spcPts val="2200"/>
                        </a:lnSpc>
                        <a:spcBef>
                          <a:spcPts val="0"/>
                        </a:spcBef>
                        <a:spcAft>
                          <a:spcPts val="0"/>
                        </a:spcAft>
                      </a:pPr>
                      <a:r>
                        <a:rPr lang="vi-VN" sz="1500" dirty="0">
                          <a:effectLst/>
                        </a:rPr>
                        <a:t>Tiếng Việt T2</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200"/>
                        </a:lnSpc>
                        <a:spcBef>
                          <a:spcPts val="0"/>
                        </a:spcBef>
                        <a:spcAft>
                          <a:spcPts val="0"/>
                        </a:spcAft>
                      </a:pPr>
                      <a:r>
                        <a:rPr lang="vi-VN" sz="1500" dirty="0">
                          <a:effectLst/>
                        </a:rPr>
                        <a:t>Tuần 21. Tập đọc: Anh hùng lao động Trần Đại Nghĩa</a:t>
                      </a:r>
                      <a:endParaRPr lang="en-US" sz="1500" dirty="0">
                        <a:effectLst/>
                      </a:endParaRPr>
                    </a:p>
                    <a:p>
                      <a:pPr algn="ctr">
                        <a:lnSpc>
                          <a:spcPts val="2200"/>
                        </a:lnSpc>
                        <a:spcBef>
                          <a:spcPts val="0"/>
                        </a:spcBef>
                        <a:spcAft>
                          <a:spcPts val="0"/>
                        </a:spcAft>
                      </a:pPr>
                      <a:r>
                        <a:rPr lang="vi-VN" sz="1500" dirty="0">
                          <a:effectLst/>
                        </a:rPr>
                        <a:t>Trang 21</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500" dirty="0">
                          <a:effectLst/>
                        </a:rPr>
                        <a:t>Nêu hình ảnh các nhà khoa học Việt Nam đã cống hiến trọn đời phục vụ Tổ quốc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67660">
                <a:tc vMerge="1">
                  <a:txBody>
                    <a:bodyPr/>
                    <a:lstStyle/>
                    <a:p>
                      <a:endParaRPr lang="en-US"/>
                    </a:p>
                  </a:txBody>
                  <a:tcPr/>
                </a:tc>
                <a:tc>
                  <a:txBody>
                    <a:bodyPr/>
                    <a:lstStyle/>
                    <a:p>
                      <a:pPr algn="ctr">
                        <a:lnSpc>
                          <a:spcPts val="2200"/>
                        </a:lnSpc>
                        <a:spcBef>
                          <a:spcPts val="0"/>
                        </a:spcBef>
                        <a:spcAft>
                          <a:spcPts val="0"/>
                        </a:spcAft>
                      </a:pPr>
                      <a:r>
                        <a:rPr lang="vi-VN" sz="1500" dirty="0">
                          <a:effectLst/>
                        </a:rPr>
                        <a:t>Tuần 25. Tập đọc: Bài thơ Ti</a:t>
                      </a:r>
                      <a:r>
                        <a:rPr lang="en-US" sz="1500" dirty="0">
                          <a:effectLst/>
                        </a:rPr>
                        <a:t>ể</a:t>
                      </a:r>
                      <a:r>
                        <a:rPr lang="vi-VN" sz="1500" dirty="0">
                          <a:effectLst/>
                        </a:rPr>
                        <a:t>u đội xe không k</a:t>
                      </a:r>
                      <a:r>
                        <a:rPr lang="en-US" sz="1500" dirty="0">
                          <a:effectLst/>
                        </a:rPr>
                        <a:t>í</a:t>
                      </a:r>
                      <a:r>
                        <a:rPr lang="vi-VN" sz="1500" dirty="0">
                          <a:effectLst/>
                        </a:rPr>
                        <a:t>nh</a:t>
                      </a:r>
                      <a:endParaRPr lang="en-US" sz="1500" dirty="0">
                        <a:effectLst/>
                      </a:endParaRPr>
                    </a:p>
                    <a:p>
                      <a:pPr algn="ctr">
                        <a:lnSpc>
                          <a:spcPts val="2200"/>
                        </a:lnSpc>
                        <a:spcBef>
                          <a:spcPts val="0"/>
                        </a:spcBef>
                        <a:spcAft>
                          <a:spcPts val="0"/>
                        </a:spcAft>
                      </a:pPr>
                      <a:r>
                        <a:rPr lang="vi-VN" sz="1500" dirty="0">
                          <a:effectLst/>
                        </a:rPr>
                        <a:t>Trang 71</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500" dirty="0">
                          <a:effectLst/>
                        </a:rPr>
                        <a:t>Nêu những khó khăn vất vả và sáng tạo của bộ đội, công an và thanh niên xung phong trong chiến tranh</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67660">
                <a:tc vMerge="1">
                  <a:txBody>
                    <a:bodyPr/>
                    <a:lstStyle/>
                    <a:p>
                      <a:endParaRPr lang="en-US"/>
                    </a:p>
                  </a:txBody>
                  <a:tcPr/>
                </a:tc>
                <a:tc>
                  <a:txBody>
                    <a:bodyPr/>
                    <a:lstStyle/>
                    <a:p>
                      <a:pPr algn="ctr">
                        <a:lnSpc>
                          <a:spcPts val="2200"/>
                        </a:lnSpc>
                        <a:spcBef>
                          <a:spcPts val="0"/>
                        </a:spcBef>
                        <a:spcAft>
                          <a:spcPts val="0"/>
                        </a:spcAft>
                      </a:pPr>
                      <a:r>
                        <a:rPr lang="vi-VN" sz="1500" dirty="0">
                          <a:effectLst/>
                        </a:rPr>
                        <a:t>Tuần 27. Kể chuyện được chứng kiến hoặc tham gia</a:t>
                      </a:r>
                      <a:endParaRPr lang="en-US" sz="1500" dirty="0">
                        <a:effectLst/>
                      </a:endParaRPr>
                    </a:p>
                    <a:p>
                      <a:pPr algn="ctr">
                        <a:lnSpc>
                          <a:spcPts val="2200"/>
                        </a:lnSpc>
                        <a:spcBef>
                          <a:spcPts val="0"/>
                        </a:spcBef>
                        <a:spcAft>
                          <a:spcPts val="0"/>
                        </a:spcAft>
                      </a:pPr>
                      <a:r>
                        <a:rPr lang="vi-VN" sz="1500" dirty="0">
                          <a:effectLst/>
                        </a:rPr>
                        <a:t>Trang 69</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500" dirty="0">
                          <a:effectLst/>
                        </a:rPr>
                        <a:t>Nêu những tấm gương chú bộ đội, công an quên mình cứu dân trong thiên tai, hỏa hoạn....</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3220752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4124601" y="76200"/>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4</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138435774"/>
              </p:ext>
            </p:extLst>
          </p:nvPr>
        </p:nvGraphicFramePr>
        <p:xfrm>
          <a:off x="304800" y="533400"/>
          <a:ext cx="8525355" cy="6182565"/>
        </p:xfrm>
        <a:graphic>
          <a:graphicData uri="http://schemas.openxmlformats.org/drawingml/2006/table">
            <a:tbl>
              <a:tblPr>
                <a:tableStyleId>{5C22544A-7EE6-4342-B048-85BDC9FD1C3A}</a:tableStyleId>
              </a:tblPr>
              <a:tblGrid>
                <a:gridCol w="752956"/>
                <a:gridCol w="2371244"/>
                <a:gridCol w="5401155"/>
              </a:tblGrid>
              <a:tr h="304800">
                <a:tc>
                  <a:txBody>
                    <a:bodyPr/>
                    <a:lstStyle/>
                    <a:p>
                      <a:pPr algn="ctr">
                        <a:lnSpc>
                          <a:spcPts val="2200"/>
                        </a:lnSpc>
                        <a:spcBef>
                          <a:spcPts val="0"/>
                        </a:spcBef>
                        <a:spcAft>
                          <a:spcPts val="0"/>
                        </a:spcAft>
                      </a:pPr>
                      <a:r>
                        <a:rPr lang="en-US" sz="1500" dirty="0" err="1">
                          <a:effectLst/>
                        </a:rPr>
                        <a:t>Môn</a:t>
                      </a:r>
                      <a:r>
                        <a:rPr lang="en-US" sz="1500" dirty="0">
                          <a:effectLst/>
                        </a:rPr>
                        <a:t> </a:t>
                      </a:r>
                      <a:r>
                        <a:rPr lang="en-US" sz="1500" dirty="0" err="1">
                          <a:effectLst/>
                        </a:rPr>
                        <a:t>học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200"/>
                        </a:lnSpc>
                        <a:spcBef>
                          <a:spcPts val="0"/>
                        </a:spcBef>
                        <a:spcAft>
                          <a:spcPts val="0"/>
                        </a:spcAft>
                      </a:pPr>
                      <a:r>
                        <a:rPr lang="en-US" sz="1500" dirty="0" err="1">
                          <a:effectLst/>
                        </a:rPr>
                        <a:t>Tên</a:t>
                      </a:r>
                      <a:r>
                        <a:rPr lang="en-US" sz="1500" dirty="0">
                          <a:effectLst/>
                        </a:rPr>
                        <a:t> </a:t>
                      </a:r>
                      <a:r>
                        <a:rPr lang="en-US" sz="1500" dirty="0" err="1">
                          <a:effectLst/>
                        </a:rPr>
                        <a:t>bài</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200"/>
                        </a:lnSpc>
                        <a:spcBef>
                          <a:spcPts val="0"/>
                        </a:spcBef>
                        <a:spcAft>
                          <a:spcPts val="0"/>
                        </a:spcAft>
                      </a:pPr>
                      <a:r>
                        <a:rPr lang="en-US" sz="1500" dirty="0" err="1">
                          <a:effectLst/>
                        </a:rPr>
                        <a:t>Hình</a:t>
                      </a:r>
                      <a:r>
                        <a:rPr lang="en-US" sz="1500" dirty="0">
                          <a:effectLst/>
                        </a:rPr>
                        <a:t> </a:t>
                      </a:r>
                      <a:r>
                        <a:rPr lang="en-US" sz="1500" dirty="0" err="1">
                          <a:effectLst/>
                        </a:rPr>
                        <a:t>thức</a:t>
                      </a:r>
                      <a:r>
                        <a:rPr lang="en-US" sz="1500" dirty="0">
                          <a:effectLst/>
                        </a:rPr>
                        <a:t>, </a:t>
                      </a:r>
                      <a:r>
                        <a:rPr lang="en-US" sz="1500" dirty="0" err="1">
                          <a:effectLst/>
                        </a:rPr>
                        <a:t>nội</a:t>
                      </a:r>
                      <a:r>
                        <a:rPr lang="en-US" sz="1500" dirty="0">
                          <a:effectLst/>
                        </a:rPr>
                        <a:t> dung </a:t>
                      </a:r>
                      <a:r>
                        <a:rPr lang="en-US" sz="1500" dirty="0" err="1">
                          <a:effectLst/>
                        </a:rPr>
                        <a:t>lồng</a:t>
                      </a:r>
                      <a:r>
                        <a:rPr lang="en-US" sz="1500" dirty="0">
                          <a:effectLst/>
                        </a:rPr>
                        <a:t> </a:t>
                      </a:r>
                      <a:r>
                        <a:rPr lang="en-US" sz="1500" dirty="0" err="1">
                          <a:effectLst/>
                        </a:rPr>
                        <a:t>ghép</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88982">
                <a:tc rowSpan="4">
                  <a:txBody>
                    <a:bodyPr/>
                    <a:lstStyle/>
                    <a:p>
                      <a:pPr algn="ctr">
                        <a:lnSpc>
                          <a:spcPts val="1900"/>
                        </a:lnSpc>
                        <a:spcBef>
                          <a:spcPts val="0"/>
                        </a:spcBef>
                        <a:spcAft>
                          <a:spcPts val="0"/>
                        </a:spcAft>
                      </a:pPr>
                      <a:r>
                        <a:rPr lang="vi-VN" sz="1500" dirty="0">
                          <a:effectLst/>
                        </a:rPr>
                        <a:t>Lịch sử và Đ</a:t>
                      </a:r>
                      <a:r>
                        <a:rPr lang="en-US" sz="1500" dirty="0">
                          <a:effectLst/>
                        </a:rPr>
                        <a:t>ị</a:t>
                      </a:r>
                      <a:r>
                        <a:rPr lang="vi-VN" sz="1500" dirty="0">
                          <a:effectLst/>
                        </a:rPr>
                        <a:t>a lý</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900"/>
                        </a:lnSpc>
                        <a:spcBef>
                          <a:spcPts val="0"/>
                        </a:spcBef>
                        <a:spcAft>
                          <a:spcPts val="0"/>
                        </a:spcAft>
                      </a:pPr>
                      <a:r>
                        <a:rPr lang="vi-VN" sz="1500" dirty="0">
                          <a:effectLst/>
                        </a:rPr>
                        <a:t>Phần Mở đầu. Bà</a:t>
                      </a:r>
                      <a:r>
                        <a:rPr lang="en-US" sz="1500" dirty="0">
                          <a:effectLst/>
                        </a:rPr>
                        <a:t>i </a:t>
                      </a:r>
                      <a:r>
                        <a:rPr lang="vi-VN" sz="1500" dirty="0">
                          <a:effectLst/>
                        </a:rPr>
                        <a:t>2: Làm quen với bản đ</a:t>
                      </a:r>
                      <a:r>
                        <a:rPr lang="en-US" sz="1500" dirty="0">
                          <a:effectLst/>
                        </a:rPr>
                        <a:t>ồ</a:t>
                      </a:r>
                      <a:r>
                        <a:rPr lang="vi-VN" sz="1500" dirty="0">
                          <a:effectLst/>
                        </a:rPr>
                        <a:t>, trang 4; Bài 3: Làm quen với bản đ</a:t>
                      </a:r>
                      <a:r>
                        <a:rPr lang="en-US" sz="1500" dirty="0">
                          <a:effectLst/>
                        </a:rPr>
                        <a:t>ồ </a:t>
                      </a:r>
                      <a:r>
                        <a:rPr lang="vi-VN" sz="1500" dirty="0">
                          <a:effectLst/>
                        </a:rPr>
                        <a:t>(tiếp </a:t>
                      </a:r>
                      <a:r>
                        <a:rPr lang="vi-VN" sz="1500" dirty="0" smtClean="0">
                          <a:effectLst/>
                        </a:rPr>
                        <a:t>theo)</a:t>
                      </a:r>
                      <a:r>
                        <a:rPr lang="en-US" sz="1500" baseline="0" dirty="0" smtClean="0">
                          <a:effectLst/>
                        </a:rPr>
                        <a:t> - </a:t>
                      </a:r>
                      <a:r>
                        <a:rPr lang="vi-VN" sz="1500" dirty="0" smtClean="0">
                          <a:effectLst/>
                        </a:rPr>
                        <a:t>Trang </a:t>
                      </a:r>
                      <a:r>
                        <a:rPr lang="vi-VN" sz="1500" dirty="0">
                          <a:effectLst/>
                        </a:rPr>
                        <a:t>7</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1900"/>
                        </a:lnSpc>
                        <a:spcBef>
                          <a:spcPts val="0"/>
                        </a:spcBef>
                        <a:spcAft>
                          <a:spcPts val="0"/>
                        </a:spcAft>
                      </a:pPr>
                      <a:r>
                        <a:rPr lang="vi-VN" sz="1500" dirty="0">
                          <a:effectLst/>
                        </a:rPr>
                        <a:t>Giới thiệu Bản đồ hành chính Việt Nam và khẳng định hai Quần đảo Hoàng Sa và Trường Sa là của Việt Nam</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11200">
                <a:tc vMerge="1">
                  <a:txBody>
                    <a:bodyPr/>
                    <a:lstStyle/>
                    <a:p>
                      <a:endParaRPr lang="en-US"/>
                    </a:p>
                  </a:txBody>
                  <a:tcPr/>
                </a:tc>
                <a:tc>
                  <a:txBody>
                    <a:bodyPr/>
                    <a:lstStyle/>
                    <a:p>
                      <a:pPr algn="ctr">
                        <a:lnSpc>
                          <a:spcPts val="1900"/>
                        </a:lnSpc>
                        <a:spcBef>
                          <a:spcPts val="0"/>
                        </a:spcBef>
                        <a:spcAft>
                          <a:spcPts val="0"/>
                        </a:spcAft>
                      </a:pPr>
                      <a:r>
                        <a:rPr lang="vi-VN" sz="1500" dirty="0">
                          <a:effectLst/>
                        </a:rPr>
                        <a:t>Phần Địa lý. Bài </a:t>
                      </a:r>
                      <a:r>
                        <a:rPr lang="en-US" sz="1500" dirty="0">
                          <a:effectLst/>
                        </a:rPr>
                        <a:t>1</a:t>
                      </a:r>
                      <a:r>
                        <a:rPr lang="vi-VN" sz="1500" dirty="0">
                          <a:effectLst/>
                        </a:rPr>
                        <a:t>: Dãy Hoàng Liên </a:t>
                      </a:r>
                      <a:r>
                        <a:rPr lang="vi-VN" sz="1500" dirty="0" smtClean="0">
                          <a:effectLst/>
                        </a:rPr>
                        <a:t>Sơn</a:t>
                      </a:r>
                      <a:r>
                        <a:rPr lang="en-US" sz="1500" baseline="0" dirty="0" smtClean="0">
                          <a:effectLst/>
                        </a:rPr>
                        <a:t>  - </a:t>
                      </a:r>
                      <a:r>
                        <a:rPr lang="vi-VN" sz="1500" dirty="0" smtClean="0">
                          <a:effectLst/>
                        </a:rPr>
                        <a:t>Trang </a:t>
                      </a:r>
                      <a:r>
                        <a:rPr lang="vi-VN" sz="1500" dirty="0">
                          <a:effectLst/>
                        </a:rPr>
                        <a:t>70</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1900"/>
                        </a:lnSpc>
                        <a:spcBef>
                          <a:spcPts val="0"/>
                        </a:spcBef>
                        <a:spcAft>
                          <a:spcPts val="0"/>
                        </a:spcAft>
                      </a:pPr>
                      <a:r>
                        <a:rPr lang="vi-VN" sz="1500" dirty="0">
                          <a:effectLst/>
                        </a:rPr>
                        <a:t>Nêu ý nghĩa và tầm quan trọng của dãy Hoàng Li</a:t>
                      </a:r>
                      <a:r>
                        <a:rPr lang="en-US" sz="1500" dirty="0">
                          <a:effectLst/>
                        </a:rPr>
                        <a:t>ê</a:t>
                      </a:r>
                      <a:r>
                        <a:rPr lang="vi-VN" sz="1500" dirty="0">
                          <a:effectLst/>
                        </a:rPr>
                        <a:t>n Sơn trong cuộc chiến tranh chống giặc ngoại xâm</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85800">
                <a:tc vMerge="1">
                  <a:txBody>
                    <a:bodyPr/>
                    <a:lstStyle/>
                    <a:p>
                      <a:endParaRPr lang="en-US"/>
                    </a:p>
                  </a:txBody>
                  <a:tcPr/>
                </a:tc>
                <a:tc>
                  <a:txBody>
                    <a:bodyPr/>
                    <a:lstStyle/>
                    <a:p>
                      <a:pPr algn="ctr">
                        <a:lnSpc>
                          <a:spcPts val="1900"/>
                        </a:lnSpc>
                        <a:spcBef>
                          <a:spcPts val="0"/>
                        </a:spcBef>
                        <a:spcAft>
                          <a:spcPts val="0"/>
                        </a:spcAft>
                      </a:pPr>
                      <a:r>
                        <a:rPr lang="vi-VN" sz="1500" dirty="0">
                          <a:effectLst/>
                        </a:rPr>
                        <a:t>Phần Địa lý. Bài 5: Tây </a:t>
                      </a:r>
                      <a:r>
                        <a:rPr lang="vi-VN" sz="1500" dirty="0" smtClean="0">
                          <a:effectLst/>
                        </a:rPr>
                        <a:t>Nguyên</a:t>
                      </a:r>
                      <a:r>
                        <a:rPr lang="en-US" sz="1500" baseline="0" dirty="0" smtClean="0">
                          <a:effectLst/>
                        </a:rPr>
                        <a:t> - </a:t>
                      </a:r>
                      <a:r>
                        <a:rPr lang="vi-VN" sz="1500" dirty="0" smtClean="0">
                          <a:effectLst/>
                        </a:rPr>
                        <a:t>Trang </a:t>
                      </a:r>
                      <a:r>
                        <a:rPr lang="vi-VN" sz="1500" dirty="0">
                          <a:effectLst/>
                        </a:rPr>
                        <a:t>82</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1900"/>
                        </a:lnSpc>
                        <a:spcBef>
                          <a:spcPts val="0"/>
                        </a:spcBef>
                        <a:spcAft>
                          <a:spcPts val="0"/>
                        </a:spcAft>
                      </a:pPr>
                      <a:r>
                        <a:rPr lang="vi-VN" sz="1500" dirty="0">
                          <a:effectLst/>
                        </a:rPr>
                        <a:t>Tinh thần đoàn kết, đồng cam cộng khổ của các dân tộc Tây Nguyên cùng với bộ đội trong kháng chiến chống Pháp và Mỹ</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38200">
                <a:tc vMerge="1">
                  <a:txBody>
                    <a:bodyPr/>
                    <a:lstStyle/>
                    <a:p>
                      <a:endParaRPr lang="en-US"/>
                    </a:p>
                  </a:txBody>
                  <a:tcPr/>
                </a:tc>
                <a:tc>
                  <a:txBody>
                    <a:bodyPr/>
                    <a:lstStyle/>
                    <a:p>
                      <a:pPr algn="ctr">
                        <a:lnSpc>
                          <a:spcPts val="1900"/>
                        </a:lnSpc>
                        <a:spcBef>
                          <a:spcPts val="0"/>
                        </a:spcBef>
                        <a:spcAft>
                          <a:spcPts val="0"/>
                        </a:spcAft>
                      </a:pPr>
                      <a:r>
                        <a:rPr lang="vi-VN" sz="1500" dirty="0">
                          <a:effectLst/>
                        </a:rPr>
                        <a:t>Phần Địa lý. Bài 29: Biển, đảo và quần đảo </a:t>
                      </a:r>
                      <a:r>
                        <a:rPr lang="en-US" sz="1500" dirty="0" smtClean="0">
                          <a:effectLst/>
                        </a:rPr>
                        <a:t>-</a:t>
                      </a:r>
                      <a:r>
                        <a:rPr lang="en-US" sz="1500" baseline="0" dirty="0" smtClean="0">
                          <a:effectLst/>
                        </a:rPr>
                        <a:t> </a:t>
                      </a:r>
                      <a:r>
                        <a:rPr lang="vi-VN" sz="1500" dirty="0" smtClean="0">
                          <a:effectLst/>
                        </a:rPr>
                        <a:t>Trang </a:t>
                      </a:r>
                      <a:r>
                        <a:rPr lang="vi-VN" sz="1500" dirty="0">
                          <a:effectLst/>
                        </a:rPr>
                        <a:t>149</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1900"/>
                        </a:lnSpc>
                        <a:spcBef>
                          <a:spcPts val="0"/>
                        </a:spcBef>
                        <a:spcAft>
                          <a:spcPts val="0"/>
                        </a:spcAft>
                      </a:pPr>
                      <a:r>
                        <a:rPr lang="vi-VN" sz="1500" dirty="0">
                          <a:effectLst/>
                        </a:rPr>
                        <a:t>Phân tích và kh</a:t>
                      </a:r>
                      <a:r>
                        <a:rPr lang="en-US" sz="1500" dirty="0">
                          <a:effectLst/>
                        </a:rPr>
                        <a:t>ẳ</a:t>
                      </a:r>
                      <a:r>
                        <a:rPr lang="vi-VN" sz="1500" dirty="0">
                          <a:effectLst/>
                        </a:rPr>
                        <a:t>ng định chủ quyền của Việt Nam đối với Biển Đông và 02 quần đảo Hoàng Sa và Trường Sa</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4692">
                <a:tc rowSpan="5">
                  <a:txBody>
                    <a:bodyPr/>
                    <a:lstStyle/>
                    <a:p>
                      <a:pPr algn="ctr">
                        <a:lnSpc>
                          <a:spcPts val="1900"/>
                        </a:lnSpc>
                        <a:spcBef>
                          <a:spcPts val="0"/>
                        </a:spcBef>
                        <a:spcAft>
                          <a:spcPts val="0"/>
                        </a:spcAft>
                      </a:pPr>
                      <a:r>
                        <a:rPr lang="vi-VN" sz="1500" dirty="0">
                          <a:effectLst/>
                        </a:rPr>
                        <a:t>Đạo Đức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900"/>
                        </a:lnSpc>
                        <a:spcBef>
                          <a:spcPts val="0"/>
                        </a:spcBef>
                        <a:spcAft>
                          <a:spcPts val="0"/>
                        </a:spcAft>
                      </a:pPr>
                      <a:r>
                        <a:rPr lang="vi-VN" sz="1500" dirty="0">
                          <a:effectLst/>
                        </a:rPr>
                        <a:t>Bài 1. Trung </a:t>
                      </a:r>
                      <a:r>
                        <a:rPr lang="vi-VN" sz="1500" dirty="0" smtClean="0">
                          <a:effectLst/>
                        </a:rPr>
                        <a:t>thực</a:t>
                      </a:r>
                      <a:r>
                        <a:rPr lang="en-US" sz="1500" baseline="0" dirty="0" smtClean="0">
                          <a:effectLst/>
                        </a:rPr>
                        <a:t> - </a:t>
                      </a:r>
                      <a:r>
                        <a:rPr lang="vi-VN" sz="1500" dirty="0" smtClean="0">
                          <a:effectLst/>
                        </a:rPr>
                        <a:t>Trang </a:t>
                      </a:r>
                      <a:r>
                        <a:rPr lang="vi-VN" sz="1500" dirty="0">
                          <a:effectLst/>
                        </a:rPr>
                        <a:t>3</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1900"/>
                        </a:lnSpc>
                        <a:spcBef>
                          <a:spcPts val="0"/>
                        </a:spcBef>
                        <a:spcAft>
                          <a:spcPts val="0"/>
                        </a:spcAft>
                      </a:pPr>
                      <a:r>
                        <a:rPr lang="vi-VN" sz="1500" dirty="0">
                          <a:effectLst/>
                        </a:rPr>
                        <a:t>Nêu những t</a:t>
                      </a:r>
                      <a:r>
                        <a:rPr lang="en-US" sz="1500" dirty="0">
                          <a:effectLst/>
                        </a:rPr>
                        <a:t>ấ</a:t>
                      </a:r>
                      <a:r>
                        <a:rPr lang="vi-VN" sz="1500" dirty="0">
                          <a:effectLst/>
                        </a:rPr>
                        <a:t>m gương nhặt được của rơi trả lại người mất</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2072">
                <a:tc vMerge="1">
                  <a:txBody>
                    <a:bodyPr/>
                    <a:lstStyle/>
                    <a:p>
                      <a:endParaRPr lang="en-US"/>
                    </a:p>
                  </a:txBody>
                  <a:tcPr/>
                </a:tc>
                <a:tc>
                  <a:txBody>
                    <a:bodyPr/>
                    <a:lstStyle/>
                    <a:p>
                      <a:pPr algn="ctr">
                        <a:lnSpc>
                          <a:spcPts val="1900"/>
                        </a:lnSpc>
                        <a:spcBef>
                          <a:spcPts val="0"/>
                        </a:spcBef>
                        <a:spcAft>
                          <a:spcPts val="0"/>
                        </a:spcAft>
                      </a:pPr>
                      <a:r>
                        <a:rPr lang="vi-VN" sz="1500" dirty="0">
                          <a:effectLst/>
                        </a:rPr>
                        <a:t>Bài 3. Biết bày tỏ </a:t>
                      </a:r>
                      <a:r>
                        <a:rPr lang="en-US" sz="1500" dirty="0">
                          <a:effectLst/>
                        </a:rPr>
                        <a:t>ý </a:t>
                      </a:r>
                      <a:r>
                        <a:rPr lang="vi-VN" sz="1500" dirty="0">
                          <a:effectLst/>
                        </a:rPr>
                        <a:t>kiến</a:t>
                      </a:r>
                      <a:endParaRPr lang="en-US" sz="1500" dirty="0">
                        <a:effectLst/>
                      </a:endParaRPr>
                    </a:p>
                    <a:p>
                      <a:pPr algn="ctr">
                        <a:lnSpc>
                          <a:spcPts val="1900"/>
                        </a:lnSpc>
                        <a:spcBef>
                          <a:spcPts val="0"/>
                        </a:spcBef>
                        <a:spcAft>
                          <a:spcPts val="0"/>
                        </a:spcAft>
                      </a:pPr>
                      <a:r>
                        <a:rPr lang="vi-VN" sz="1500" dirty="0">
                          <a:effectLst/>
                        </a:rPr>
                        <a:t>Trang 8</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1900"/>
                        </a:lnSpc>
                        <a:spcBef>
                          <a:spcPts val="0"/>
                        </a:spcBef>
                        <a:spcAft>
                          <a:spcPts val="0"/>
                        </a:spcAft>
                      </a:pPr>
                      <a:r>
                        <a:rPr lang="vi-VN" sz="1500" dirty="0">
                          <a:effectLst/>
                        </a:rPr>
                        <a:t>Biết nhận khuyết điểm, biết phê bình cái xấu </a:t>
                      </a:r>
                      <a:r>
                        <a:rPr lang="en-US" sz="1500" dirty="0">
                          <a:effectLst/>
                        </a:rPr>
                        <a:t>l</a:t>
                      </a:r>
                      <a:r>
                        <a:rPr lang="vi-VN" sz="1500" dirty="0">
                          <a:effectLst/>
                        </a:rPr>
                        <a:t>à tốt</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0527">
                <a:tc vMerge="1">
                  <a:txBody>
                    <a:bodyPr/>
                    <a:lstStyle/>
                    <a:p>
                      <a:endParaRPr lang="en-US"/>
                    </a:p>
                  </a:txBody>
                  <a:tcPr/>
                </a:tc>
                <a:tc>
                  <a:txBody>
                    <a:bodyPr/>
                    <a:lstStyle/>
                    <a:p>
                      <a:pPr algn="ctr">
                        <a:lnSpc>
                          <a:spcPts val="1900"/>
                        </a:lnSpc>
                        <a:spcBef>
                          <a:spcPts val="0"/>
                        </a:spcBef>
                        <a:spcAft>
                          <a:spcPts val="0"/>
                        </a:spcAft>
                      </a:pPr>
                      <a:r>
                        <a:rPr lang="vi-VN" sz="1500" dirty="0">
                          <a:effectLst/>
                        </a:rPr>
                        <a:t>Bài 11. Giữ gìn các công trình công </a:t>
                      </a:r>
                      <a:r>
                        <a:rPr lang="vi-VN" sz="1500" dirty="0" smtClean="0">
                          <a:effectLst/>
                        </a:rPr>
                        <a:t>cộng</a:t>
                      </a:r>
                      <a:r>
                        <a:rPr lang="en-US" sz="1500" baseline="0" dirty="0" smtClean="0">
                          <a:effectLst/>
                        </a:rPr>
                        <a:t> - </a:t>
                      </a:r>
                      <a:r>
                        <a:rPr lang="vi-VN" sz="1500" dirty="0" smtClean="0">
                          <a:effectLst/>
                        </a:rPr>
                        <a:t>Trang </a:t>
                      </a:r>
                      <a:r>
                        <a:rPr lang="vi-VN" sz="1500" dirty="0">
                          <a:effectLst/>
                        </a:rPr>
                        <a:t>34</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1900"/>
                        </a:lnSpc>
                        <a:spcBef>
                          <a:spcPts val="0"/>
                        </a:spcBef>
                        <a:spcAft>
                          <a:spcPts val="0"/>
                        </a:spcAft>
                      </a:pPr>
                      <a:r>
                        <a:rPr lang="vi-VN" sz="1500" dirty="0">
                          <a:effectLst/>
                        </a:rPr>
                        <a:t>Giải thích cho học sinh hiểu được lợi ích của việc bảo vệ tài sản chung</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9946">
                <a:tc vMerge="1">
                  <a:txBody>
                    <a:bodyPr/>
                    <a:lstStyle/>
                    <a:p>
                      <a:endParaRPr lang="en-US"/>
                    </a:p>
                  </a:txBody>
                  <a:tcPr/>
                </a:tc>
                <a:tc>
                  <a:txBody>
                    <a:bodyPr/>
                    <a:lstStyle/>
                    <a:p>
                      <a:pPr algn="ctr">
                        <a:lnSpc>
                          <a:spcPts val="1900"/>
                        </a:lnSpc>
                        <a:spcBef>
                          <a:spcPts val="0"/>
                        </a:spcBef>
                        <a:spcAft>
                          <a:spcPts val="0"/>
                        </a:spcAft>
                      </a:pPr>
                      <a:r>
                        <a:rPr lang="vi-VN" sz="1500" dirty="0">
                          <a:effectLst/>
                        </a:rPr>
                        <a:t>Bài 13. Tôn trọng Luật Giao </a:t>
                      </a:r>
                      <a:r>
                        <a:rPr lang="vi-VN" sz="1500" dirty="0" smtClean="0">
                          <a:effectLst/>
                        </a:rPr>
                        <a:t>thông</a:t>
                      </a:r>
                      <a:r>
                        <a:rPr lang="en-US" sz="1500" baseline="0" dirty="0" smtClean="0">
                          <a:effectLst/>
                        </a:rPr>
                        <a:t> - </a:t>
                      </a:r>
                      <a:r>
                        <a:rPr lang="vi-VN" sz="1500" dirty="0" smtClean="0">
                          <a:effectLst/>
                        </a:rPr>
                        <a:t>Trang </a:t>
                      </a:r>
                      <a:r>
                        <a:rPr lang="vi-VN" sz="1500" dirty="0">
                          <a:effectLst/>
                        </a:rPr>
                        <a:t>40</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1900"/>
                        </a:lnSpc>
                        <a:spcBef>
                          <a:spcPts val="0"/>
                        </a:spcBef>
                        <a:spcAft>
                          <a:spcPts val="0"/>
                        </a:spcAft>
                      </a:pPr>
                      <a:r>
                        <a:rPr lang="vi-VN" sz="1500" dirty="0">
                          <a:effectLst/>
                        </a:rPr>
                        <a:t>Ý nghĩa của việc tôn trọng Luật Giao thông, giữ gìn được tính mạng và tài sản của bản thân và cộng đ</a:t>
                      </a:r>
                      <a:r>
                        <a:rPr lang="en-US" sz="1500" dirty="0">
                          <a:effectLst/>
                        </a:rPr>
                        <a:t>ồ</a:t>
                      </a:r>
                      <a:r>
                        <a:rPr lang="vi-VN" sz="1500" dirty="0">
                          <a:effectLst/>
                        </a:rPr>
                        <a:t>ng</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9600">
                <a:tc vMerge="1">
                  <a:txBody>
                    <a:bodyPr/>
                    <a:lstStyle/>
                    <a:p>
                      <a:endParaRPr lang="en-US"/>
                    </a:p>
                  </a:txBody>
                  <a:tcPr/>
                </a:tc>
                <a:tc>
                  <a:txBody>
                    <a:bodyPr/>
                    <a:lstStyle/>
                    <a:p>
                      <a:pPr algn="ctr">
                        <a:lnSpc>
                          <a:spcPts val="1900"/>
                        </a:lnSpc>
                        <a:spcBef>
                          <a:spcPts val="0"/>
                        </a:spcBef>
                        <a:spcAft>
                          <a:spcPts val="0"/>
                        </a:spcAft>
                      </a:pPr>
                      <a:r>
                        <a:rPr lang="vi-VN" sz="1500" dirty="0">
                          <a:effectLst/>
                        </a:rPr>
                        <a:t>Bài 14. Bảo vệ m</a:t>
                      </a:r>
                      <a:r>
                        <a:rPr lang="en-US" sz="1500" dirty="0">
                          <a:effectLst/>
                        </a:rPr>
                        <a:t>ô</a:t>
                      </a:r>
                      <a:r>
                        <a:rPr lang="vi-VN" sz="1500" dirty="0">
                          <a:effectLst/>
                        </a:rPr>
                        <a:t>i trường</a:t>
                      </a:r>
                      <a:endParaRPr lang="en-US" sz="1500" dirty="0">
                        <a:effectLst/>
                      </a:endParaRPr>
                    </a:p>
                    <a:p>
                      <a:pPr algn="ctr">
                        <a:lnSpc>
                          <a:spcPts val="1900"/>
                        </a:lnSpc>
                        <a:spcBef>
                          <a:spcPts val="0"/>
                        </a:spcBef>
                        <a:spcAft>
                          <a:spcPts val="0"/>
                        </a:spcAft>
                      </a:pPr>
                      <a:r>
                        <a:rPr lang="vi-VN" sz="1500" dirty="0">
                          <a:effectLst/>
                        </a:rPr>
                        <a:t>Trang 42</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1900"/>
                        </a:lnSpc>
                        <a:spcBef>
                          <a:spcPts val="0"/>
                        </a:spcBef>
                        <a:spcAft>
                          <a:spcPts val="0"/>
                        </a:spcAft>
                      </a:pPr>
                      <a:r>
                        <a:rPr lang="vi-VN" sz="1500" dirty="0">
                          <a:effectLst/>
                        </a:rPr>
                        <a:t>Nêu tác hại ô nhiễm môi trường ảnh hưởng đ</a:t>
                      </a:r>
                      <a:r>
                        <a:rPr lang="en-US" sz="1500" dirty="0">
                          <a:effectLst/>
                        </a:rPr>
                        <a:t>ế</a:t>
                      </a:r>
                      <a:r>
                        <a:rPr lang="vi-VN" sz="1500" dirty="0">
                          <a:effectLst/>
                        </a:rPr>
                        <a:t>n sức khỏe con người.</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3799795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4124601" y="76200"/>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5</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414004756"/>
              </p:ext>
            </p:extLst>
          </p:nvPr>
        </p:nvGraphicFramePr>
        <p:xfrm>
          <a:off x="381000" y="737136"/>
          <a:ext cx="8458200" cy="5475130"/>
        </p:xfrm>
        <a:graphic>
          <a:graphicData uri="http://schemas.openxmlformats.org/drawingml/2006/table">
            <a:tbl>
              <a:tblPr>
                <a:tableStyleId>{5C22544A-7EE6-4342-B048-85BDC9FD1C3A}</a:tableStyleId>
              </a:tblPr>
              <a:tblGrid>
                <a:gridCol w="914400"/>
                <a:gridCol w="2514600"/>
                <a:gridCol w="5029200"/>
              </a:tblGrid>
              <a:tr h="172713">
                <a:tc>
                  <a:txBody>
                    <a:bodyPr/>
                    <a:lstStyle/>
                    <a:p>
                      <a:pPr algn="ctr">
                        <a:lnSpc>
                          <a:spcPts val="2000"/>
                        </a:lnSpc>
                        <a:spcBef>
                          <a:spcPts val="0"/>
                        </a:spcBef>
                        <a:spcAft>
                          <a:spcPts val="0"/>
                        </a:spcAft>
                      </a:pPr>
                      <a:r>
                        <a:rPr lang="en-US" sz="1500" dirty="0" err="1">
                          <a:effectLst/>
                        </a:rPr>
                        <a:t>Môn</a:t>
                      </a:r>
                      <a:r>
                        <a:rPr lang="en-US" sz="1500" dirty="0">
                          <a:effectLst/>
                        </a:rPr>
                        <a:t> </a:t>
                      </a:r>
                      <a:r>
                        <a:rPr lang="en-US" sz="1500" dirty="0" err="1">
                          <a:effectLst/>
                        </a:rPr>
                        <a:t>học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en-US" sz="1500" dirty="0" err="1">
                          <a:effectLst/>
                        </a:rPr>
                        <a:t>Tên</a:t>
                      </a:r>
                      <a:r>
                        <a:rPr lang="en-US" sz="1500" dirty="0">
                          <a:effectLst/>
                        </a:rPr>
                        <a:t> </a:t>
                      </a:r>
                      <a:r>
                        <a:rPr lang="en-US" sz="1500" dirty="0" err="1">
                          <a:effectLst/>
                        </a:rPr>
                        <a:t>bài</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en-US" sz="1500" dirty="0" err="1">
                          <a:effectLst/>
                        </a:rPr>
                        <a:t>Hình</a:t>
                      </a:r>
                      <a:r>
                        <a:rPr lang="en-US" sz="1500" dirty="0">
                          <a:effectLst/>
                        </a:rPr>
                        <a:t> </a:t>
                      </a:r>
                      <a:r>
                        <a:rPr lang="en-US" sz="1500" dirty="0" err="1">
                          <a:effectLst/>
                        </a:rPr>
                        <a:t>thức</a:t>
                      </a:r>
                      <a:r>
                        <a:rPr lang="en-US" sz="1500" dirty="0">
                          <a:effectLst/>
                        </a:rPr>
                        <a:t>, </a:t>
                      </a:r>
                      <a:r>
                        <a:rPr lang="en-US" sz="1500" dirty="0" err="1">
                          <a:effectLst/>
                        </a:rPr>
                        <a:t>nội</a:t>
                      </a:r>
                      <a:r>
                        <a:rPr lang="en-US" sz="1500" dirty="0">
                          <a:effectLst/>
                        </a:rPr>
                        <a:t> dung </a:t>
                      </a:r>
                      <a:r>
                        <a:rPr lang="en-US" sz="1500" dirty="0" err="1">
                          <a:effectLst/>
                        </a:rPr>
                        <a:t>lồng</a:t>
                      </a:r>
                      <a:r>
                        <a:rPr lang="en-US" sz="1500" dirty="0">
                          <a:effectLst/>
                        </a:rPr>
                        <a:t> </a:t>
                      </a:r>
                      <a:r>
                        <a:rPr lang="en-US" sz="1500" dirty="0" err="1">
                          <a:effectLst/>
                        </a:rPr>
                        <a:t>ghép</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8139">
                <a:tc rowSpan="5">
                  <a:txBody>
                    <a:bodyPr/>
                    <a:lstStyle/>
                    <a:p>
                      <a:pPr algn="ctr">
                        <a:lnSpc>
                          <a:spcPts val="2000"/>
                        </a:lnSpc>
                        <a:spcBef>
                          <a:spcPts val="0"/>
                        </a:spcBef>
                        <a:spcAft>
                          <a:spcPts val="0"/>
                        </a:spcAft>
                      </a:pPr>
                      <a:r>
                        <a:rPr lang="vi-VN" sz="1500" dirty="0">
                          <a:effectLst/>
                        </a:rPr>
                        <a:t>Tiếng Việt T</a:t>
                      </a:r>
                      <a:r>
                        <a:rPr lang="en-US" sz="1500" dirty="0">
                          <a:effectLst/>
                        </a:rPr>
                        <a:t>1</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vi-VN" sz="1500" dirty="0">
                          <a:effectLst/>
                        </a:rPr>
                        <a:t>Tuần 1. Kể chuyện Lý Tự </a:t>
                      </a:r>
                      <a:r>
                        <a:rPr lang="vi-VN" sz="1500" dirty="0" smtClean="0">
                          <a:effectLst/>
                        </a:rPr>
                        <a:t>Trọng</a:t>
                      </a:r>
                      <a:r>
                        <a:rPr lang="en-US" sz="1500" dirty="0" smtClean="0">
                          <a:effectLst/>
                        </a:rPr>
                        <a:t> -</a:t>
                      </a:r>
                      <a:r>
                        <a:rPr lang="en-US" sz="1500" baseline="0" dirty="0" smtClean="0">
                          <a:effectLst/>
                        </a:rPr>
                        <a:t> </a:t>
                      </a:r>
                      <a:r>
                        <a:rPr lang="vi-VN" sz="1500" dirty="0" smtClean="0">
                          <a:effectLst/>
                        </a:rPr>
                        <a:t>Trang </a:t>
                      </a:r>
                      <a:r>
                        <a:rPr lang="vi-VN" sz="1500" dirty="0">
                          <a:effectLst/>
                        </a:rPr>
                        <a:t>9</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2000"/>
                        </a:lnSpc>
                        <a:spcBef>
                          <a:spcPts val="0"/>
                        </a:spcBef>
                        <a:spcAft>
                          <a:spcPts val="0"/>
                        </a:spcAft>
                      </a:pPr>
                      <a:r>
                        <a:rPr lang="vi-VN" sz="1500">
                          <a:effectLst/>
                        </a:rPr>
                        <a:t>Nêu những tấm gương dũng cảm của tu</a:t>
                      </a:r>
                      <a:r>
                        <a:rPr lang="en-US" sz="1500">
                          <a:effectLst/>
                        </a:rPr>
                        <a:t>ổ</a:t>
                      </a:r>
                      <a:r>
                        <a:rPr lang="vi-VN" sz="1500">
                          <a:effectLst/>
                        </a:rPr>
                        <a:t>i trẻ Việt Nam trong xây dựng và bảo vệ Tổ quốc</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8139">
                <a:tc vMerge="1">
                  <a:txBody>
                    <a:bodyPr/>
                    <a:lstStyle/>
                    <a:p>
                      <a:endParaRPr lang="en-US"/>
                    </a:p>
                  </a:txBody>
                  <a:tcPr/>
                </a:tc>
                <a:tc>
                  <a:txBody>
                    <a:bodyPr/>
                    <a:lstStyle/>
                    <a:p>
                      <a:pPr algn="ctr">
                        <a:lnSpc>
                          <a:spcPts val="2000"/>
                        </a:lnSpc>
                        <a:spcBef>
                          <a:spcPts val="0"/>
                        </a:spcBef>
                        <a:spcAft>
                          <a:spcPts val="0"/>
                        </a:spcAft>
                      </a:pPr>
                      <a:r>
                        <a:rPr lang="vi-VN" sz="1500" dirty="0">
                          <a:effectLst/>
                        </a:rPr>
                        <a:t>Tuần 3. Tập đọc: Lòng dân</a:t>
                      </a:r>
                      <a:endParaRPr lang="en-US" sz="1500" dirty="0">
                        <a:effectLst/>
                      </a:endParaRPr>
                    </a:p>
                    <a:p>
                      <a:pPr algn="ctr">
                        <a:lnSpc>
                          <a:spcPts val="2000"/>
                        </a:lnSpc>
                        <a:spcBef>
                          <a:spcPts val="0"/>
                        </a:spcBef>
                        <a:spcAft>
                          <a:spcPts val="0"/>
                        </a:spcAft>
                      </a:pPr>
                      <a:r>
                        <a:rPr lang="vi-VN" sz="1500" dirty="0">
                          <a:effectLst/>
                        </a:rPr>
                        <a:t>Trang 24</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2000"/>
                        </a:lnSpc>
                        <a:spcBef>
                          <a:spcPts val="0"/>
                        </a:spcBef>
                        <a:spcAft>
                          <a:spcPts val="0"/>
                        </a:spcAft>
                      </a:pPr>
                      <a:r>
                        <a:rPr lang="vi-VN" sz="1500">
                          <a:effectLst/>
                        </a:rPr>
                        <a:t>Nêu lên sức mạnh của nhân dân trong sự nghiệp xây dựng và bảo vệ Tổ quốc Việt Nam</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8852">
                <a:tc vMerge="1">
                  <a:txBody>
                    <a:bodyPr/>
                    <a:lstStyle/>
                    <a:p>
                      <a:endParaRPr lang="en-US"/>
                    </a:p>
                  </a:txBody>
                  <a:tcPr/>
                </a:tc>
                <a:tc>
                  <a:txBody>
                    <a:bodyPr/>
                    <a:lstStyle/>
                    <a:p>
                      <a:pPr algn="ctr">
                        <a:lnSpc>
                          <a:spcPts val="2000"/>
                        </a:lnSpc>
                        <a:spcBef>
                          <a:spcPts val="0"/>
                        </a:spcBef>
                        <a:spcAft>
                          <a:spcPts val="0"/>
                        </a:spcAft>
                      </a:pPr>
                      <a:r>
                        <a:rPr lang="vi-VN" sz="1500" dirty="0">
                          <a:effectLst/>
                        </a:rPr>
                        <a:t>Tuần 6. Tập đọc: Sự sụp đ</a:t>
                      </a:r>
                      <a:r>
                        <a:rPr lang="en-US" sz="1500" dirty="0">
                          <a:effectLst/>
                        </a:rPr>
                        <a:t>ổ </a:t>
                      </a:r>
                      <a:r>
                        <a:rPr lang="vi-VN" sz="1500" dirty="0">
                          <a:effectLst/>
                        </a:rPr>
                        <a:t>của chế độ A- Pác-Thai </a:t>
                      </a:r>
                      <a:endParaRPr lang="en-US" sz="1500" dirty="0">
                        <a:effectLst/>
                      </a:endParaRPr>
                    </a:p>
                    <a:p>
                      <a:pPr algn="ctr">
                        <a:lnSpc>
                          <a:spcPts val="2000"/>
                        </a:lnSpc>
                        <a:spcBef>
                          <a:spcPts val="0"/>
                        </a:spcBef>
                        <a:spcAft>
                          <a:spcPts val="0"/>
                        </a:spcAft>
                      </a:pPr>
                      <a:r>
                        <a:rPr lang="vi-VN" sz="1500" dirty="0">
                          <a:effectLst/>
                        </a:rPr>
                        <a:t>Trang 54</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2000"/>
                        </a:lnSpc>
                        <a:spcBef>
                          <a:spcPts val="0"/>
                        </a:spcBef>
                        <a:spcAft>
                          <a:spcPts val="0"/>
                        </a:spcAft>
                      </a:pPr>
                      <a:r>
                        <a:rPr lang="vi-VN" sz="1500">
                          <a:effectLst/>
                        </a:rPr>
                        <a:t>Lấy ví dụ minh họa về tội ác diệt chủng ở Campuchia 1975-1979</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8852">
                <a:tc vMerge="1">
                  <a:txBody>
                    <a:bodyPr/>
                    <a:lstStyle/>
                    <a:p>
                      <a:endParaRPr lang="en-US"/>
                    </a:p>
                  </a:txBody>
                  <a:tcPr/>
                </a:tc>
                <a:tc>
                  <a:txBody>
                    <a:bodyPr/>
                    <a:lstStyle/>
                    <a:p>
                      <a:pPr algn="ctr">
                        <a:lnSpc>
                          <a:spcPts val="2000"/>
                        </a:lnSpc>
                        <a:spcBef>
                          <a:spcPts val="0"/>
                        </a:spcBef>
                        <a:spcAft>
                          <a:spcPts val="0"/>
                        </a:spcAft>
                      </a:pPr>
                      <a:r>
                        <a:rPr lang="en-US" sz="1500" dirty="0">
                          <a:effectLst/>
                        </a:rPr>
                        <a:t>T</a:t>
                      </a:r>
                      <a:r>
                        <a:rPr lang="vi-VN" sz="1500" dirty="0">
                          <a:effectLst/>
                        </a:rPr>
                        <a:t>u</a:t>
                      </a:r>
                      <a:r>
                        <a:rPr lang="en-US" sz="1500" dirty="0">
                          <a:effectLst/>
                        </a:rPr>
                        <a:t>ầ</a:t>
                      </a:r>
                      <a:r>
                        <a:rPr lang="vi-VN" sz="1500" dirty="0">
                          <a:effectLst/>
                        </a:rPr>
                        <a:t>n 13. Tập đọc: Người gác rừng t</a:t>
                      </a:r>
                      <a:r>
                        <a:rPr lang="en-US" sz="1500" dirty="0">
                          <a:effectLst/>
                        </a:rPr>
                        <a:t>í </a:t>
                      </a:r>
                      <a:r>
                        <a:rPr lang="vi-VN" sz="1500" dirty="0" smtClean="0">
                          <a:effectLst/>
                        </a:rPr>
                        <a:t>hon</a:t>
                      </a:r>
                      <a:r>
                        <a:rPr lang="en-US" sz="1500" baseline="0" dirty="0" smtClean="0">
                          <a:effectLst/>
                        </a:rPr>
                        <a:t> - </a:t>
                      </a:r>
                      <a:r>
                        <a:rPr lang="vi-VN" sz="1500" dirty="0" smtClean="0">
                          <a:effectLst/>
                        </a:rPr>
                        <a:t>Trang </a:t>
                      </a:r>
                      <a:r>
                        <a:rPr lang="vi-VN" sz="1500" dirty="0">
                          <a:effectLst/>
                        </a:rPr>
                        <a:t>124</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2000"/>
                        </a:lnSpc>
                        <a:spcBef>
                          <a:spcPts val="0"/>
                        </a:spcBef>
                        <a:spcAft>
                          <a:spcPts val="0"/>
                        </a:spcAft>
                      </a:pPr>
                      <a:r>
                        <a:rPr lang="vi-VN" sz="1500">
                          <a:effectLst/>
                        </a:rPr>
                        <a:t>Nêu những tấm gương học sinh có tinh thần cảnh giác, kịp thời báo công an bắt tội phạm</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01565">
                <a:tc vMerge="1">
                  <a:txBody>
                    <a:bodyPr/>
                    <a:lstStyle/>
                    <a:p>
                      <a:endParaRPr lang="en-US"/>
                    </a:p>
                  </a:txBody>
                  <a:tcPr/>
                </a:tc>
                <a:tc>
                  <a:txBody>
                    <a:bodyPr/>
                    <a:lstStyle/>
                    <a:p>
                      <a:pPr algn="ctr">
                        <a:lnSpc>
                          <a:spcPts val="2000"/>
                        </a:lnSpc>
                        <a:spcBef>
                          <a:spcPts val="0"/>
                        </a:spcBef>
                        <a:spcAft>
                          <a:spcPts val="0"/>
                        </a:spcAft>
                      </a:pPr>
                      <a:r>
                        <a:rPr lang="vi-VN" sz="1500" dirty="0">
                          <a:effectLst/>
                        </a:rPr>
                        <a:t>Tuần 13. Kể chuyện chứng kiến hoặc tham gia, K</a:t>
                      </a:r>
                      <a:r>
                        <a:rPr lang="en-US" sz="1500" dirty="0">
                          <a:effectLst/>
                        </a:rPr>
                        <a:t>ể </a:t>
                      </a:r>
                      <a:r>
                        <a:rPr lang="vi-VN" sz="1500" dirty="0">
                          <a:effectLst/>
                        </a:rPr>
                        <a:t>về một hành động dũng cảm bảo vệ môi trường</a:t>
                      </a:r>
                      <a:endParaRPr lang="en-US" sz="1500" dirty="0">
                        <a:effectLst/>
                      </a:endParaRPr>
                    </a:p>
                    <a:p>
                      <a:pPr algn="ctr">
                        <a:lnSpc>
                          <a:spcPts val="2000"/>
                        </a:lnSpc>
                        <a:spcBef>
                          <a:spcPts val="0"/>
                        </a:spcBef>
                        <a:spcAft>
                          <a:spcPts val="0"/>
                        </a:spcAft>
                      </a:pPr>
                      <a:r>
                        <a:rPr lang="vi-VN" sz="1500" dirty="0">
                          <a:effectLst/>
                        </a:rPr>
                        <a:t>Trang 127</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2000"/>
                        </a:lnSpc>
                        <a:spcBef>
                          <a:spcPts val="0"/>
                        </a:spcBef>
                        <a:spcAft>
                          <a:spcPts val="0"/>
                        </a:spcAft>
                      </a:pPr>
                      <a:r>
                        <a:rPr lang="vi-VN" sz="1500">
                          <a:effectLst/>
                        </a:rPr>
                        <a:t>Nêu những tấm gương học sinh tích cực tham gia phong trào xanh, sạch, đẹp ở địa phương, nhà trường</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8852">
                <a:tc rowSpan="2">
                  <a:txBody>
                    <a:bodyPr/>
                    <a:lstStyle/>
                    <a:p>
                      <a:pPr algn="ctr">
                        <a:lnSpc>
                          <a:spcPts val="2000"/>
                        </a:lnSpc>
                        <a:spcBef>
                          <a:spcPts val="0"/>
                        </a:spcBef>
                        <a:spcAft>
                          <a:spcPts val="0"/>
                        </a:spcAft>
                      </a:pPr>
                      <a:r>
                        <a:rPr lang="vi-VN" sz="1500" dirty="0">
                          <a:effectLst/>
                        </a:rPr>
                        <a:t>Tiếng Việt T2</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vi-VN" sz="1500" dirty="0">
                          <a:effectLst/>
                        </a:rPr>
                        <a:t>Tuần 19. Chính tả: Nhà yêu nước Nguyễn Trung Trực</a:t>
                      </a:r>
                      <a:endParaRPr lang="en-US" sz="1500" dirty="0">
                        <a:effectLst/>
                      </a:endParaRPr>
                    </a:p>
                    <a:p>
                      <a:pPr algn="ctr">
                        <a:lnSpc>
                          <a:spcPts val="2000"/>
                        </a:lnSpc>
                        <a:spcBef>
                          <a:spcPts val="0"/>
                        </a:spcBef>
                        <a:spcAft>
                          <a:spcPts val="0"/>
                        </a:spcAft>
                      </a:pPr>
                      <a:r>
                        <a:rPr lang="vi-VN" sz="1500" dirty="0">
                          <a:effectLst/>
                        </a:rPr>
                        <a:t>Trang 6</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2000"/>
                        </a:lnSpc>
                        <a:spcBef>
                          <a:spcPts val="0"/>
                        </a:spcBef>
                        <a:spcAft>
                          <a:spcPts val="0"/>
                        </a:spcAft>
                      </a:pPr>
                      <a:r>
                        <a:rPr lang="vi-VN" sz="1500">
                          <a:effectLst/>
                        </a:rPr>
                        <a:t>Nêu những tấm gương anh dũng hy sinh trong kháng chiến chống giặc ngoại xâm</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8852">
                <a:tc vMerge="1">
                  <a:txBody>
                    <a:bodyPr/>
                    <a:lstStyle/>
                    <a:p>
                      <a:endParaRPr lang="en-US"/>
                    </a:p>
                  </a:txBody>
                  <a:tcPr/>
                </a:tc>
                <a:tc>
                  <a:txBody>
                    <a:bodyPr/>
                    <a:lstStyle/>
                    <a:p>
                      <a:pPr algn="ctr">
                        <a:lnSpc>
                          <a:spcPts val="2000"/>
                        </a:lnSpc>
                        <a:spcBef>
                          <a:spcPts val="0"/>
                        </a:spcBef>
                        <a:spcAft>
                          <a:spcPts val="0"/>
                        </a:spcAft>
                      </a:pPr>
                      <a:r>
                        <a:rPr lang="vi-VN" sz="1500" dirty="0">
                          <a:effectLst/>
                        </a:rPr>
                        <a:t>Tuần 20. Tập đọc: Nhà tài trợ đặc biệt của cách mạng </a:t>
                      </a:r>
                      <a:endParaRPr lang="en-US" sz="1500" dirty="0">
                        <a:effectLst/>
                      </a:endParaRPr>
                    </a:p>
                    <a:p>
                      <a:pPr algn="ctr">
                        <a:lnSpc>
                          <a:spcPts val="2000"/>
                        </a:lnSpc>
                        <a:spcBef>
                          <a:spcPts val="0"/>
                        </a:spcBef>
                        <a:spcAft>
                          <a:spcPts val="0"/>
                        </a:spcAft>
                      </a:pPr>
                      <a:r>
                        <a:rPr lang="vi-VN" sz="1500" dirty="0">
                          <a:effectLst/>
                        </a:rPr>
                        <a:t>Trang 20</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2000"/>
                        </a:lnSpc>
                        <a:spcBef>
                          <a:spcPts val="0"/>
                        </a:spcBef>
                        <a:spcAft>
                          <a:spcPts val="0"/>
                        </a:spcAft>
                      </a:pPr>
                      <a:r>
                        <a:rPr lang="vi-VN" sz="1500" dirty="0">
                          <a:effectLst/>
                        </a:rPr>
                        <a:t>Công lao to lớn của những người yêu nước trong việc đóng góp công sức, tiền bạc cho cách mạng Việt Nam</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4960590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4124601" y="76200"/>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5</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483828513"/>
              </p:ext>
            </p:extLst>
          </p:nvPr>
        </p:nvGraphicFramePr>
        <p:xfrm>
          <a:off x="381000" y="609600"/>
          <a:ext cx="8458200" cy="5638800"/>
        </p:xfrm>
        <a:graphic>
          <a:graphicData uri="http://schemas.openxmlformats.org/drawingml/2006/table">
            <a:tbl>
              <a:tblPr>
                <a:tableStyleId>{5C22544A-7EE6-4342-B048-85BDC9FD1C3A}</a:tableStyleId>
              </a:tblPr>
              <a:tblGrid>
                <a:gridCol w="838200"/>
                <a:gridCol w="2286000"/>
                <a:gridCol w="5334000"/>
              </a:tblGrid>
              <a:tr h="304800">
                <a:tc>
                  <a:txBody>
                    <a:bodyPr/>
                    <a:lstStyle/>
                    <a:p>
                      <a:pPr algn="ctr">
                        <a:lnSpc>
                          <a:spcPts val="2000"/>
                        </a:lnSpc>
                        <a:spcBef>
                          <a:spcPts val="0"/>
                        </a:spcBef>
                        <a:spcAft>
                          <a:spcPts val="0"/>
                        </a:spcAft>
                      </a:pPr>
                      <a:r>
                        <a:rPr lang="en-US" sz="1500" dirty="0" err="1">
                          <a:effectLst/>
                        </a:rPr>
                        <a:t>Môn</a:t>
                      </a:r>
                      <a:r>
                        <a:rPr lang="en-US" sz="1500" dirty="0">
                          <a:effectLst/>
                        </a:rPr>
                        <a:t> </a:t>
                      </a:r>
                      <a:r>
                        <a:rPr lang="en-US" sz="1500" dirty="0" err="1">
                          <a:effectLst/>
                        </a:rPr>
                        <a:t>học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en-US" sz="1500" dirty="0" err="1">
                          <a:effectLst/>
                        </a:rPr>
                        <a:t>Tên</a:t>
                      </a:r>
                      <a:r>
                        <a:rPr lang="en-US" sz="1500" dirty="0">
                          <a:effectLst/>
                        </a:rPr>
                        <a:t> </a:t>
                      </a:r>
                      <a:r>
                        <a:rPr lang="en-US" sz="1500" dirty="0" err="1">
                          <a:effectLst/>
                        </a:rPr>
                        <a:t>bài</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en-US" sz="1500" dirty="0" err="1">
                          <a:effectLst/>
                        </a:rPr>
                        <a:t>Hình</a:t>
                      </a:r>
                      <a:r>
                        <a:rPr lang="en-US" sz="1500" dirty="0">
                          <a:effectLst/>
                        </a:rPr>
                        <a:t> </a:t>
                      </a:r>
                      <a:r>
                        <a:rPr lang="en-US" sz="1500" dirty="0" err="1">
                          <a:effectLst/>
                        </a:rPr>
                        <a:t>thức</a:t>
                      </a:r>
                      <a:r>
                        <a:rPr lang="en-US" sz="1500" dirty="0">
                          <a:effectLst/>
                        </a:rPr>
                        <a:t>, </a:t>
                      </a:r>
                      <a:r>
                        <a:rPr lang="en-US" sz="1500" dirty="0" err="1">
                          <a:effectLst/>
                        </a:rPr>
                        <a:t>nội</a:t>
                      </a:r>
                      <a:r>
                        <a:rPr lang="en-US" sz="1500" dirty="0">
                          <a:effectLst/>
                        </a:rPr>
                        <a:t> dung </a:t>
                      </a:r>
                      <a:r>
                        <a:rPr lang="en-US" sz="1500" dirty="0" err="1">
                          <a:effectLst/>
                        </a:rPr>
                        <a:t>lồng</a:t>
                      </a:r>
                      <a:r>
                        <a:rPr lang="en-US" sz="1500" dirty="0">
                          <a:effectLst/>
                        </a:rPr>
                        <a:t> </a:t>
                      </a:r>
                      <a:r>
                        <a:rPr lang="en-US" sz="1500" dirty="0" err="1">
                          <a:effectLst/>
                        </a:rPr>
                        <a:t>ghép</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6527">
                <a:tc rowSpan="4">
                  <a:txBody>
                    <a:bodyPr/>
                    <a:lstStyle/>
                    <a:p>
                      <a:pPr>
                        <a:lnSpc>
                          <a:spcPts val="2000"/>
                        </a:lnSpc>
                        <a:spcBef>
                          <a:spcPts val="0"/>
                        </a:spcBef>
                        <a:spcAft>
                          <a:spcPts val="0"/>
                        </a:spcAft>
                      </a:pPr>
                      <a:r>
                        <a:rPr lang="vi-VN" sz="1500" dirty="0">
                          <a:effectLst/>
                          <a:latin typeface="Times New Roman"/>
                          <a:ea typeface="Times New Roman"/>
                        </a:rPr>
                        <a:t>Tiếng Việt T2</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vi-VN" sz="1500" dirty="0">
                          <a:effectLst/>
                        </a:rPr>
                        <a:t>Tu</a:t>
                      </a:r>
                      <a:r>
                        <a:rPr lang="en-US" sz="1500" dirty="0">
                          <a:effectLst/>
                        </a:rPr>
                        <a:t>ầ</a:t>
                      </a:r>
                      <a:r>
                        <a:rPr lang="vi-VN" sz="1500" dirty="0">
                          <a:effectLst/>
                        </a:rPr>
                        <a:t>n 22. Tập đọc: Lập làng giữ </a:t>
                      </a:r>
                      <a:r>
                        <a:rPr lang="vi-VN" sz="1500" dirty="0" smtClean="0">
                          <a:effectLst/>
                        </a:rPr>
                        <a:t>biển</a:t>
                      </a:r>
                      <a:r>
                        <a:rPr lang="en-US" sz="1500" baseline="0" dirty="0" smtClean="0">
                          <a:effectLst/>
                        </a:rPr>
                        <a:t> - </a:t>
                      </a:r>
                      <a:r>
                        <a:rPr lang="vi-VN" sz="1500" dirty="0" smtClean="0">
                          <a:effectLst/>
                        </a:rPr>
                        <a:t>Trang </a:t>
                      </a:r>
                      <a:r>
                        <a:rPr lang="vi-VN" sz="1500" dirty="0">
                          <a:effectLst/>
                        </a:rPr>
                        <a:t>36</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000"/>
                        </a:lnSpc>
                        <a:spcBef>
                          <a:spcPts val="0"/>
                        </a:spcBef>
                        <a:spcAft>
                          <a:spcPts val="0"/>
                        </a:spcAft>
                      </a:pPr>
                      <a:r>
                        <a:rPr lang="vi-VN" sz="1500" dirty="0">
                          <a:effectLst/>
                        </a:rPr>
                        <a:t>Giáo viên cung cấp thông tin về một số chính sách của Đảng, Nhà nước hỗ trợ để ngư dân vươn khơi bám biển</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6527">
                <a:tc vMerge="1">
                  <a:txBody>
                    <a:bodyPr/>
                    <a:lstStyle/>
                    <a:p>
                      <a:endParaRPr lang="en-US"/>
                    </a:p>
                  </a:txBody>
                  <a:tcPr/>
                </a:tc>
                <a:tc>
                  <a:txBody>
                    <a:bodyPr/>
                    <a:lstStyle/>
                    <a:p>
                      <a:pPr algn="ctr">
                        <a:lnSpc>
                          <a:spcPts val="2000"/>
                        </a:lnSpc>
                        <a:spcBef>
                          <a:spcPts val="0"/>
                        </a:spcBef>
                        <a:spcAft>
                          <a:spcPts val="0"/>
                        </a:spcAft>
                      </a:pPr>
                      <a:r>
                        <a:rPr lang="vi-VN" sz="1500" dirty="0">
                          <a:effectLst/>
                        </a:rPr>
                        <a:t>Tuần 23. Tập đọc: Ch</a:t>
                      </a:r>
                      <a:r>
                        <a:rPr lang="en-US" sz="1500" dirty="0">
                          <a:effectLst/>
                        </a:rPr>
                        <a:t>ú </a:t>
                      </a:r>
                      <a:r>
                        <a:rPr lang="vi-VN" sz="1500" dirty="0">
                          <a:effectLst/>
                        </a:rPr>
                        <a:t>đi </a:t>
                      </a:r>
                      <a:r>
                        <a:rPr lang="vi-VN" sz="1500" dirty="0" smtClean="0">
                          <a:effectLst/>
                        </a:rPr>
                        <a:t>tuần</a:t>
                      </a:r>
                      <a:r>
                        <a:rPr lang="en-US" sz="1500" baseline="0" dirty="0" smtClean="0">
                          <a:effectLst/>
                        </a:rPr>
                        <a:t> - </a:t>
                      </a:r>
                      <a:r>
                        <a:rPr lang="vi-VN" sz="1500" dirty="0" smtClean="0">
                          <a:effectLst/>
                        </a:rPr>
                        <a:t>Trang </a:t>
                      </a:r>
                      <a:r>
                        <a:rPr lang="vi-VN" sz="1500" dirty="0">
                          <a:effectLst/>
                        </a:rPr>
                        <a:t>51</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000"/>
                        </a:lnSpc>
                        <a:spcBef>
                          <a:spcPts val="0"/>
                        </a:spcBef>
                        <a:spcAft>
                          <a:spcPts val="0"/>
                        </a:spcAft>
                      </a:pPr>
                      <a:r>
                        <a:rPr lang="vi-VN" sz="1500" dirty="0">
                          <a:effectLst/>
                        </a:rPr>
                        <a:t>Giới thiệu những hoạt động hỗ trợ người dân vượt qua thiên tai bão lũ của bộ đội, công an Việt Nam</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5600">
                <a:tc vMerge="1">
                  <a:txBody>
                    <a:bodyPr/>
                    <a:lstStyle/>
                    <a:p>
                      <a:endParaRPr lang="en-US"/>
                    </a:p>
                  </a:txBody>
                  <a:tcPr/>
                </a:tc>
                <a:tc>
                  <a:txBody>
                    <a:bodyPr/>
                    <a:lstStyle/>
                    <a:p>
                      <a:pPr algn="ctr">
                        <a:lnSpc>
                          <a:spcPts val="2000"/>
                        </a:lnSpc>
                        <a:spcBef>
                          <a:spcPts val="0"/>
                        </a:spcBef>
                        <a:spcAft>
                          <a:spcPts val="0"/>
                        </a:spcAft>
                      </a:pPr>
                      <a:r>
                        <a:rPr lang="vi-VN" sz="1500" dirty="0">
                          <a:effectLst/>
                        </a:rPr>
                        <a:t>Tu</a:t>
                      </a:r>
                      <a:r>
                        <a:rPr lang="en-US" sz="1500" dirty="0">
                          <a:effectLst/>
                        </a:rPr>
                        <a:t>ầ</a:t>
                      </a:r>
                      <a:r>
                        <a:rPr lang="vi-VN" sz="1500" dirty="0">
                          <a:effectLst/>
                        </a:rPr>
                        <a:t>n 25. Tập đọc: Phong cảnh Đền Hùng</a:t>
                      </a:r>
                      <a:endParaRPr lang="en-US" sz="1500" dirty="0">
                        <a:effectLst/>
                      </a:endParaRPr>
                    </a:p>
                    <a:p>
                      <a:pPr algn="ctr">
                        <a:lnSpc>
                          <a:spcPts val="2000"/>
                        </a:lnSpc>
                        <a:spcBef>
                          <a:spcPts val="0"/>
                        </a:spcBef>
                        <a:spcAft>
                          <a:spcPts val="0"/>
                        </a:spcAft>
                      </a:pPr>
                      <a:r>
                        <a:rPr lang="vi-VN" sz="1500" dirty="0">
                          <a:effectLst/>
                        </a:rPr>
                        <a:t>Trang 68</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000"/>
                        </a:lnSpc>
                        <a:spcBef>
                          <a:spcPts val="0"/>
                        </a:spcBef>
                        <a:spcAft>
                          <a:spcPts val="0"/>
                        </a:spcAft>
                      </a:pPr>
                      <a:r>
                        <a:rPr lang="vi-VN" sz="1500" dirty="0">
                          <a:effectLst/>
                        </a:rPr>
                        <a:t>Ca ngợi công lao to lớn của các Vua Hùng đã có công dựng nước và trách nhiệm của tuổi trẻ để bảo vệ đất nước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6527">
                <a:tc vMerge="1">
                  <a:txBody>
                    <a:bodyPr/>
                    <a:lstStyle/>
                    <a:p>
                      <a:endParaRPr lang="en-US"/>
                    </a:p>
                  </a:txBody>
                  <a:tcPr/>
                </a:tc>
                <a:tc>
                  <a:txBody>
                    <a:bodyPr/>
                    <a:lstStyle/>
                    <a:p>
                      <a:pPr algn="ctr">
                        <a:lnSpc>
                          <a:spcPts val="2000"/>
                        </a:lnSpc>
                        <a:spcBef>
                          <a:spcPts val="0"/>
                        </a:spcBef>
                        <a:spcAft>
                          <a:spcPts val="0"/>
                        </a:spcAft>
                      </a:pPr>
                      <a:r>
                        <a:rPr lang="vi-VN" sz="1500" dirty="0">
                          <a:effectLst/>
                        </a:rPr>
                        <a:t>Tuần 31. Tập đọc: Bầm ơi</a:t>
                      </a:r>
                      <a:endParaRPr lang="en-US" sz="1500" dirty="0">
                        <a:effectLst/>
                      </a:endParaRPr>
                    </a:p>
                    <a:p>
                      <a:pPr algn="ctr">
                        <a:lnSpc>
                          <a:spcPts val="2000"/>
                        </a:lnSpc>
                        <a:spcBef>
                          <a:spcPts val="0"/>
                        </a:spcBef>
                        <a:spcAft>
                          <a:spcPts val="0"/>
                        </a:spcAft>
                      </a:pPr>
                      <a:r>
                        <a:rPr lang="vi-VN" sz="1500" dirty="0">
                          <a:effectLst/>
                        </a:rPr>
                        <a:t>Trang 130</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ts val="2000"/>
                        </a:lnSpc>
                        <a:spcBef>
                          <a:spcPts val="0"/>
                        </a:spcBef>
                        <a:spcAft>
                          <a:spcPts val="0"/>
                        </a:spcAft>
                      </a:pPr>
                      <a:r>
                        <a:rPr lang="vi-VN" sz="1500" kern="1200" dirty="0">
                          <a:solidFill>
                            <a:schemeClr val="dk1"/>
                          </a:solidFill>
                          <a:effectLst/>
                          <a:latin typeface="+mn-lt"/>
                          <a:ea typeface="+mn-ea"/>
                          <a:cs typeface="+mn-cs"/>
                        </a:rPr>
                        <a:t>Sự hy sinh của những người Mẹ Việt Nam trong sự nghiệp xây dựng và bảo vệ Tổ quốc</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5600">
                <a:tc rowSpan="2">
                  <a:txBody>
                    <a:bodyPr/>
                    <a:lstStyle/>
                    <a:p>
                      <a:pPr>
                        <a:lnSpc>
                          <a:spcPts val="2000"/>
                        </a:lnSpc>
                        <a:spcBef>
                          <a:spcPts val="0"/>
                        </a:spcBef>
                        <a:spcAft>
                          <a:spcPts val="0"/>
                        </a:spcAft>
                      </a:pPr>
                      <a:r>
                        <a:rPr lang="vi-VN" sz="1500">
                          <a:effectLst/>
                          <a:latin typeface="Times New Roman"/>
                          <a:ea typeface="Times New Roman"/>
                        </a:rPr>
                        <a:t>Lịch sử và Địa lý</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vi-VN" sz="1500" dirty="0">
                          <a:effectLst/>
                        </a:rPr>
                        <a:t>Phần Địa l</a:t>
                      </a:r>
                      <a:r>
                        <a:rPr lang="en-US" sz="1500" dirty="0">
                          <a:effectLst/>
                        </a:rPr>
                        <a:t>ý</a:t>
                      </a:r>
                      <a:r>
                        <a:rPr lang="vi-VN" sz="1500" dirty="0">
                          <a:effectLst/>
                        </a:rPr>
                        <a:t>. Bài 1: Việt Nam đất nước chúng ta</a:t>
                      </a:r>
                      <a:endParaRPr lang="en-US" sz="1500" dirty="0">
                        <a:effectLst/>
                      </a:endParaRPr>
                    </a:p>
                    <a:p>
                      <a:pPr algn="ctr">
                        <a:lnSpc>
                          <a:spcPts val="2000"/>
                        </a:lnSpc>
                        <a:spcBef>
                          <a:spcPts val="0"/>
                        </a:spcBef>
                        <a:spcAft>
                          <a:spcPts val="0"/>
                        </a:spcAft>
                      </a:pPr>
                      <a:r>
                        <a:rPr lang="vi-VN" sz="1500" dirty="0">
                          <a:effectLst/>
                        </a:rPr>
                        <a:t>Trang 66</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ts val="2000"/>
                        </a:lnSpc>
                        <a:spcBef>
                          <a:spcPts val="0"/>
                        </a:spcBef>
                        <a:spcAft>
                          <a:spcPts val="0"/>
                        </a:spcAft>
                      </a:pPr>
                      <a:r>
                        <a:rPr lang="vi-VN" sz="1500" kern="1200" dirty="0">
                          <a:solidFill>
                            <a:schemeClr val="dk1"/>
                          </a:solidFill>
                          <a:effectLst/>
                          <a:latin typeface="+mn-lt"/>
                          <a:ea typeface="+mn-ea"/>
                          <a:cs typeface="+mn-cs"/>
                        </a:rPr>
                        <a:t>Giới thiệu bản đồ Việt Nam và khẳng định chủ quyền đối với hai quần đảo Hoàng Sa và Trường Sa là của Việt Nam</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6527">
                <a:tc vMerge="1">
                  <a:txBody>
                    <a:bodyPr/>
                    <a:lstStyle/>
                    <a:p>
                      <a:endParaRPr lang="en-US"/>
                    </a:p>
                  </a:txBody>
                  <a:tcPr/>
                </a:tc>
                <a:tc>
                  <a:txBody>
                    <a:bodyPr/>
                    <a:lstStyle/>
                    <a:p>
                      <a:pPr algn="ctr">
                        <a:lnSpc>
                          <a:spcPts val="2000"/>
                        </a:lnSpc>
                        <a:spcBef>
                          <a:spcPts val="0"/>
                        </a:spcBef>
                        <a:spcAft>
                          <a:spcPts val="0"/>
                        </a:spcAft>
                      </a:pPr>
                      <a:r>
                        <a:rPr lang="vi-VN" sz="1500" dirty="0">
                          <a:effectLst/>
                        </a:rPr>
                        <a:t>Bài 5: Vùng biển nước ta</a:t>
                      </a:r>
                      <a:endParaRPr lang="en-US" sz="1500" dirty="0">
                        <a:effectLst/>
                      </a:endParaRPr>
                    </a:p>
                    <a:p>
                      <a:pPr algn="ctr">
                        <a:lnSpc>
                          <a:spcPts val="2000"/>
                        </a:lnSpc>
                        <a:spcBef>
                          <a:spcPts val="0"/>
                        </a:spcBef>
                        <a:spcAft>
                          <a:spcPts val="0"/>
                        </a:spcAft>
                      </a:pPr>
                      <a:r>
                        <a:rPr lang="vi-VN" sz="1500" dirty="0">
                          <a:effectLst/>
                        </a:rPr>
                        <a:t>Trang 77</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ts val="2000"/>
                        </a:lnSpc>
                        <a:spcBef>
                          <a:spcPts val="0"/>
                        </a:spcBef>
                        <a:spcAft>
                          <a:spcPts val="0"/>
                        </a:spcAft>
                      </a:pPr>
                      <a:r>
                        <a:rPr lang="vi-VN" sz="1500" kern="1200" dirty="0">
                          <a:solidFill>
                            <a:schemeClr val="dk1"/>
                          </a:solidFill>
                          <a:effectLst/>
                          <a:latin typeface="+mn-lt"/>
                          <a:ea typeface="+mn-ea"/>
                          <a:cs typeface="+mn-cs"/>
                        </a:rPr>
                        <a:t>Làm rõ t</a:t>
                      </a:r>
                      <a:r>
                        <a:rPr lang="en-US" sz="1500" kern="1200" dirty="0">
                          <a:solidFill>
                            <a:schemeClr val="dk1"/>
                          </a:solidFill>
                          <a:effectLst/>
                          <a:latin typeface="+mn-lt"/>
                          <a:ea typeface="+mn-ea"/>
                          <a:cs typeface="+mn-cs"/>
                        </a:rPr>
                        <a:t>ầ</a:t>
                      </a:r>
                      <a:r>
                        <a:rPr lang="vi-VN" sz="1500" kern="1200" dirty="0">
                          <a:solidFill>
                            <a:schemeClr val="dk1"/>
                          </a:solidFill>
                          <a:effectLst/>
                          <a:latin typeface="+mn-lt"/>
                          <a:ea typeface="+mn-ea"/>
                          <a:cs typeface="+mn-cs"/>
                        </a:rPr>
                        <a:t>m quan trọng của vùng biển nước ta trong phát triển kinh tế và quốc phòng, an ninh</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5600">
                <a:tc rowSpan="3">
                  <a:txBody>
                    <a:bodyPr/>
                    <a:lstStyle/>
                    <a:p>
                      <a:pPr>
                        <a:lnSpc>
                          <a:spcPts val="2000"/>
                        </a:lnSpc>
                        <a:spcBef>
                          <a:spcPts val="0"/>
                        </a:spcBef>
                        <a:spcAft>
                          <a:spcPts val="0"/>
                        </a:spcAft>
                      </a:pPr>
                      <a:r>
                        <a:rPr lang="vi-VN" sz="1500" dirty="0">
                          <a:effectLst/>
                          <a:latin typeface="Times New Roman"/>
                          <a:ea typeface="Times New Roman"/>
                        </a:rPr>
                        <a:t>Đạo đức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vi-VN" sz="1500" dirty="0">
                          <a:effectLst/>
                        </a:rPr>
                        <a:t>Bài 2: Có trách nhiệm về việc làm của mình</a:t>
                      </a:r>
                      <a:endParaRPr lang="en-US" sz="1500" dirty="0">
                        <a:effectLst/>
                      </a:endParaRPr>
                    </a:p>
                    <a:p>
                      <a:pPr algn="ctr">
                        <a:lnSpc>
                          <a:spcPts val="2000"/>
                        </a:lnSpc>
                        <a:spcBef>
                          <a:spcPts val="0"/>
                        </a:spcBef>
                        <a:spcAft>
                          <a:spcPts val="0"/>
                        </a:spcAft>
                      </a:pPr>
                      <a:r>
                        <a:rPr lang="vi-VN" sz="1500" dirty="0">
                          <a:effectLst/>
                        </a:rPr>
                        <a:t>Trang 6</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ts val="2000"/>
                        </a:lnSpc>
                        <a:spcBef>
                          <a:spcPts val="0"/>
                        </a:spcBef>
                        <a:spcAft>
                          <a:spcPts val="0"/>
                        </a:spcAft>
                      </a:pPr>
                      <a:r>
                        <a:rPr lang="vi-VN" sz="1500" kern="1200" dirty="0">
                          <a:solidFill>
                            <a:schemeClr val="dk1"/>
                          </a:solidFill>
                          <a:effectLst/>
                          <a:latin typeface="+mn-lt"/>
                          <a:ea typeface="+mn-ea"/>
                          <a:cs typeface="+mn-cs"/>
                        </a:rPr>
                        <a:t>Dũng cảm nhận trách nhiệm khi làm sai một việc gì đó, quyết tâm sửa chữa trở thành người tốt</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6527">
                <a:tc vMerge="1">
                  <a:txBody>
                    <a:bodyPr/>
                    <a:lstStyle/>
                    <a:p>
                      <a:endParaRPr lang="en-US"/>
                    </a:p>
                  </a:txBody>
                  <a:tcPr/>
                </a:tc>
                <a:tc>
                  <a:txBody>
                    <a:bodyPr/>
                    <a:lstStyle/>
                    <a:p>
                      <a:pPr algn="ctr">
                        <a:lnSpc>
                          <a:spcPts val="2000"/>
                        </a:lnSpc>
                        <a:spcBef>
                          <a:spcPts val="0"/>
                        </a:spcBef>
                        <a:spcAft>
                          <a:spcPts val="0"/>
                        </a:spcAft>
                      </a:pPr>
                      <a:r>
                        <a:rPr lang="vi-VN" sz="1500" dirty="0">
                          <a:effectLst/>
                        </a:rPr>
                        <a:t>Bài 11: Yêu Tổ quốc Việt </a:t>
                      </a:r>
                      <a:r>
                        <a:rPr lang="vi-VN" sz="1500" dirty="0" smtClean="0">
                          <a:effectLst/>
                        </a:rPr>
                        <a:t>Nam</a:t>
                      </a:r>
                      <a:r>
                        <a:rPr lang="en-US" sz="1500" baseline="0" dirty="0" smtClean="0">
                          <a:effectLst/>
                        </a:rPr>
                        <a:t> - </a:t>
                      </a:r>
                      <a:r>
                        <a:rPr lang="vi-VN" sz="1500" dirty="0" smtClean="0">
                          <a:effectLst/>
                        </a:rPr>
                        <a:t>Trang </a:t>
                      </a:r>
                      <a:r>
                        <a:rPr lang="vi-VN" sz="1500" dirty="0">
                          <a:effectLst/>
                        </a:rPr>
                        <a:t>34</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ts val="2000"/>
                        </a:lnSpc>
                        <a:spcBef>
                          <a:spcPts val="0"/>
                        </a:spcBef>
                        <a:spcAft>
                          <a:spcPts val="0"/>
                        </a:spcAft>
                      </a:pPr>
                      <a:r>
                        <a:rPr lang="vi-VN" sz="1500" kern="1200" dirty="0">
                          <a:solidFill>
                            <a:schemeClr val="dk1"/>
                          </a:solidFill>
                          <a:effectLst/>
                          <a:latin typeface="+mn-lt"/>
                          <a:ea typeface="+mn-ea"/>
                          <a:cs typeface="+mn-cs"/>
                        </a:rPr>
                        <a:t>Kể chuyện những tấm gương bảo vệ chủ quyền biển, đảo</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6527">
                <a:tc vMerge="1">
                  <a:txBody>
                    <a:bodyPr/>
                    <a:lstStyle/>
                    <a:p>
                      <a:endParaRPr lang="en-US"/>
                    </a:p>
                  </a:txBody>
                  <a:tcPr/>
                </a:tc>
                <a:tc>
                  <a:txBody>
                    <a:bodyPr/>
                    <a:lstStyle/>
                    <a:p>
                      <a:pPr algn="ctr">
                        <a:lnSpc>
                          <a:spcPts val="2000"/>
                        </a:lnSpc>
                        <a:spcBef>
                          <a:spcPts val="0"/>
                        </a:spcBef>
                        <a:spcAft>
                          <a:spcPts val="0"/>
                        </a:spcAft>
                      </a:pPr>
                      <a:r>
                        <a:rPr lang="vi-VN" sz="1500" dirty="0">
                          <a:effectLst/>
                        </a:rPr>
                        <a:t>Bài 12: Em yêu hòa bình</a:t>
                      </a:r>
                      <a:endParaRPr lang="en-US" sz="1500" dirty="0">
                        <a:effectLst/>
                      </a:endParaRPr>
                    </a:p>
                    <a:p>
                      <a:pPr algn="ctr">
                        <a:lnSpc>
                          <a:spcPts val="2000"/>
                        </a:lnSpc>
                        <a:spcBef>
                          <a:spcPts val="0"/>
                        </a:spcBef>
                        <a:spcAft>
                          <a:spcPts val="0"/>
                        </a:spcAft>
                      </a:pPr>
                      <a:r>
                        <a:rPr lang="vi-VN" sz="1500" dirty="0">
                          <a:effectLst/>
                        </a:rPr>
                        <a:t>Trang 37</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ts val="2000"/>
                        </a:lnSpc>
                        <a:spcBef>
                          <a:spcPts val="0"/>
                        </a:spcBef>
                        <a:spcAft>
                          <a:spcPts val="0"/>
                        </a:spcAft>
                      </a:pPr>
                      <a:r>
                        <a:rPr lang="vi-VN" sz="1500" kern="1200" dirty="0">
                          <a:solidFill>
                            <a:schemeClr val="dk1"/>
                          </a:solidFill>
                          <a:effectLst/>
                          <a:latin typeface="+mn-lt"/>
                          <a:ea typeface="+mn-ea"/>
                          <a:cs typeface="+mn-cs"/>
                        </a:rPr>
                        <a:t>Học sinh k</a:t>
                      </a:r>
                      <a:r>
                        <a:rPr lang="en-US" sz="1500" kern="1200" dirty="0">
                          <a:solidFill>
                            <a:schemeClr val="dk1"/>
                          </a:solidFill>
                          <a:effectLst/>
                          <a:latin typeface="+mn-lt"/>
                          <a:ea typeface="+mn-ea"/>
                          <a:cs typeface="+mn-cs"/>
                        </a:rPr>
                        <a:t>ể </a:t>
                      </a:r>
                      <a:r>
                        <a:rPr lang="vi-VN" sz="1500" kern="1200" dirty="0">
                          <a:solidFill>
                            <a:schemeClr val="dk1"/>
                          </a:solidFill>
                          <a:effectLst/>
                          <a:latin typeface="+mn-lt"/>
                          <a:ea typeface="+mn-ea"/>
                          <a:cs typeface="+mn-cs"/>
                        </a:rPr>
                        <a:t>những hoạt động, việc làm thể hiện tinh thần yêu chuộng hòa bình của nhân dân Việt Nam</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2764465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82000" cy="1828800"/>
          </a:xfrm>
          <a:solidFill>
            <a:schemeClr val="accent6">
              <a:lumMod val="20000"/>
              <a:lumOff val="80000"/>
            </a:schemeClr>
          </a:solidFill>
        </p:spPr>
        <p:txBody>
          <a:bodyPr>
            <a:noAutofit/>
          </a:bodyPr>
          <a:lstStyle/>
          <a:p>
            <a:pPr algn="l"/>
            <a:r>
              <a:rPr lang="en-US" sz="3200" b="1" dirty="0" smtClean="0"/>
              <a:t/>
            </a:r>
            <a:br>
              <a:rPr lang="en-US" sz="3200" b="1" dirty="0" smtClean="0"/>
            </a:br>
            <a:r>
              <a:rPr lang="en-US" sz="3200" b="1" dirty="0" smtClean="0"/>
              <a:t>V. GIÁO DỤC QUỐC PHÒNG VÀ AN NINH TRONG TRƯỜNG TRUNG HỌC CƠ SỞ (</a:t>
            </a:r>
            <a:r>
              <a:rPr lang="vi-VN" sz="2800" b="1" dirty="0" smtClean="0"/>
              <a:t>Điều </a:t>
            </a:r>
            <a:r>
              <a:rPr lang="vi-VN" sz="2800" b="1" dirty="0"/>
              <a:t>4. Giáo dục quốc phòng và an ninh trong trường trung học cơ s</a:t>
            </a:r>
            <a:r>
              <a:rPr lang="en-US" sz="2800" b="1" dirty="0" smtClean="0"/>
              <a:t>ở)</a:t>
            </a:r>
            <a:r>
              <a:rPr lang="en-US" sz="2800" dirty="0"/>
              <a:t/>
            </a:r>
            <a:br>
              <a:rPr lang="en-US" sz="2800" dirty="0"/>
            </a:br>
            <a:endParaRPr lang="en-US" sz="2800" dirty="0"/>
          </a:p>
        </p:txBody>
      </p:sp>
      <p:sp>
        <p:nvSpPr>
          <p:cNvPr id="3" name="Content Placeholder 2"/>
          <p:cNvSpPr>
            <a:spLocks noGrp="1"/>
          </p:cNvSpPr>
          <p:nvPr>
            <p:ph idx="1"/>
          </p:nvPr>
        </p:nvSpPr>
        <p:spPr>
          <a:xfrm>
            <a:off x="381000" y="2057400"/>
            <a:ext cx="8305800" cy="4572000"/>
          </a:xfrm>
          <a:solidFill>
            <a:schemeClr val="accent5">
              <a:lumMod val="20000"/>
              <a:lumOff val="80000"/>
            </a:schemeClr>
          </a:solidFill>
        </p:spPr>
        <p:txBody>
          <a:bodyPr>
            <a:noAutofit/>
          </a:bodyPr>
          <a:lstStyle/>
          <a:p>
            <a:pPr marL="0" indent="0" algn="just">
              <a:lnSpc>
                <a:spcPct val="120000"/>
              </a:lnSpc>
              <a:spcBef>
                <a:spcPts val="600"/>
              </a:spcBef>
              <a:buNone/>
            </a:pPr>
            <a:r>
              <a:rPr lang="vi-VN" sz="2400" dirty="0"/>
              <a:t>Giáo dục quốc phòng và an ninh trong trường trung học cơ sở được thực hiện lồng ghép thông qua nội dung các môn học: Ngữ văn, Địa lý, Giáo dục công dân, Âm nhạc và Mĩ thuật; tập trung vào tinh thần đoàn kết, yêu nước của các thế hệ người Việt Nam trong </a:t>
            </a:r>
            <a:r>
              <a:rPr lang="en-US" sz="2400" dirty="0" err="1"/>
              <a:t>dự</a:t>
            </a:r>
            <a:r>
              <a:rPr lang="vi-VN" sz="2400" dirty="0"/>
              <a:t>ng nước và giữ nước qua các thời kỳ cách mạng; bước đầu hiểu biết về phòng chống cháy n</a:t>
            </a:r>
            <a:r>
              <a:rPr lang="en-US" sz="2400" dirty="0"/>
              <a:t>ổ</a:t>
            </a:r>
            <a:r>
              <a:rPr lang="vi-VN" sz="2400" dirty="0"/>
              <a:t>, an toàn cá nhân; pháp luật Nhà nước Cộng hòa x</a:t>
            </a:r>
            <a:r>
              <a:rPr lang="en-US" sz="2400" dirty="0"/>
              <a:t>ã </a:t>
            </a:r>
            <a:r>
              <a:rPr lang="vi-VN" sz="2400" dirty="0"/>
              <a:t>hội chủ nghĩa Việt Nam; quyền lợi, trách nhiệm của công dân với sự nghiệp xây dựng và bảo vệ Tổ quốc Việt Nam xã hội chủ nghĩa. Cụ thể:</a:t>
            </a:r>
            <a:endParaRPr lang="en-US" sz="2400" dirty="0"/>
          </a:p>
          <a:p>
            <a:endParaRPr lang="en-US" sz="2400" dirty="0"/>
          </a:p>
        </p:txBody>
      </p:sp>
    </p:spTree>
    <p:extLst>
      <p:ext uri="{BB962C8B-B14F-4D97-AF65-F5344CB8AC3E}">
        <p14:creationId xmlns:p14="http://schemas.microsoft.com/office/powerpoint/2010/main" val="27155374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089005273"/>
              </p:ext>
            </p:extLst>
          </p:nvPr>
        </p:nvGraphicFramePr>
        <p:xfrm>
          <a:off x="266699" y="2667000"/>
          <a:ext cx="8610599" cy="3352801"/>
        </p:xfrm>
        <a:graphic>
          <a:graphicData uri="http://schemas.openxmlformats.org/drawingml/2006/table">
            <a:tbl>
              <a:tblPr>
                <a:tableStyleId>{5C22544A-7EE6-4342-B048-85BDC9FD1C3A}</a:tableStyleId>
              </a:tblPr>
              <a:tblGrid>
                <a:gridCol w="1295400"/>
                <a:gridCol w="2895600"/>
                <a:gridCol w="4419599"/>
              </a:tblGrid>
              <a:tr h="335728">
                <a:tc>
                  <a:txBody>
                    <a:bodyPr/>
                    <a:lstStyle/>
                    <a:p>
                      <a:pPr algn="ctr">
                        <a:lnSpc>
                          <a:spcPct val="100000"/>
                        </a:lnSpc>
                        <a:spcBef>
                          <a:spcPts val="0"/>
                        </a:spcBef>
                        <a:spcAft>
                          <a:spcPts val="0"/>
                        </a:spcAft>
                      </a:pPr>
                      <a:r>
                        <a:rPr lang="vi-VN" sz="1500" dirty="0">
                          <a:effectLst/>
                        </a:rPr>
                        <a:t>Môn học</a:t>
                      </a:r>
                      <a:endParaRPr lang="en-US" sz="1500" dirty="0">
                        <a:effectLst/>
                        <a:latin typeface="Times New Roman"/>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Tên bài</a:t>
                      </a:r>
                      <a:endParaRPr lang="en-US" sz="1500" dirty="0">
                        <a:effectLst/>
                        <a:latin typeface="Times New Roman"/>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Hình thức, nội dung lồng ghép</a:t>
                      </a:r>
                      <a:endParaRPr lang="en-US" sz="1500" dirty="0">
                        <a:effectLst/>
                        <a:latin typeface="Times New Roman"/>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71456">
                <a:tc rowSpan="3">
                  <a:txBody>
                    <a:bodyPr/>
                    <a:lstStyle/>
                    <a:p>
                      <a:pPr>
                        <a:lnSpc>
                          <a:spcPct val="100000"/>
                        </a:lnSpc>
                        <a:spcBef>
                          <a:spcPts val="0"/>
                        </a:spcBef>
                        <a:spcAft>
                          <a:spcPts val="0"/>
                        </a:spcAft>
                      </a:pPr>
                      <a:r>
                        <a:rPr lang="vi-VN" sz="1500" dirty="0">
                          <a:effectLst/>
                        </a:rPr>
                        <a:t>Ngữ văn T</a:t>
                      </a:r>
                      <a:r>
                        <a:rPr lang="en-US" sz="1500" dirty="0">
                          <a:effectLst/>
                        </a:rPr>
                        <a:t>1</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0"/>
                        </a:spcBef>
                        <a:spcAft>
                          <a:spcPts val="0"/>
                        </a:spcAft>
                      </a:pPr>
                      <a:r>
                        <a:rPr lang="vi-VN" sz="1500" dirty="0">
                          <a:effectLst/>
                        </a:rPr>
                        <a:t>Bài 1. Văn bản: Con R</a:t>
                      </a:r>
                      <a:r>
                        <a:rPr lang="en-US" sz="1500" dirty="0">
                          <a:effectLst/>
                        </a:rPr>
                        <a:t>ồ</a:t>
                      </a:r>
                      <a:r>
                        <a:rPr lang="vi-VN" sz="1500" dirty="0">
                          <a:effectLst/>
                        </a:rPr>
                        <a:t>ng cháu </a:t>
                      </a:r>
                      <a:r>
                        <a:rPr lang="vi-VN" sz="1500" dirty="0" smtClean="0">
                          <a:effectLst/>
                        </a:rPr>
                        <a:t>Tiên</a:t>
                      </a:r>
                      <a:r>
                        <a:rPr lang="en-US" sz="1500" baseline="0" dirty="0" smtClean="0">
                          <a:effectLst/>
                        </a:rPr>
                        <a:t> - </a:t>
                      </a:r>
                      <a:r>
                        <a:rPr lang="vi-VN" sz="1500" dirty="0" smtClean="0">
                          <a:effectLst/>
                        </a:rPr>
                        <a:t>Trang </a:t>
                      </a:r>
                      <a:r>
                        <a:rPr lang="vi-VN" sz="1500" dirty="0">
                          <a:effectLst/>
                        </a:rPr>
                        <a:t>5</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500" dirty="0">
                          <a:effectLst/>
                        </a:rPr>
                        <a:t>Nêu lịch sử dụng nước và giữ nước của cha, ông</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02707">
                <a:tc vMerge="1">
                  <a:txBody>
                    <a:bodyPr/>
                    <a:lstStyle/>
                    <a:p>
                      <a:endParaRPr lang="en-US"/>
                    </a:p>
                  </a:txBody>
                  <a:tcPr/>
                </a:tc>
                <a:tc>
                  <a:txBody>
                    <a:bodyPr/>
                    <a:lstStyle/>
                    <a:p>
                      <a:pPr>
                        <a:lnSpc>
                          <a:spcPct val="100000"/>
                        </a:lnSpc>
                        <a:spcBef>
                          <a:spcPts val="0"/>
                        </a:spcBef>
                        <a:spcAft>
                          <a:spcPts val="0"/>
                        </a:spcAft>
                      </a:pPr>
                      <a:r>
                        <a:rPr lang="vi-VN" sz="1500" dirty="0">
                          <a:effectLst/>
                        </a:rPr>
                        <a:t>Bài 2. Văn bản: Thánh Gióng</a:t>
                      </a:r>
                      <a:endParaRPr lang="en-US" sz="1500" dirty="0">
                        <a:effectLst/>
                      </a:endParaRPr>
                    </a:p>
                    <a:p>
                      <a:pPr>
                        <a:lnSpc>
                          <a:spcPct val="100000"/>
                        </a:lnSpc>
                        <a:spcBef>
                          <a:spcPts val="0"/>
                        </a:spcBef>
                        <a:spcAft>
                          <a:spcPts val="0"/>
                        </a:spcAft>
                      </a:pPr>
                      <a:r>
                        <a:rPr lang="vi-VN" sz="1500" dirty="0">
                          <a:effectLst/>
                        </a:rPr>
                        <a:t>Trang </a:t>
                      </a:r>
                      <a:r>
                        <a:rPr lang="en-US" sz="1500" dirty="0">
                          <a:effectLst/>
                        </a:rPr>
                        <a:t>1</a:t>
                      </a:r>
                      <a:r>
                        <a:rPr lang="vi-VN" sz="1500" dirty="0">
                          <a:effectLst/>
                        </a:rPr>
                        <a:t>9</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Ví dụ về cách sử dụng sáng tạo vũ khí tự tạo của nhân dân trong chiến </a:t>
                      </a:r>
                      <a:r>
                        <a:rPr lang="en-US" sz="1500" kern="1200" dirty="0" err="1">
                          <a:solidFill>
                            <a:schemeClr val="dk1"/>
                          </a:solidFill>
                          <a:effectLst/>
                          <a:latin typeface="+mn-lt"/>
                          <a:ea typeface="+mn-ea"/>
                          <a:cs typeface="+mn-cs"/>
                        </a:rPr>
                        <a:t>tr</a:t>
                      </a:r>
                      <a:r>
                        <a:rPr lang="vi-VN" sz="1500" kern="1200" dirty="0">
                          <a:solidFill>
                            <a:schemeClr val="dk1"/>
                          </a:solidFill>
                          <a:effectLst/>
                          <a:latin typeface="+mn-lt"/>
                          <a:ea typeface="+mn-ea"/>
                          <a:cs typeface="+mn-cs"/>
                        </a:rPr>
                        <a:t>anh: gậy tre, chông tre...</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42910">
                <a:tc vMerge="1">
                  <a:txBody>
                    <a:bodyPr/>
                    <a:lstStyle/>
                    <a:p>
                      <a:pPr>
                        <a:lnSpc>
                          <a:spcPct val="100000"/>
                        </a:lnSpc>
                        <a:spcBef>
                          <a:spcPts val="0"/>
                        </a:spcBef>
                        <a:spcAft>
                          <a:spcPts val="0"/>
                        </a:spcAft>
                      </a:pPr>
                      <a:endParaRPr lang="en-US" sz="1500" dirty="0">
                        <a:effectLst/>
                        <a:latin typeface="Times New Roman"/>
                        <a:ea typeface="Times New Roman"/>
                      </a:endParaRPr>
                    </a:p>
                  </a:txBody>
                  <a:tcPr marL="0" marR="0" marT="0" marB="0" anchor="ctr"/>
                </a:tc>
                <a:tc>
                  <a:txBody>
                    <a:bodyPr/>
                    <a:lstStyle/>
                    <a:p>
                      <a:pPr marL="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4. Văn bản: Sự tích Hồ Gươm</a:t>
                      </a:r>
                      <a:endParaRPr lang="en-US" sz="1500" kern="1200" dirty="0">
                        <a:solidFill>
                          <a:schemeClr val="dk1"/>
                        </a:solidFill>
                        <a:effectLst/>
                        <a:latin typeface="+mn-lt"/>
                        <a:ea typeface="+mn-ea"/>
                        <a:cs typeface="+mn-cs"/>
                      </a:endParaRPr>
                    </a:p>
                    <a:p>
                      <a:pPr marL="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39</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Nêu các địa danh của Việt Nam luôn gắn với các sự tích trong các cuộc kháng chiến chống xâm lược (Ải Chi Lăng, Bạch Đằng, Đống Đa...).</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1"/>
          <p:cNvSpPr>
            <a:spLocks noChangeArrowheads="1"/>
          </p:cNvSpPr>
          <p:nvPr/>
        </p:nvSpPr>
        <p:spPr bwMode="auto">
          <a:xfrm>
            <a:off x="3804312" y="2146351"/>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6</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sp>
        <p:nvSpPr>
          <p:cNvPr id="4" name="Rectangle 3"/>
          <p:cNvSpPr/>
          <p:nvPr/>
        </p:nvSpPr>
        <p:spPr>
          <a:xfrm>
            <a:off x="457200" y="378692"/>
            <a:ext cx="8229599" cy="1754326"/>
          </a:xfrm>
          <a:prstGeom prst="rect">
            <a:avLst/>
          </a:prstGeom>
        </p:spPr>
        <p:txBody>
          <a:bodyPr wrap="square">
            <a:spAutoFit/>
          </a:bodyPr>
          <a:lstStyle/>
          <a:p>
            <a:pPr lvl="0" algn="just">
              <a:spcBef>
                <a:spcPts val="600"/>
              </a:spcBef>
            </a:pPr>
            <a:r>
              <a:rPr lang="vi-VN" sz="3600" b="1" dirty="0" smtClean="0">
                <a:solidFill>
                  <a:prstClr val="black"/>
                </a:solidFill>
              </a:rPr>
              <a:t>Điều </a:t>
            </a:r>
            <a:r>
              <a:rPr lang="vi-VN" sz="3600" b="1" dirty="0">
                <a:solidFill>
                  <a:prstClr val="black"/>
                </a:solidFill>
              </a:rPr>
              <a:t>4. Giáo dục quốc phòng và an ninh trong trường trung học cơ s</a:t>
            </a:r>
            <a:r>
              <a:rPr lang="en-US" sz="3600" b="1" dirty="0">
                <a:solidFill>
                  <a:prstClr val="black"/>
                </a:solidFill>
              </a:rPr>
              <a:t>ở</a:t>
            </a:r>
            <a:r>
              <a:rPr lang="en-US" sz="3600" dirty="0">
                <a:solidFill>
                  <a:prstClr val="black"/>
                </a:solidFill>
              </a:rPr>
              <a:t/>
            </a:r>
            <a:br>
              <a:rPr lang="en-US" sz="3600" dirty="0">
                <a:solidFill>
                  <a:prstClr val="black"/>
                </a:solidFill>
              </a:rPr>
            </a:br>
            <a:endParaRPr lang="en-US" sz="3600" dirty="0">
              <a:solidFill>
                <a:prstClr val="black"/>
              </a:solidFill>
            </a:endParaRPr>
          </a:p>
        </p:txBody>
      </p:sp>
    </p:spTree>
    <p:extLst>
      <p:ext uri="{BB962C8B-B14F-4D97-AF65-F5344CB8AC3E}">
        <p14:creationId xmlns:p14="http://schemas.microsoft.com/office/powerpoint/2010/main" val="40072980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7" name="Rectangle 1"/>
          <p:cNvSpPr>
            <a:spLocks noChangeArrowheads="1"/>
          </p:cNvSpPr>
          <p:nvPr/>
        </p:nvSpPr>
        <p:spPr bwMode="auto">
          <a:xfrm>
            <a:off x="3850933" y="76200"/>
            <a:ext cx="9653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6 </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189836283"/>
              </p:ext>
            </p:extLst>
          </p:nvPr>
        </p:nvGraphicFramePr>
        <p:xfrm>
          <a:off x="228600" y="704910"/>
          <a:ext cx="8763000" cy="5802982"/>
        </p:xfrm>
        <a:graphic>
          <a:graphicData uri="http://schemas.openxmlformats.org/drawingml/2006/table">
            <a:tbl>
              <a:tblPr>
                <a:tableStyleId>{5C22544A-7EE6-4342-B048-85BDC9FD1C3A}</a:tableStyleId>
              </a:tblPr>
              <a:tblGrid>
                <a:gridCol w="716158"/>
                <a:gridCol w="2865242"/>
                <a:gridCol w="5181600"/>
              </a:tblGrid>
              <a:tr h="394528">
                <a:tc>
                  <a:txBody>
                    <a:bodyPr/>
                    <a:lstStyle/>
                    <a:p>
                      <a:pPr algn="ctr">
                        <a:lnSpc>
                          <a:spcPct val="100000"/>
                        </a:lnSpc>
                        <a:spcBef>
                          <a:spcPts val="0"/>
                        </a:spcBef>
                        <a:spcAft>
                          <a:spcPts val="0"/>
                        </a:spcAft>
                      </a:pPr>
                      <a:r>
                        <a:rPr lang="vi-VN" sz="1500" dirty="0">
                          <a:effectLst/>
                        </a:rPr>
                        <a:t>Môn học</a:t>
                      </a:r>
                      <a:endParaRPr lang="en-US" sz="1500" dirty="0">
                        <a:effectLst/>
                        <a:latin typeface="Times New Roman"/>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Tên bài</a:t>
                      </a:r>
                      <a:endParaRPr lang="en-US" sz="1500" dirty="0">
                        <a:effectLst/>
                        <a:latin typeface="Times New Roman"/>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Hình thức, nội dung lồng ghép</a:t>
                      </a:r>
                      <a:endParaRPr lang="en-US" sz="1500" dirty="0">
                        <a:effectLst/>
                        <a:latin typeface="Times New Roman"/>
                        <a:ea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4528">
                <a:tc rowSpan="3">
                  <a:txBody>
                    <a:bodyPr/>
                    <a:lstStyle/>
                    <a:p>
                      <a:pPr algn="ctr">
                        <a:lnSpc>
                          <a:spcPct val="100000"/>
                        </a:lnSpc>
                        <a:spcBef>
                          <a:spcPts val="0"/>
                        </a:spcBef>
                        <a:spcAft>
                          <a:spcPts val="0"/>
                        </a:spcAft>
                      </a:pPr>
                      <a:r>
                        <a:rPr lang="vi-VN" sz="1400" dirty="0">
                          <a:effectLst/>
                        </a:rPr>
                        <a:t>Ngữ văn T2</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Bài 23. Văn bản: Đêm nay Bác không </a:t>
                      </a:r>
                      <a:r>
                        <a:rPr lang="vi-VN" sz="1400" dirty="0" smtClean="0">
                          <a:effectLst/>
                        </a:rPr>
                        <a:t>ngủ</a:t>
                      </a:r>
                      <a:r>
                        <a:rPr lang="en-US" sz="1400" baseline="0" dirty="0" smtClean="0">
                          <a:effectLst/>
                        </a:rPr>
                        <a:t> - </a:t>
                      </a:r>
                      <a:r>
                        <a:rPr lang="vi-VN" sz="1400" dirty="0" smtClean="0">
                          <a:effectLst/>
                        </a:rPr>
                        <a:t>Trang </a:t>
                      </a:r>
                      <a:r>
                        <a:rPr lang="vi-VN" sz="1400" dirty="0">
                          <a:effectLst/>
                        </a:rPr>
                        <a:t>63</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Tình thương yêu của Bác Hồ đối với thế hệ trẻ và dân tộc Việt Nam</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33426">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24. Văn bản: </a:t>
                      </a:r>
                      <a:r>
                        <a:rPr lang="vi-VN" sz="1400" kern="1200" dirty="0" smtClean="0">
                          <a:solidFill>
                            <a:schemeClr val="dk1"/>
                          </a:solidFill>
                          <a:effectLst/>
                          <a:latin typeface="+mn-lt"/>
                          <a:ea typeface="+mn-ea"/>
                          <a:cs typeface="+mn-cs"/>
                        </a:rPr>
                        <a:t>Lượm</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72</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Kể chuyện về những tấm gương mưu trí, dũng cảm của thiếu niên Việt Nam trong kháng chiến chống giặc ngoại xâm</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25069">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26. Văn bản: Cây tre Việt Nam</a:t>
                      </a:r>
                      <a:endParaRPr lang="en-US" sz="14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Trang 95</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Sự sáng tạo của dân tộc Việt Nam trong kháng chiến chống giặc ngoại xâm</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33426">
                <a:tc>
                  <a:txBody>
                    <a:bodyPr/>
                    <a:lstStyle/>
                    <a:p>
                      <a:pPr algn="ctr">
                        <a:lnSpc>
                          <a:spcPct val="100000"/>
                        </a:lnSpc>
                        <a:spcBef>
                          <a:spcPts val="0"/>
                        </a:spcBef>
                        <a:spcAft>
                          <a:spcPts val="0"/>
                        </a:spcAft>
                      </a:pPr>
                      <a:r>
                        <a:rPr lang="vi-VN" sz="1400" dirty="0">
                          <a:effectLst/>
                        </a:rPr>
                        <a:t>Địa lý</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Từ bài 03 trang </a:t>
                      </a:r>
                      <a:r>
                        <a:rPr lang="en-US" sz="1400" kern="1200" dirty="0">
                          <a:solidFill>
                            <a:schemeClr val="dk1"/>
                          </a:solidFill>
                          <a:effectLst/>
                          <a:latin typeface="+mn-lt"/>
                          <a:ea typeface="+mn-ea"/>
                          <a:cs typeface="+mn-cs"/>
                        </a:rPr>
                        <a:t>1</a:t>
                      </a:r>
                      <a:r>
                        <a:rPr lang="vi-VN" sz="1400" kern="1200" dirty="0">
                          <a:solidFill>
                            <a:schemeClr val="dk1"/>
                          </a:solidFill>
                          <a:effectLst/>
                          <a:latin typeface="+mn-lt"/>
                          <a:ea typeface="+mn-ea"/>
                          <a:cs typeface="+mn-cs"/>
                        </a:rPr>
                        <a:t>2 đến bài 05 trang 18</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Giới thiệu bản đồ hành chính Việt Nam và khẳng định chủ quyền của Việt Nam đối với Biển Đông và hai quần đảo Hoàng Sa và Trường Sa</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6172">
                <a:tc rowSpan="5">
                  <a:txBody>
                    <a:bodyPr/>
                    <a:lstStyle/>
                    <a:p>
                      <a:pPr algn="ctr">
                        <a:lnSpc>
                          <a:spcPct val="100000"/>
                        </a:lnSpc>
                        <a:spcBef>
                          <a:spcPts val="0"/>
                        </a:spcBef>
                        <a:spcAft>
                          <a:spcPts val="0"/>
                        </a:spcAft>
                      </a:pPr>
                      <a:r>
                        <a:rPr lang="vi-VN" sz="1400" dirty="0">
                          <a:effectLst/>
                        </a:rPr>
                        <a:t>Giáo dục công dân</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5: Giữ luật </a:t>
                      </a:r>
                      <a:r>
                        <a:rPr lang="en-US" sz="1400" kern="1200" dirty="0">
                          <a:solidFill>
                            <a:schemeClr val="dk1"/>
                          </a:solidFill>
                          <a:effectLst/>
                          <a:latin typeface="+mn-lt"/>
                          <a:ea typeface="+mn-ea"/>
                          <a:cs typeface="+mn-cs"/>
                        </a:rPr>
                        <a:t>l</a:t>
                      </a:r>
                      <a:r>
                        <a:rPr lang="vi-VN" sz="1400" kern="1200" dirty="0">
                          <a:solidFill>
                            <a:schemeClr val="dk1"/>
                          </a:solidFill>
                          <a:effectLst/>
                          <a:latin typeface="+mn-lt"/>
                          <a:ea typeface="+mn-ea"/>
                          <a:cs typeface="+mn-cs"/>
                        </a:rPr>
                        <a:t>ệ chung </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12</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Tấm gương của lãnh tụ về chấp hành luật lệ giao thông</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4528">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14: Thực hiện trật tự an toàn giao thông </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35</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Giới thiệu tranh, ảnh, clip về chủ đề an toàn giao thông</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02885">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16: Quyền được pháp luật b</a:t>
                      </a:r>
                      <a:r>
                        <a:rPr lang="en-US" sz="1400" kern="1200" dirty="0">
                          <a:solidFill>
                            <a:schemeClr val="dk1"/>
                          </a:solidFill>
                          <a:effectLst/>
                          <a:latin typeface="+mn-lt"/>
                          <a:ea typeface="+mn-ea"/>
                          <a:cs typeface="+mn-cs"/>
                        </a:rPr>
                        <a:t>ả</a:t>
                      </a:r>
                      <a:r>
                        <a:rPr lang="vi-VN" sz="1400" kern="1200" dirty="0">
                          <a:solidFill>
                            <a:schemeClr val="dk1"/>
                          </a:solidFill>
                          <a:effectLst/>
                          <a:latin typeface="+mn-lt"/>
                          <a:ea typeface="+mn-ea"/>
                          <a:cs typeface="+mn-cs"/>
                        </a:rPr>
                        <a:t>o hộ tính mạng, thân th</a:t>
                      </a:r>
                      <a:r>
                        <a:rPr lang="en-US" sz="1400" kern="1200" dirty="0">
                          <a:solidFill>
                            <a:schemeClr val="dk1"/>
                          </a:solidFill>
                          <a:effectLst/>
                          <a:latin typeface="+mn-lt"/>
                          <a:ea typeface="+mn-ea"/>
                          <a:cs typeface="+mn-cs"/>
                        </a:rPr>
                        <a:t>ể</a:t>
                      </a:r>
                      <a:r>
                        <a:rPr lang="vi-VN" sz="1400" kern="1200" dirty="0">
                          <a:solidFill>
                            <a:schemeClr val="dk1"/>
                          </a:solidFill>
                          <a:effectLst/>
                          <a:latin typeface="+mn-lt"/>
                          <a:ea typeface="+mn-ea"/>
                          <a:cs typeface="+mn-cs"/>
                        </a:rPr>
                        <a:t>, sức khỏe, danh dự và nhân </a:t>
                      </a:r>
                      <a:r>
                        <a:rPr lang="vi-VN" sz="1400" kern="1200" dirty="0" smtClean="0">
                          <a:solidFill>
                            <a:schemeClr val="dk1"/>
                          </a:solidFill>
                          <a:effectLst/>
                          <a:latin typeface="+mn-lt"/>
                          <a:ea typeface="+mn-ea"/>
                          <a:cs typeface="+mn-cs"/>
                        </a:rPr>
                        <a:t>phẩm</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42</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Ví dụ đơn giản về các quyền bảo hộ tính mạng, bất khả xâm phạm... để cho học sinh dễ hiểu, dễ nhớ</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4528">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17: Quyền bất khả xâm phạm về ch</a:t>
                      </a:r>
                      <a:r>
                        <a:rPr lang="en-US" sz="1400" kern="1200" dirty="0">
                          <a:solidFill>
                            <a:schemeClr val="dk1"/>
                          </a:solidFill>
                          <a:effectLst/>
                          <a:latin typeface="+mn-lt"/>
                          <a:ea typeface="+mn-ea"/>
                          <a:cs typeface="+mn-cs"/>
                        </a:rPr>
                        <a:t>ỗ </a:t>
                      </a:r>
                      <a:r>
                        <a:rPr lang="vi-VN" sz="1400" kern="1200" dirty="0" smtClean="0">
                          <a:solidFill>
                            <a:schemeClr val="dk1"/>
                          </a:solidFill>
                          <a:effectLst/>
                          <a:latin typeface="+mn-lt"/>
                          <a:ea typeface="+mn-ea"/>
                          <a:cs typeface="+mn-cs"/>
                        </a:rPr>
                        <a:t>ở</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44</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502885">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18: Quyền được bảo đảm an toàn và b</a:t>
                      </a:r>
                      <a:r>
                        <a:rPr lang="en-US" sz="1400" kern="1200" dirty="0">
                          <a:solidFill>
                            <a:schemeClr val="dk1"/>
                          </a:solidFill>
                          <a:effectLst/>
                          <a:latin typeface="+mn-lt"/>
                          <a:ea typeface="+mn-ea"/>
                          <a:cs typeface="+mn-cs"/>
                        </a:rPr>
                        <a:t>í </a:t>
                      </a:r>
                      <a:r>
                        <a:rPr lang="vi-VN" sz="1400" kern="1200" dirty="0">
                          <a:solidFill>
                            <a:schemeClr val="dk1"/>
                          </a:solidFill>
                          <a:effectLst/>
                          <a:latin typeface="+mn-lt"/>
                          <a:ea typeface="+mn-ea"/>
                          <a:cs typeface="+mn-cs"/>
                        </a:rPr>
                        <a:t>mật thư t</a:t>
                      </a:r>
                      <a:r>
                        <a:rPr lang="en-US" sz="1400" kern="1200" dirty="0">
                          <a:solidFill>
                            <a:schemeClr val="dk1"/>
                          </a:solidFill>
                          <a:effectLst/>
                          <a:latin typeface="+mn-lt"/>
                          <a:ea typeface="+mn-ea"/>
                          <a:cs typeface="+mn-cs"/>
                        </a:rPr>
                        <a:t>í</a:t>
                      </a:r>
                      <a:r>
                        <a:rPr lang="vi-VN" sz="1400" kern="1200" dirty="0">
                          <a:solidFill>
                            <a:schemeClr val="dk1"/>
                          </a:solidFill>
                          <a:effectLst/>
                          <a:latin typeface="+mn-lt"/>
                          <a:ea typeface="+mn-ea"/>
                          <a:cs typeface="+mn-cs"/>
                        </a:rPr>
                        <a:t>n, điện thoại, điện t</a:t>
                      </a:r>
                      <a:r>
                        <a:rPr lang="en-US" sz="1400" kern="1200" dirty="0">
                          <a:solidFill>
                            <a:schemeClr val="dk1"/>
                          </a:solidFill>
                          <a:effectLst/>
                          <a:latin typeface="+mn-lt"/>
                          <a:ea typeface="+mn-ea"/>
                          <a:cs typeface="+mn-cs"/>
                        </a:rPr>
                        <a:t>í</a:t>
                      </a:r>
                      <a:r>
                        <a:rPr lang="vi-VN" sz="1400" kern="1200" dirty="0" smtClean="0">
                          <a:solidFill>
                            <a:schemeClr val="dk1"/>
                          </a:solidFill>
                          <a:effectLst/>
                          <a:latin typeface="+mn-lt"/>
                          <a:ea typeface="+mn-ea"/>
                          <a:cs typeface="+mn-cs"/>
                        </a:rPr>
                        <a:t>n</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46</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286172">
                <a:tc rowSpan="3">
                  <a:txBody>
                    <a:bodyPr/>
                    <a:lstStyle/>
                    <a:p>
                      <a:pPr algn="ctr">
                        <a:lnSpc>
                          <a:spcPct val="100000"/>
                        </a:lnSpc>
                        <a:spcBef>
                          <a:spcPts val="0"/>
                        </a:spcBef>
                        <a:spcAft>
                          <a:spcPts val="0"/>
                        </a:spcAft>
                      </a:pPr>
                      <a:r>
                        <a:rPr lang="vi-VN" sz="1400" dirty="0">
                          <a:effectLst/>
                        </a:rPr>
                        <a:t>Âm nhạc và Mĩ thuật</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Tiết 1. Âm nhạc: Bài hát Quốc ca</a:t>
                      </a:r>
                      <a:endParaRPr lang="en-US" sz="14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Trang 5</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Ý nghĩa của ca khúc Quốc ca</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6172">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Tiết 7: Làng </a:t>
                      </a:r>
                      <a:r>
                        <a:rPr lang="vi-VN" sz="1400" kern="1200" dirty="0" smtClean="0">
                          <a:solidFill>
                            <a:schemeClr val="dk1"/>
                          </a:solidFill>
                          <a:effectLst/>
                          <a:latin typeface="+mn-lt"/>
                          <a:ea typeface="+mn-ea"/>
                          <a:cs typeface="+mn-cs"/>
                        </a:rPr>
                        <a:t>tôi</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21</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H</a:t>
                      </a:r>
                      <a:r>
                        <a:rPr lang="en-US" sz="1400" kern="1200" dirty="0">
                          <a:solidFill>
                            <a:schemeClr val="dk1"/>
                          </a:solidFill>
                          <a:effectLst/>
                          <a:latin typeface="+mn-lt"/>
                          <a:ea typeface="+mn-ea"/>
                          <a:cs typeface="+mn-cs"/>
                        </a:rPr>
                        <a:t>ì</a:t>
                      </a:r>
                      <a:r>
                        <a:rPr lang="vi-VN" sz="1400" kern="1200" dirty="0">
                          <a:solidFill>
                            <a:schemeClr val="dk1"/>
                          </a:solidFill>
                          <a:effectLst/>
                          <a:latin typeface="+mn-lt"/>
                          <a:ea typeface="+mn-ea"/>
                          <a:cs typeface="+mn-cs"/>
                        </a:rPr>
                        <a:t>nh ảnh làng quê Việt Nam qua các cuộc kháng chiến</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6172">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13: Đề tài bộ </a:t>
                      </a:r>
                      <a:r>
                        <a:rPr lang="vi-VN" sz="1400" kern="1200" dirty="0" smtClean="0">
                          <a:solidFill>
                            <a:schemeClr val="dk1"/>
                          </a:solidFill>
                          <a:effectLst/>
                          <a:latin typeface="+mn-lt"/>
                          <a:ea typeface="+mn-ea"/>
                          <a:cs typeface="+mn-cs"/>
                        </a:rPr>
                        <a:t>đội</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111</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Biết ơn công lao của anh bộ đội Cụ Hồ</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5820954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386983"/>
            <a:ext cx="9144000" cy="5078313"/>
          </a:xfrm>
          <a:prstGeom prst="rect">
            <a:avLst/>
          </a:prstGeom>
          <a:noFill/>
        </p:spPr>
        <p:txBody>
          <a:bodyPr wrap="square" lIns="91440" tIns="45720" rIns="91440" bIns="45720">
            <a:spAutoFit/>
          </a:bodyPr>
          <a:lstStyle/>
          <a:p>
            <a:pPr algn="ctr">
              <a:lnSpc>
                <a:spcPct val="150000"/>
              </a:lnSpc>
            </a:pPr>
            <a:r>
              <a:rPr lang="en-US" sz="4800" b="1" cap="none" spc="0" dirty="0" smtClean="0">
                <a:ln w="18000">
                  <a:solidFill>
                    <a:srgbClr val="7030A0"/>
                  </a:solidFill>
                  <a:prstDash val="solid"/>
                  <a:miter lim="800000"/>
                </a:ln>
                <a:solidFill>
                  <a:srgbClr val="0070C0"/>
                </a:solidFill>
                <a:effectLst>
                  <a:outerShdw blurRad="25500" dist="23000" dir="7020000" algn="tl">
                    <a:srgbClr val="000000">
                      <a:alpha val="50000"/>
                    </a:srgbClr>
                  </a:outerShdw>
                </a:effectLst>
                <a:latin typeface="VNI-Bandit" pitchFamily="2" charset="0"/>
              </a:rPr>
              <a:t>THOÂNG TÖ 01/2017/TT-BGDÑT</a:t>
            </a:r>
          </a:p>
          <a:p>
            <a:pPr algn="ctr">
              <a:lnSpc>
                <a:spcPct val="150000"/>
              </a:lnSpc>
            </a:pPr>
            <a:r>
              <a:rPr lang="en-US" sz="4800" b="1" dirty="0" smtClean="0">
                <a:ln w="18000">
                  <a:solidFill>
                    <a:srgbClr val="7030A0"/>
                  </a:solidFill>
                  <a:prstDash val="solid"/>
                  <a:miter lim="800000"/>
                </a:ln>
                <a:solidFill>
                  <a:srgbClr val="0070C0"/>
                </a:solidFill>
                <a:effectLst>
                  <a:outerShdw blurRad="25500" dist="23000" dir="7020000" algn="tl">
                    <a:srgbClr val="000000">
                      <a:alpha val="50000"/>
                    </a:srgbClr>
                  </a:outerShdw>
                </a:effectLst>
                <a:latin typeface="VNI-Bandit" pitchFamily="2" charset="0"/>
              </a:rPr>
              <a:t>THOÂNG TÖ</a:t>
            </a:r>
            <a:endParaRPr lang="en-US" sz="4800" b="1" cap="none" spc="0" dirty="0" smtClean="0">
              <a:ln w="18000">
                <a:solidFill>
                  <a:srgbClr val="7030A0"/>
                </a:solidFill>
                <a:prstDash val="solid"/>
                <a:miter lim="800000"/>
              </a:ln>
              <a:solidFill>
                <a:srgbClr val="0070C0"/>
              </a:solidFill>
              <a:effectLst>
                <a:outerShdw blurRad="25500" dist="23000" dir="7020000" algn="tl">
                  <a:srgbClr val="000000">
                    <a:alpha val="50000"/>
                  </a:srgbClr>
                </a:outerShdw>
              </a:effectLst>
              <a:latin typeface="VNI-Bandit" pitchFamily="2" charset="0"/>
            </a:endParaRPr>
          </a:p>
          <a:p>
            <a:pPr algn="ctr">
              <a:lnSpc>
                <a:spcPct val="150000"/>
              </a:lnSpc>
            </a:pP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Höôùng</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daãn</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giaùo</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duïc</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quoác</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phoøng</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p>
          <a:p>
            <a:pPr algn="ctr">
              <a:lnSpc>
                <a:spcPct val="150000"/>
              </a:lnSpc>
            </a:pP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vaø</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an </a:t>
            </a: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ninh</a:t>
            </a:r>
            <a:r>
              <a:rPr lang="en-US" sz="4000" b="1" dirty="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t</a:t>
            </a:r>
            <a:r>
              <a:rPr lang="en-US" sz="4000" b="1" cap="none" spc="0"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rong</a:t>
            </a:r>
            <a:r>
              <a:rPr lang="en-US" sz="4000" b="1" cap="none" spc="0"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cap="none" spc="0"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tröôøng</a:t>
            </a:r>
            <a:r>
              <a:rPr lang="en-US" sz="4000" b="1" cap="none" spc="0"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cap="none" spc="0"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tieåu</a:t>
            </a:r>
            <a:r>
              <a:rPr lang="en-US" sz="4000" b="1" cap="none" spc="0"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cap="none" spc="0"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hoïc</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p>
          <a:p>
            <a:pPr algn="ctr">
              <a:lnSpc>
                <a:spcPct val="150000"/>
              </a:lnSpc>
            </a:pP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trung</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hoïc</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cô</a:t>
            </a:r>
            <a:r>
              <a:rPr lang="en-US" sz="4000" b="1" dirty="0"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 </a:t>
            </a:r>
            <a:r>
              <a:rPr lang="en-US" sz="4000" b="1" dirty="0" err="1" smtClean="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rPr>
              <a:t>sôû</a:t>
            </a:r>
            <a:endParaRPr lang="en-US" sz="4000" b="1" cap="none" spc="0" dirty="0">
              <a:ln w="18000">
                <a:solidFill>
                  <a:srgbClr val="FF0000"/>
                </a:solidFill>
                <a:prstDash val="solid"/>
                <a:miter lim="800000"/>
              </a:ln>
              <a:solidFill>
                <a:srgbClr val="FF0000"/>
              </a:solidFill>
              <a:effectLst>
                <a:outerShdw blurRad="25500" dist="23000" dir="7020000" algn="tl">
                  <a:srgbClr val="000000">
                    <a:alpha val="50000"/>
                  </a:srgbClr>
                </a:outerShdw>
              </a:effectLst>
              <a:latin typeface="VNI-Bandit" pitchFamily="2" charset="0"/>
            </a:endParaRPr>
          </a:p>
        </p:txBody>
      </p:sp>
    </p:spTree>
    <p:extLst>
      <p:ext uri="{BB962C8B-B14F-4D97-AF65-F5344CB8AC3E}">
        <p14:creationId xmlns:p14="http://schemas.microsoft.com/office/powerpoint/2010/main" val="322626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7" name="Rectangle 1"/>
          <p:cNvSpPr>
            <a:spLocks noChangeArrowheads="1"/>
          </p:cNvSpPr>
          <p:nvPr/>
        </p:nvSpPr>
        <p:spPr bwMode="auto">
          <a:xfrm>
            <a:off x="3850933" y="76200"/>
            <a:ext cx="9653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7 </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898369672"/>
              </p:ext>
            </p:extLst>
          </p:nvPr>
        </p:nvGraphicFramePr>
        <p:xfrm>
          <a:off x="381000" y="609600"/>
          <a:ext cx="8458200" cy="5867400"/>
        </p:xfrm>
        <a:graphic>
          <a:graphicData uri="http://schemas.openxmlformats.org/drawingml/2006/table">
            <a:tbl>
              <a:tblPr>
                <a:tableStyleId>{5C22544A-7EE6-4342-B048-85BDC9FD1C3A}</a:tableStyleId>
              </a:tblPr>
              <a:tblGrid>
                <a:gridCol w="990341"/>
                <a:gridCol w="2362459"/>
                <a:gridCol w="5105400"/>
              </a:tblGrid>
              <a:tr h="149841">
                <a:tc>
                  <a:txBody>
                    <a:bodyPr/>
                    <a:lstStyle/>
                    <a:p>
                      <a:pPr algn="ctr">
                        <a:lnSpc>
                          <a:spcPct val="100000"/>
                        </a:lnSpc>
                        <a:spcBef>
                          <a:spcPts val="0"/>
                        </a:spcBef>
                        <a:spcAft>
                          <a:spcPts val="0"/>
                        </a:spcAft>
                      </a:pPr>
                      <a:r>
                        <a:rPr lang="vi-VN" sz="1500" dirty="0">
                          <a:effectLst/>
                        </a:rPr>
                        <a:t>Môn học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Tên bài</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Hình thức, nội dung lồng ghép</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9600">
                <a:tc rowSpan="2">
                  <a:txBody>
                    <a:bodyPr/>
                    <a:lstStyle/>
                    <a:p>
                      <a:pPr algn="ctr">
                        <a:lnSpc>
                          <a:spcPct val="100000"/>
                        </a:lnSpc>
                        <a:spcBef>
                          <a:spcPts val="0"/>
                        </a:spcBef>
                        <a:spcAft>
                          <a:spcPts val="0"/>
                        </a:spcAft>
                      </a:pPr>
                      <a:r>
                        <a:rPr lang="vi-VN" sz="1500" dirty="0">
                          <a:effectLst/>
                        </a:rPr>
                        <a:t>Ngữ văn T</a:t>
                      </a:r>
                      <a:r>
                        <a:rPr lang="en-US" sz="1500" dirty="0">
                          <a:effectLst/>
                        </a:rPr>
                        <a:t>1</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nSpc>
                          <a:spcPct val="100000"/>
                        </a:lnSpc>
                        <a:spcBef>
                          <a:spcPts val="0"/>
                        </a:spcBef>
                        <a:spcAft>
                          <a:spcPts val="0"/>
                        </a:spcAft>
                      </a:pPr>
                      <a:r>
                        <a:rPr lang="vi-VN" sz="1500" dirty="0">
                          <a:effectLst/>
                        </a:rPr>
                        <a:t>Bài 5: Bài thơ Sông núi Nước </a:t>
                      </a:r>
                      <a:r>
                        <a:rPr lang="vi-VN" sz="1500" dirty="0" smtClean="0">
                          <a:effectLst/>
                        </a:rPr>
                        <a:t>Nam</a:t>
                      </a:r>
                      <a:r>
                        <a:rPr lang="en-US" sz="1500" baseline="0" dirty="0" smtClean="0">
                          <a:effectLst/>
                        </a:rPr>
                        <a:t> - </a:t>
                      </a:r>
                      <a:r>
                        <a:rPr lang="vi-VN" sz="1500" dirty="0" smtClean="0">
                          <a:effectLst/>
                        </a:rPr>
                        <a:t>Trang </a:t>
                      </a:r>
                      <a:r>
                        <a:rPr lang="vi-VN" sz="1500" dirty="0">
                          <a:effectLst/>
                        </a:rPr>
                        <a:t>62</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500" dirty="0">
                          <a:effectLst/>
                        </a:rPr>
                        <a:t>Khẳng định ý chí của dân tộc Việt Nam về độc lập chủ quyền trước các thế lực xâm lược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9600">
                <a:tc vMerge="1">
                  <a:txBody>
                    <a:bodyPr/>
                    <a:lstStyle/>
                    <a:p>
                      <a:endParaRPr lang="en-US"/>
                    </a:p>
                  </a:txBody>
                  <a:tcPr/>
                </a:tc>
                <a:tc>
                  <a:txBody>
                    <a:bodyPr/>
                    <a:lstStyle/>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12: Bài thơ Cảnh </a:t>
                      </a:r>
                      <a:r>
                        <a:rPr lang="vi-VN" sz="1500" kern="1200" dirty="0" smtClean="0">
                          <a:solidFill>
                            <a:schemeClr val="dk1"/>
                          </a:solidFill>
                          <a:effectLst/>
                          <a:latin typeface="+mn-lt"/>
                          <a:ea typeface="+mn-ea"/>
                          <a:cs typeface="+mn-cs"/>
                        </a:rPr>
                        <a:t>khuya</a:t>
                      </a:r>
                      <a:r>
                        <a:rPr lang="en-US" sz="1500" kern="1200" baseline="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140</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K</a:t>
                      </a:r>
                      <a:r>
                        <a:rPr lang="en-US" sz="1500" kern="1200" dirty="0">
                          <a:solidFill>
                            <a:schemeClr val="dk1"/>
                          </a:solidFill>
                          <a:effectLst/>
                          <a:latin typeface="+mn-lt"/>
                          <a:ea typeface="+mn-ea"/>
                          <a:cs typeface="+mn-cs"/>
                        </a:rPr>
                        <a:t>ể </a:t>
                      </a:r>
                      <a:r>
                        <a:rPr lang="vi-VN" sz="1500" kern="1200" dirty="0">
                          <a:solidFill>
                            <a:schemeClr val="dk1"/>
                          </a:solidFill>
                          <a:effectLst/>
                          <a:latin typeface="+mn-lt"/>
                          <a:ea typeface="+mn-ea"/>
                          <a:cs typeface="+mn-cs"/>
                        </a:rPr>
                        <a:t>một s</a:t>
                      </a:r>
                      <a:r>
                        <a:rPr lang="en-US" sz="1500" kern="1200" dirty="0">
                          <a:solidFill>
                            <a:schemeClr val="dk1"/>
                          </a:solidFill>
                          <a:effectLst/>
                          <a:latin typeface="+mn-lt"/>
                          <a:ea typeface="+mn-ea"/>
                          <a:cs typeface="+mn-cs"/>
                        </a:rPr>
                        <a:t>ố </a:t>
                      </a:r>
                      <a:r>
                        <a:rPr lang="vi-VN" sz="1500" kern="1200" dirty="0">
                          <a:solidFill>
                            <a:schemeClr val="dk1"/>
                          </a:solidFill>
                          <a:effectLst/>
                          <a:latin typeface="+mn-lt"/>
                          <a:ea typeface="+mn-ea"/>
                          <a:cs typeface="+mn-cs"/>
                        </a:rPr>
                        <a:t>câu chuyện hoặc bằng hình ảnh minh họa trên đường kháng chiến của Bác</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9600">
                <a:tc>
                  <a:txBody>
                    <a:bodyPr/>
                    <a:lstStyle/>
                    <a:p>
                      <a:pPr algn="ctr">
                        <a:lnSpc>
                          <a:spcPct val="100000"/>
                        </a:lnSpc>
                        <a:spcBef>
                          <a:spcPts val="0"/>
                        </a:spcBef>
                        <a:spcAft>
                          <a:spcPts val="0"/>
                        </a:spcAft>
                      </a:pPr>
                      <a:r>
                        <a:rPr lang="vi-VN" sz="1500" dirty="0">
                          <a:effectLst/>
                        </a:rPr>
                        <a:t>Ngữ Văn T2</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20: Tinh thần yêu nước của nhân dân </a:t>
                      </a:r>
                      <a:r>
                        <a:rPr lang="vi-VN" sz="1500" kern="1200" dirty="0" smtClean="0">
                          <a:solidFill>
                            <a:schemeClr val="dk1"/>
                          </a:solidFill>
                          <a:effectLst/>
                          <a:latin typeface="+mn-lt"/>
                          <a:ea typeface="+mn-ea"/>
                          <a:cs typeface="+mn-cs"/>
                        </a:rPr>
                        <a:t>ta</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24</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Kể chuyện về những tấm gương gan dạ, mưu trí, sáng tạo trong kháng chiến của dân t</a:t>
                      </a:r>
                      <a:r>
                        <a:rPr lang="en-US" sz="1500" kern="1200" dirty="0">
                          <a:solidFill>
                            <a:schemeClr val="dk1"/>
                          </a:solidFill>
                          <a:effectLst/>
                          <a:latin typeface="+mn-lt"/>
                          <a:ea typeface="+mn-ea"/>
                          <a:cs typeface="+mn-cs"/>
                        </a:rPr>
                        <a:t>ộ</a:t>
                      </a:r>
                      <a:r>
                        <a:rPr lang="vi-VN" sz="1500" kern="1200" dirty="0">
                          <a:solidFill>
                            <a:schemeClr val="dk1"/>
                          </a:solidFill>
                          <a:effectLst/>
                          <a:latin typeface="+mn-lt"/>
                          <a:ea typeface="+mn-ea"/>
                          <a:cs typeface="+mn-cs"/>
                        </a:rPr>
                        <a:t>c</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9600">
                <a:tc rowSpan="6">
                  <a:txBody>
                    <a:bodyPr/>
                    <a:lstStyle/>
                    <a:p>
                      <a:pPr algn="ctr">
                        <a:lnSpc>
                          <a:spcPct val="100000"/>
                        </a:lnSpc>
                        <a:spcBef>
                          <a:spcPts val="0"/>
                        </a:spcBef>
                        <a:spcAft>
                          <a:spcPts val="0"/>
                        </a:spcAft>
                      </a:pPr>
                      <a:r>
                        <a:rPr lang="vi-VN" sz="1500" dirty="0">
                          <a:effectLst/>
                        </a:rPr>
                        <a:t>Giáo dục công dân</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4: Đạo đức và kỷ luật</a:t>
                      </a:r>
                      <a:endParaRPr lang="en-US" sz="1500" kern="1200" dirty="0">
                        <a:solidFill>
                          <a:schemeClr val="dk1"/>
                        </a:solidFill>
                        <a:effectLst/>
                        <a:latin typeface="+mn-lt"/>
                        <a:ea typeface="+mn-ea"/>
                        <a:cs typeface="+mn-cs"/>
                      </a:endParaRPr>
                    </a:p>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12</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Nêu một s</a:t>
                      </a:r>
                      <a:r>
                        <a:rPr lang="en-US" sz="1500" kern="1200" dirty="0">
                          <a:solidFill>
                            <a:schemeClr val="dk1"/>
                          </a:solidFill>
                          <a:effectLst/>
                          <a:latin typeface="+mn-lt"/>
                          <a:ea typeface="+mn-ea"/>
                          <a:cs typeface="+mn-cs"/>
                        </a:rPr>
                        <a:t>ố</a:t>
                      </a:r>
                      <a:r>
                        <a:rPr lang="vi-VN" sz="1500" kern="1200" dirty="0">
                          <a:solidFill>
                            <a:schemeClr val="dk1"/>
                          </a:solidFill>
                          <a:effectLst/>
                          <a:latin typeface="+mn-lt"/>
                          <a:ea typeface="+mn-ea"/>
                          <a:cs typeface="+mn-cs"/>
                        </a:rPr>
                        <a:t> t</a:t>
                      </a:r>
                      <a:r>
                        <a:rPr lang="en-US" sz="1500" kern="1200" dirty="0">
                          <a:solidFill>
                            <a:schemeClr val="dk1"/>
                          </a:solidFill>
                          <a:effectLst/>
                          <a:latin typeface="+mn-lt"/>
                          <a:ea typeface="+mn-ea"/>
                          <a:cs typeface="+mn-cs"/>
                        </a:rPr>
                        <a:t>ấ</a:t>
                      </a:r>
                      <a:r>
                        <a:rPr lang="vi-VN" sz="1500" kern="1200" dirty="0">
                          <a:solidFill>
                            <a:schemeClr val="dk1"/>
                          </a:solidFill>
                          <a:effectLst/>
                          <a:latin typeface="+mn-lt"/>
                          <a:ea typeface="+mn-ea"/>
                          <a:cs typeface="+mn-cs"/>
                        </a:rPr>
                        <a:t>m gương tận tụy, hi sinh lợi ích cá nhân tất cả vì lợi ích tập thể.</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3400">
                <a:tc vMerge="1">
                  <a:txBody>
                    <a:bodyPr/>
                    <a:lstStyle/>
                    <a:p>
                      <a:endParaRPr lang="en-US"/>
                    </a:p>
                  </a:txBody>
                  <a:tcPr/>
                </a:tc>
                <a:tc>
                  <a:txBody>
                    <a:bodyPr/>
                    <a:lstStyle/>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9: Xây dựng gia đình văn </a:t>
                      </a:r>
                      <a:r>
                        <a:rPr lang="vi-VN" sz="1500" kern="1200" dirty="0" smtClean="0">
                          <a:solidFill>
                            <a:schemeClr val="dk1"/>
                          </a:solidFill>
                          <a:effectLst/>
                          <a:latin typeface="+mn-lt"/>
                          <a:ea typeface="+mn-ea"/>
                          <a:cs typeface="+mn-cs"/>
                        </a:rPr>
                        <a:t>hóa</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26</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Hình ảnh lực lượng vũ trang tham gia xây dựng nông thôn mới</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5574">
                <a:tc vMerge="1">
                  <a:txBody>
                    <a:bodyPr/>
                    <a:lstStyle/>
                    <a:p>
                      <a:endParaRPr lang="en-US"/>
                    </a:p>
                  </a:txBody>
                  <a:tcPr/>
                </a:tc>
                <a:tc>
                  <a:txBody>
                    <a:bodyPr/>
                    <a:lstStyle/>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14: Bảo vệ môi trường và tài nguyên thiên nhiên</a:t>
                      </a:r>
                      <a:endParaRPr lang="en-US" sz="1500" kern="1200" dirty="0">
                        <a:solidFill>
                          <a:schemeClr val="dk1"/>
                        </a:solidFill>
                        <a:effectLst/>
                        <a:latin typeface="+mn-lt"/>
                        <a:ea typeface="+mn-ea"/>
                        <a:cs typeface="+mn-cs"/>
                      </a:endParaRPr>
                    </a:p>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42</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Nêu g</a:t>
                      </a:r>
                      <a:r>
                        <a:rPr lang="en-US" sz="1500" kern="1200" dirty="0" err="1">
                          <a:solidFill>
                            <a:schemeClr val="dk1"/>
                          </a:solidFill>
                          <a:effectLst/>
                          <a:latin typeface="+mn-lt"/>
                          <a:ea typeface="+mn-ea"/>
                          <a:cs typeface="+mn-cs"/>
                        </a:rPr>
                        <a:t>ương</a:t>
                      </a:r>
                      <a:r>
                        <a:rPr lang="en-US" sz="1500" kern="1200" dirty="0">
                          <a:solidFill>
                            <a:schemeClr val="dk1"/>
                          </a:solidFill>
                          <a:effectLst/>
                          <a:latin typeface="+mn-lt"/>
                          <a:ea typeface="+mn-ea"/>
                          <a:cs typeface="+mn-cs"/>
                        </a:rPr>
                        <a:t> </a:t>
                      </a:r>
                      <a:r>
                        <a:rPr lang="vi-VN" sz="1500" kern="1200" dirty="0">
                          <a:solidFill>
                            <a:schemeClr val="dk1"/>
                          </a:solidFill>
                          <a:effectLst/>
                          <a:latin typeface="+mn-lt"/>
                          <a:ea typeface="+mn-ea"/>
                          <a:cs typeface="+mn-cs"/>
                        </a:rPr>
                        <a:t>cá nhân hoặc tập thể bảo vệ môi trường</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9600">
                <a:tc vMerge="1">
                  <a:txBody>
                    <a:bodyPr/>
                    <a:lstStyle/>
                    <a:p>
                      <a:endParaRPr lang="en-US"/>
                    </a:p>
                  </a:txBody>
                  <a:tcPr/>
                </a:tc>
                <a:tc>
                  <a:txBody>
                    <a:bodyPr/>
                    <a:lstStyle/>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15: Bảo vệ d</a:t>
                      </a:r>
                      <a:r>
                        <a:rPr lang="en-US" sz="1500" kern="1200" dirty="0">
                          <a:solidFill>
                            <a:schemeClr val="dk1"/>
                          </a:solidFill>
                          <a:effectLst/>
                          <a:latin typeface="+mn-lt"/>
                          <a:ea typeface="+mn-ea"/>
                          <a:cs typeface="+mn-cs"/>
                        </a:rPr>
                        <a:t>i </a:t>
                      </a:r>
                      <a:r>
                        <a:rPr lang="vi-VN" sz="1500" kern="1200" dirty="0">
                          <a:solidFill>
                            <a:schemeClr val="dk1"/>
                          </a:solidFill>
                          <a:effectLst/>
                          <a:latin typeface="+mn-lt"/>
                          <a:ea typeface="+mn-ea"/>
                          <a:cs typeface="+mn-cs"/>
                        </a:rPr>
                        <a:t>sản văn h</a:t>
                      </a:r>
                      <a:r>
                        <a:rPr lang="en-US" sz="1500" kern="1200" dirty="0">
                          <a:solidFill>
                            <a:schemeClr val="dk1"/>
                          </a:solidFill>
                          <a:effectLst/>
                          <a:latin typeface="+mn-lt"/>
                          <a:ea typeface="+mn-ea"/>
                          <a:cs typeface="+mn-cs"/>
                        </a:rPr>
                        <a:t>ó</a:t>
                      </a:r>
                      <a:r>
                        <a:rPr lang="vi-VN" sz="1500" kern="1200" dirty="0" smtClean="0">
                          <a:solidFill>
                            <a:schemeClr val="dk1"/>
                          </a:solidFill>
                          <a:effectLst/>
                          <a:latin typeface="+mn-lt"/>
                          <a:ea typeface="+mn-ea"/>
                          <a:cs typeface="+mn-cs"/>
                        </a:rPr>
                        <a:t>a</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47</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Nêu những tấm gương cá nhân và tập thể góp phần bảo vệ di sản văn hóa</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5574">
                <a:tc vMerge="1">
                  <a:txBody>
                    <a:bodyPr/>
                    <a:lstStyle/>
                    <a:p>
                      <a:endParaRPr lang="en-US"/>
                    </a:p>
                  </a:txBody>
                  <a:tcPr/>
                </a:tc>
                <a:tc>
                  <a:txBody>
                    <a:bodyPr/>
                    <a:lstStyle/>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16: Quyền tự do tín ngưỡng và tôn giáo</a:t>
                      </a:r>
                      <a:endParaRPr lang="en-US" sz="1500" kern="1200" dirty="0">
                        <a:solidFill>
                          <a:schemeClr val="dk1"/>
                        </a:solidFill>
                        <a:effectLst/>
                        <a:latin typeface="+mn-lt"/>
                        <a:ea typeface="+mn-ea"/>
                        <a:cs typeface="+mn-cs"/>
                      </a:endParaRPr>
                    </a:p>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51</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Nêu ví dụ về quyền tự do tín ngưỡng và tôn giáo</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5574">
                <a:tc vMerge="1">
                  <a:txBody>
                    <a:bodyPr/>
                    <a:lstStyle/>
                    <a:p>
                      <a:endParaRPr lang="en-US"/>
                    </a:p>
                  </a:txBody>
                  <a:tcPr/>
                </a:tc>
                <a:tc>
                  <a:txBody>
                    <a:bodyPr/>
                    <a:lstStyle/>
                    <a:p>
                      <a:pPr marL="5873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17</a:t>
                      </a:r>
                      <a:r>
                        <a:rPr lang="en-US" sz="1500" kern="1200" dirty="0">
                          <a:solidFill>
                            <a:schemeClr val="dk1"/>
                          </a:solidFill>
                          <a:effectLst/>
                          <a:latin typeface="+mn-lt"/>
                          <a:ea typeface="+mn-ea"/>
                          <a:cs typeface="+mn-cs"/>
                        </a:rPr>
                        <a:t>: </a:t>
                      </a:r>
                      <a:r>
                        <a:rPr lang="vi-VN" sz="1500" kern="1200" dirty="0">
                          <a:solidFill>
                            <a:schemeClr val="dk1"/>
                          </a:solidFill>
                          <a:effectLst/>
                          <a:latin typeface="+mn-lt"/>
                          <a:ea typeface="+mn-ea"/>
                          <a:cs typeface="+mn-cs"/>
                        </a:rPr>
                        <a:t>Nhà nước Cộng hòa xã hội chủ nghĩa Việt </a:t>
                      </a:r>
                      <a:r>
                        <a:rPr lang="vi-VN" sz="1500" kern="1200" dirty="0" smtClean="0">
                          <a:solidFill>
                            <a:schemeClr val="dk1"/>
                          </a:solidFill>
                          <a:effectLst/>
                          <a:latin typeface="+mn-lt"/>
                          <a:ea typeface="+mn-ea"/>
                          <a:cs typeface="+mn-cs"/>
                        </a:rPr>
                        <a:t>Nam</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54</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Hình ảnh về Cách mạng Tháng Tám, Quốc khánh, Chiến thắng Điện Biên Phủ và ngày 30-4-1975</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2429379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7" name="Rectangle 1"/>
          <p:cNvSpPr>
            <a:spLocks noChangeArrowheads="1"/>
          </p:cNvSpPr>
          <p:nvPr/>
        </p:nvSpPr>
        <p:spPr bwMode="auto">
          <a:xfrm>
            <a:off x="3850933" y="76200"/>
            <a:ext cx="9653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7 </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406051174"/>
              </p:ext>
            </p:extLst>
          </p:nvPr>
        </p:nvGraphicFramePr>
        <p:xfrm>
          <a:off x="457200" y="609600"/>
          <a:ext cx="8305800" cy="5969738"/>
        </p:xfrm>
        <a:graphic>
          <a:graphicData uri="http://schemas.openxmlformats.org/drawingml/2006/table">
            <a:tbl>
              <a:tblPr>
                <a:tableStyleId>{5C22544A-7EE6-4342-B048-85BDC9FD1C3A}</a:tableStyleId>
              </a:tblPr>
              <a:tblGrid>
                <a:gridCol w="838200"/>
                <a:gridCol w="2235877"/>
                <a:gridCol w="5231723"/>
              </a:tblGrid>
              <a:tr h="381000">
                <a:tc>
                  <a:txBody>
                    <a:bodyPr/>
                    <a:lstStyle/>
                    <a:p>
                      <a:pPr algn="ctr">
                        <a:lnSpc>
                          <a:spcPct val="100000"/>
                        </a:lnSpc>
                        <a:spcBef>
                          <a:spcPts val="0"/>
                        </a:spcBef>
                        <a:spcAft>
                          <a:spcPts val="0"/>
                        </a:spcAft>
                      </a:pPr>
                      <a:r>
                        <a:rPr lang="vi-VN" sz="1500" dirty="0">
                          <a:effectLst/>
                        </a:rPr>
                        <a:t>Môn học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Tên bài</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Hình thức, nội dung lồng ghép</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35738">
                <a:tc rowSpan="4">
                  <a:txBody>
                    <a:bodyPr/>
                    <a:lstStyle/>
                    <a:p>
                      <a:pPr algn="ctr">
                        <a:lnSpc>
                          <a:spcPct val="100000"/>
                        </a:lnSpc>
                        <a:spcBef>
                          <a:spcPts val="0"/>
                        </a:spcBef>
                        <a:spcAft>
                          <a:spcPts val="0"/>
                        </a:spcAft>
                      </a:pPr>
                      <a:r>
                        <a:rPr lang="vi-VN" sz="1500" dirty="0">
                          <a:effectLst/>
                        </a:rPr>
                        <a:t>Âm nhạc và Mĩ thuật</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500" dirty="0">
                          <a:effectLst/>
                        </a:rPr>
                        <a:t>Bài 1. Tiết 3: Nhạc rừng </a:t>
                      </a:r>
                      <a:r>
                        <a:rPr lang="vi-VN" sz="1500" dirty="0" smtClean="0">
                          <a:effectLst/>
                        </a:rPr>
                        <a:t>Trang </a:t>
                      </a:r>
                      <a:r>
                        <a:rPr lang="vi-VN" sz="1500" dirty="0">
                          <a:effectLst/>
                        </a:rPr>
                        <a:t>10</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115888" indent="0">
                        <a:lnSpc>
                          <a:spcPct val="100000"/>
                        </a:lnSpc>
                        <a:spcBef>
                          <a:spcPts val="0"/>
                        </a:spcBef>
                        <a:spcAft>
                          <a:spcPts val="0"/>
                        </a:spcAft>
                      </a:pPr>
                      <a:r>
                        <a:rPr lang="vi-VN" sz="1500" dirty="0">
                          <a:effectLst/>
                        </a:rPr>
                        <a:t>Ý nghĩa của từng bài hát và hình ảnh minh họa cho các bài hát</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61876">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3. Tiết 10: Hành quân </a:t>
                      </a:r>
                      <a:r>
                        <a:rPr lang="vi-VN" sz="1500" kern="1200" dirty="0" smtClean="0">
                          <a:solidFill>
                            <a:schemeClr val="dk1"/>
                          </a:solidFill>
                          <a:effectLst/>
                          <a:latin typeface="+mn-lt"/>
                          <a:ea typeface="+mn-ea"/>
                          <a:cs typeface="+mn-cs"/>
                        </a:rPr>
                        <a:t>xa</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26</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764214">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7. Tiết 28: Đường chúng ta đ</a:t>
                      </a:r>
                      <a:r>
                        <a:rPr lang="en-US" sz="1500" kern="1200" dirty="0" smtClean="0">
                          <a:solidFill>
                            <a:schemeClr val="dk1"/>
                          </a:solidFill>
                          <a:effectLst/>
                          <a:latin typeface="+mn-lt"/>
                          <a:ea typeface="+mn-ea"/>
                          <a:cs typeface="+mn-cs"/>
                        </a:rPr>
                        <a:t>i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56</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768281">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10: Cuộc sống qua</a:t>
                      </a:r>
                      <a:r>
                        <a:rPr lang="en-US" sz="1500" kern="1200" dirty="0">
                          <a:solidFill>
                            <a:schemeClr val="dk1"/>
                          </a:solidFill>
                          <a:effectLst/>
                          <a:latin typeface="+mn-lt"/>
                          <a:ea typeface="+mn-ea"/>
                          <a:cs typeface="+mn-cs"/>
                        </a:rPr>
                        <a:t>n</a:t>
                      </a:r>
                      <a:r>
                        <a:rPr lang="vi-VN" sz="1500" kern="1200" dirty="0">
                          <a:solidFill>
                            <a:schemeClr val="dk1"/>
                          </a:solidFill>
                          <a:effectLst/>
                          <a:latin typeface="+mn-lt"/>
                          <a:ea typeface="+mn-ea"/>
                          <a:cs typeface="+mn-cs"/>
                        </a:rPr>
                        <a:t>h </a:t>
                      </a:r>
                      <a:r>
                        <a:rPr lang="vi-VN" sz="1500" kern="1200" dirty="0" smtClean="0">
                          <a:solidFill>
                            <a:schemeClr val="dk1"/>
                          </a:solidFill>
                          <a:effectLst/>
                          <a:latin typeface="+mn-lt"/>
                          <a:ea typeface="+mn-ea"/>
                          <a:cs typeface="+mn-cs"/>
                        </a:rPr>
                        <a:t>em</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en-US" sz="1500" kern="1200" dirty="0">
                          <a:solidFill>
                            <a:schemeClr val="dk1"/>
                          </a:solidFill>
                          <a:effectLst/>
                          <a:latin typeface="+mn-lt"/>
                          <a:ea typeface="+mn-ea"/>
                          <a:cs typeface="+mn-cs"/>
                        </a:rPr>
                        <a:t>1</a:t>
                      </a:r>
                      <a:r>
                        <a:rPr lang="vi-VN" sz="1500" kern="1200" dirty="0">
                          <a:solidFill>
                            <a:schemeClr val="dk1"/>
                          </a:solidFill>
                          <a:effectLst/>
                          <a:latin typeface="+mn-lt"/>
                          <a:ea typeface="+mn-ea"/>
                          <a:cs typeface="+mn-cs"/>
                        </a:rPr>
                        <a:t>02</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Tình yêu quê hương đất nước và trách nhiệm của thế hệ sau trong việc đấu tranh bảo vệ chủ quyền đất nước</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06029">
                <a:tc rowSpan="3">
                  <a:txBody>
                    <a:bodyPr/>
                    <a:lstStyle/>
                    <a:p>
                      <a:pPr algn="ctr">
                        <a:lnSpc>
                          <a:spcPct val="100000"/>
                        </a:lnSpc>
                        <a:spcBef>
                          <a:spcPts val="0"/>
                        </a:spcBef>
                        <a:spcAft>
                          <a:spcPts val="0"/>
                        </a:spcAft>
                      </a:pPr>
                      <a:r>
                        <a:rPr lang="vi-VN" sz="1500" dirty="0">
                          <a:effectLst/>
                        </a:rPr>
                        <a:t>Địa lý</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10: Dân s</a:t>
                      </a:r>
                      <a:r>
                        <a:rPr lang="en-US" sz="1500" kern="1200" dirty="0">
                          <a:solidFill>
                            <a:schemeClr val="dk1"/>
                          </a:solidFill>
                          <a:effectLst/>
                          <a:latin typeface="+mn-lt"/>
                          <a:ea typeface="+mn-ea"/>
                          <a:cs typeface="+mn-cs"/>
                        </a:rPr>
                        <a:t>ố </a:t>
                      </a:r>
                      <a:r>
                        <a:rPr lang="vi-VN" sz="1500" kern="1200" dirty="0">
                          <a:solidFill>
                            <a:schemeClr val="dk1"/>
                          </a:solidFill>
                          <a:effectLst/>
                          <a:latin typeface="+mn-lt"/>
                          <a:ea typeface="+mn-ea"/>
                          <a:cs typeface="+mn-cs"/>
                        </a:rPr>
                        <a:t>và sức ép dân s</a:t>
                      </a:r>
                      <a:r>
                        <a:rPr lang="en-US" sz="1500" kern="1200" dirty="0">
                          <a:solidFill>
                            <a:schemeClr val="dk1"/>
                          </a:solidFill>
                          <a:effectLst/>
                          <a:latin typeface="+mn-lt"/>
                          <a:ea typeface="+mn-ea"/>
                          <a:cs typeface="+mn-cs"/>
                        </a:rPr>
                        <a:t>ố </a:t>
                      </a:r>
                      <a:r>
                        <a:rPr lang="vi-VN" sz="1500" kern="1200" dirty="0">
                          <a:solidFill>
                            <a:schemeClr val="dk1"/>
                          </a:solidFill>
                          <a:effectLst/>
                          <a:latin typeface="+mn-lt"/>
                          <a:ea typeface="+mn-ea"/>
                          <a:cs typeface="+mn-cs"/>
                        </a:rPr>
                        <a:t>tới tài nguyên mô</a:t>
                      </a:r>
                      <a:r>
                        <a:rPr lang="en-US" sz="1500" kern="1200" dirty="0">
                          <a:solidFill>
                            <a:schemeClr val="dk1"/>
                          </a:solidFill>
                          <a:effectLst/>
                          <a:latin typeface="+mn-lt"/>
                          <a:ea typeface="+mn-ea"/>
                          <a:cs typeface="+mn-cs"/>
                        </a:rPr>
                        <a:t>i </a:t>
                      </a:r>
                      <a:r>
                        <a:rPr lang="vi-VN" sz="1500" kern="1200" dirty="0">
                          <a:solidFill>
                            <a:schemeClr val="dk1"/>
                          </a:solidFill>
                          <a:effectLst/>
                          <a:latin typeface="+mn-lt"/>
                          <a:ea typeface="+mn-ea"/>
                          <a:cs typeface="+mn-cs"/>
                        </a:rPr>
                        <a:t>trường ở đ</a:t>
                      </a:r>
                      <a:r>
                        <a:rPr lang="en-US" sz="1500" kern="1200" dirty="0">
                          <a:solidFill>
                            <a:schemeClr val="dk1"/>
                          </a:solidFill>
                          <a:effectLst/>
                          <a:latin typeface="+mn-lt"/>
                          <a:ea typeface="+mn-ea"/>
                          <a:cs typeface="+mn-cs"/>
                        </a:rPr>
                        <a:t>ớ</a:t>
                      </a:r>
                      <a:r>
                        <a:rPr lang="vi-VN" sz="1500" kern="1200" dirty="0">
                          <a:solidFill>
                            <a:schemeClr val="dk1"/>
                          </a:solidFill>
                          <a:effectLst/>
                          <a:latin typeface="+mn-lt"/>
                          <a:ea typeface="+mn-ea"/>
                          <a:cs typeface="+mn-cs"/>
                        </a:rPr>
                        <a:t>i nóng</a:t>
                      </a:r>
                      <a:endParaRPr lang="en-US" sz="15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33</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Ví dụ về sự gia tăng dân số có ảnh hưởng </a:t>
                      </a:r>
                      <a:r>
                        <a:rPr lang="en-US" sz="1500" kern="1200" dirty="0">
                          <a:solidFill>
                            <a:schemeClr val="dk1"/>
                          </a:solidFill>
                          <a:effectLst/>
                          <a:latin typeface="+mn-lt"/>
                          <a:ea typeface="+mn-ea"/>
                          <a:cs typeface="+mn-cs"/>
                        </a:rPr>
                        <a:t>đ</a:t>
                      </a:r>
                      <a:r>
                        <a:rPr lang="vi-VN" sz="1500" kern="1200" dirty="0">
                          <a:solidFill>
                            <a:schemeClr val="dk1"/>
                          </a:solidFill>
                          <a:effectLst/>
                          <a:latin typeface="+mn-lt"/>
                          <a:ea typeface="+mn-ea"/>
                          <a:cs typeface="+mn-cs"/>
                        </a:rPr>
                        <a:t>ến đời sống, vật chất và môi trường tại một số thành phố l</a:t>
                      </a:r>
                      <a:r>
                        <a:rPr lang="en-US" sz="1500" kern="1200" dirty="0">
                          <a:solidFill>
                            <a:schemeClr val="dk1"/>
                          </a:solidFill>
                          <a:effectLst/>
                          <a:latin typeface="+mn-lt"/>
                          <a:ea typeface="+mn-ea"/>
                          <a:cs typeface="+mn-cs"/>
                        </a:rPr>
                        <a:t>ớ</a:t>
                      </a:r>
                      <a:r>
                        <a:rPr lang="vi-VN" sz="1500" kern="1200" dirty="0">
                          <a:solidFill>
                            <a:schemeClr val="dk1"/>
                          </a:solidFill>
                          <a:effectLst/>
                          <a:latin typeface="+mn-lt"/>
                          <a:ea typeface="+mn-ea"/>
                          <a:cs typeface="+mn-cs"/>
                        </a:rPr>
                        <a:t>n ở nước ta</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9060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11: Di dân và sự bùng n</a:t>
                      </a:r>
                      <a:r>
                        <a:rPr lang="en-US" sz="1500" kern="1200" dirty="0">
                          <a:solidFill>
                            <a:schemeClr val="dk1"/>
                          </a:solidFill>
                          <a:effectLst/>
                          <a:latin typeface="+mn-lt"/>
                          <a:ea typeface="+mn-ea"/>
                          <a:cs typeface="+mn-cs"/>
                        </a:rPr>
                        <a:t>ổ </a:t>
                      </a:r>
                      <a:r>
                        <a:rPr lang="vi-VN" sz="1500" kern="1200" dirty="0">
                          <a:solidFill>
                            <a:schemeClr val="dk1"/>
                          </a:solidFill>
                          <a:effectLst/>
                          <a:latin typeface="+mn-lt"/>
                          <a:ea typeface="+mn-ea"/>
                          <a:cs typeface="+mn-cs"/>
                        </a:rPr>
                        <a:t>đô thị ở đới nóng</a:t>
                      </a:r>
                      <a:endParaRPr lang="en-US" sz="15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36</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Ví dụ đ</a:t>
                      </a:r>
                      <a:r>
                        <a:rPr lang="en-US" sz="1500" kern="1200" dirty="0">
                          <a:solidFill>
                            <a:schemeClr val="dk1"/>
                          </a:solidFill>
                          <a:effectLst/>
                          <a:latin typeface="+mn-lt"/>
                          <a:ea typeface="+mn-ea"/>
                          <a:cs typeface="+mn-cs"/>
                        </a:rPr>
                        <a:t>ể </a:t>
                      </a:r>
                      <a:r>
                        <a:rPr lang="vi-VN" sz="1500" kern="1200" dirty="0">
                          <a:solidFill>
                            <a:schemeClr val="dk1"/>
                          </a:solidFill>
                          <a:effectLst/>
                          <a:latin typeface="+mn-lt"/>
                          <a:ea typeface="+mn-ea"/>
                          <a:cs typeface="+mn-cs"/>
                        </a:rPr>
                        <a:t>chứng minh sự bùng n</a:t>
                      </a:r>
                      <a:r>
                        <a:rPr lang="en-US" sz="1500" kern="1200" dirty="0">
                          <a:solidFill>
                            <a:schemeClr val="dk1"/>
                          </a:solidFill>
                          <a:effectLst/>
                          <a:latin typeface="+mn-lt"/>
                          <a:ea typeface="+mn-ea"/>
                          <a:cs typeface="+mn-cs"/>
                        </a:rPr>
                        <a:t>ổ</a:t>
                      </a:r>
                      <a:r>
                        <a:rPr lang="vi-VN" sz="1500" kern="1200" dirty="0">
                          <a:solidFill>
                            <a:schemeClr val="dk1"/>
                          </a:solidFill>
                          <a:effectLst/>
                          <a:latin typeface="+mn-lt"/>
                          <a:ea typeface="+mn-ea"/>
                          <a:cs typeface="+mn-cs"/>
                        </a:rPr>
                        <a:t> đô thị làm gia tăng các tệ nạn x</a:t>
                      </a:r>
                      <a:r>
                        <a:rPr lang="en-US" sz="1500" kern="1200" dirty="0">
                          <a:solidFill>
                            <a:schemeClr val="dk1"/>
                          </a:solidFill>
                          <a:effectLst/>
                          <a:latin typeface="+mn-lt"/>
                          <a:ea typeface="+mn-ea"/>
                          <a:cs typeface="+mn-cs"/>
                        </a:rPr>
                        <a:t>ã </a:t>
                      </a:r>
                      <a:r>
                        <a:rPr lang="vi-VN" sz="1500" kern="1200" dirty="0">
                          <a:solidFill>
                            <a:schemeClr val="dk1"/>
                          </a:solidFill>
                          <a:effectLst/>
                          <a:latin typeface="+mn-lt"/>
                          <a:ea typeface="+mn-ea"/>
                          <a:cs typeface="+mn-cs"/>
                        </a:rPr>
                        <a:t>hội, từ đó phá vỡ môi trường tự nhiên và xã hội</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6200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17: </a:t>
                      </a:r>
                      <a:r>
                        <a:rPr lang="en-US" sz="1500" kern="1200" dirty="0">
                          <a:solidFill>
                            <a:schemeClr val="dk1"/>
                          </a:solidFill>
                          <a:effectLst/>
                          <a:latin typeface="+mn-lt"/>
                          <a:ea typeface="+mn-ea"/>
                          <a:cs typeface="+mn-cs"/>
                        </a:rPr>
                        <a:t>Ô </a:t>
                      </a:r>
                      <a:r>
                        <a:rPr lang="vi-VN" sz="1500" kern="1200" dirty="0">
                          <a:solidFill>
                            <a:schemeClr val="dk1"/>
                          </a:solidFill>
                          <a:effectLst/>
                          <a:latin typeface="+mn-lt"/>
                          <a:ea typeface="+mn-ea"/>
                          <a:cs typeface="+mn-cs"/>
                        </a:rPr>
                        <a:t>nhiễm môi trường ở đới ôn hòa</a:t>
                      </a:r>
                      <a:endParaRPr lang="en-US" sz="15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33</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Ví dụ đ</a:t>
                      </a:r>
                      <a:r>
                        <a:rPr lang="en-US" sz="1500" kern="1200" dirty="0">
                          <a:solidFill>
                            <a:schemeClr val="dk1"/>
                          </a:solidFill>
                          <a:effectLst/>
                          <a:latin typeface="+mn-lt"/>
                          <a:ea typeface="+mn-ea"/>
                          <a:cs typeface="+mn-cs"/>
                        </a:rPr>
                        <a:t>ể </a:t>
                      </a:r>
                      <a:r>
                        <a:rPr lang="vi-VN" sz="1500" kern="1200" dirty="0">
                          <a:solidFill>
                            <a:schemeClr val="dk1"/>
                          </a:solidFill>
                          <a:effectLst/>
                          <a:latin typeface="+mn-lt"/>
                          <a:ea typeface="+mn-ea"/>
                          <a:cs typeface="+mn-cs"/>
                        </a:rPr>
                        <a:t>giải thích nguyên nhân dẫn đến ô nhiễm môi trường</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0083694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7" name="Rectangle 1"/>
          <p:cNvSpPr>
            <a:spLocks noChangeArrowheads="1"/>
          </p:cNvSpPr>
          <p:nvPr/>
        </p:nvSpPr>
        <p:spPr bwMode="auto">
          <a:xfrm>
            <a:off x="3850933" y="76200"/>
            <a:ext cx="9653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8 </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963788080"/>
              </p:ext>
            </p:extLst>
          </p:nvPr>
        </p:nvGraphicFramePr>
        <p:xfrm>
          <a:off x="397221" y="609600"/>
          <a:ext cx="8441979" cy="5837485"/>
        </p:xfrm>
        <a:graphic>
          <a:graphicData uri="http://schemas.openxmlformats.org/drawingml/2006/table">
            <a:tbl>
              <a:tblPr>
                <a:tableStyleId>{5C22544A-7EE6-4342-B048-85BDC9FD1C3A}</a:tableStyleId>
              </a:tblPr>
              <a:tblGrid>
                <a:gridCol w="930874"/>
                <a:gridCol w="1872305"/>
                <a:gridCol w="5638800"/>
              </a:tblGrid>
              <a:tr h="154972">
                <a:tc>
                  <a:txBody>
                    <a:bodyPr/>
                    <a:lstStyle/>
                    <a:p>
                      <a:pPr algn="ctr">
                        <a:lnSpc>
                          <a:spcPct val="100000"/>
                        </a:lnSpc>
                        <a:spcBef>
                          <a:spcPts val="0"/>
                        </a:spcBef>
                        <a:spcAft>
                          <a:spcPts val="0"/>
                        </a:spcAft>
                      </a:pPr>
                      <a:r>
                        <a:rPr lang="vi-VN" sz="1500" dirty="0">
                          <a:effectLst/>
                        </a:rPr>
                        <a:t>Môn học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Tên bài</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Nội dung lồng ghép</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4255">
                <a:tc rowSpan="2">
                  <a:txBody>
                    <a:bodyPr/>
                    <a:lstStyle/>
                    <a:p>
                      <a:pPr>
                        <a:lnSpc>
                          <a:spcPct val="100000"/>
                        </a:lnSpc>
                        <a:spcBef>
                          <a:spcPts val="0"/>
                        </a:spcBef>
                        <a:spcAft>
                          <a:spcPts val="0"/>
                        </a:spcAft>
                      </a:pPr>
                      <a:r>
                        <a:rPr lang="vi-VN" sz="1500">
                          <a:effectLst/>
                        </a:rPr>
                        <a:t>Ngữ văn T</a:t>
                      </a:r>
                      <a:r>
                        <a:rPr lang="en-US" sz="1500">
                          <a:effectLst/>
                        </a:rPr>
                        <a:t>1</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500" dirty="0">
                          <a:effectLst/>
                        </a:rPr>
                        <a:t>Bài 12. Phần luyện tập: Ngã ba Đồng </a:t>
                      </a:r>
                      <a:r>
                        <a:rPr lang="vi-VN" sz="1500" dirty="0" smtClean="0">
                          <a:effectLst/>
                        </a:rPr>
                        <a:t>Lộc</a:t>
                      </a:r>
                      <a:r>
                        <a:rPr lang="en-US" sz="1500" baseline="0" dirty="0" smtClean="0">
                          <a:effectLst/>
                        </a:rPr>
                        <a:t> - </a:t>
                      </a:r>
                      <a:r>
                        <a:rPr lang="vi-VN" sz="1500" dirty="0" smtClean="0">
                          <a:effectLst/>
                        </a:rPr>
                        <a:t>Trang </a:t>
                      </a:r>
                      <a:r>
                        <a:rPr lang="vi-VN" sz="1500" dirty="0">
                          <a:effectLst/>
                        </a:rPr>
                        <a:t>129</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Nêu những tấm gương anh dũng hy sinh của phụ nữ Việt Nam</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19227">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15: Bài thơ “Vào nhà ngục Quảng Đông cảm tác” trang 146 và “Đập đ</a:t>
                      </a:r>
                      <a:r>
                        <a:rPr lang="en-US" sz="1500" kern="1200" dirty="0">
                          <a:solidFill>
                            <a:schemeClr val="dk1"/>
                          </a:solidFill>
                          <a:effectLst/>
                          <a:latin typeface="+mn-lt"/>
                          <a:ea typeface="+mn-ea"/>
                          <a:cs typeface="+mn-cs"/>
                        </a:rPr>
                        <a:t>á </a:t>
                      </a:r>
                      <a:r>
                        <a:rPr lang="vi-VN" sz="1500" kern="1200" dirty="0">
                          <a:solidFill>
                            <a:schemeClr val="dk1"/>
                          </a:solidFill>
                          <a:effectLst/>
                          <a:latin typeface="+mn-lt"/>
                          <a:ea typeface="+mn-ea"/>
                          <a:cs typeface="+mn-cs"/>
                        </a:rPr>
                        <a:t>ở Côn Lôn” </a:t>
                      </a:r>
                      <a:r>
                        <a:rPr lang="en-US" sz="1500" kern="1200" dirty="0" smtClean="0">
                          <a:solidFill>
                            <a:schemeClr val="dk1"/>
                          </a:solidFill>
                          <a:effectLst/>
                          <a:latin typeface="+mn-lt"/>
                          <a:ea typeface="+mn-ea"/>
                          <a:cs typeface="+mn-cs"/>
                        </a:rPr>
                        <a:t>-</a:t>
                      </a:r>
                      <a:r>
                        <a:rPr lang="en-US" sz="1500" kern="1200" baseline="0" dirty="0" smtClean="0">
                          <a:solidFill>
                            <a:schemeClr val="dk1"/>
                          </a:solidFill>
                          <a:effectLst/>
                          <a:latin typeface="+mn-lt"/>
                          <a:ea typeface="+mn-ea"/>
                          <a:cs typeface="+mn-cs"/>
                        </a:rPr>
                        <a:t>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148</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Ví dụ minh họa về hình ảnh của các nhà yêu nước, chiến sỹ cộng sản trong các nhà lao đế quốc</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9284">
                <a:tc rowSpan="4">
                  <a:txBody>
                    <a:bodyPr/>
                    <a:lstStyle/>
                    <a:p>
                      <a:pPr>
                        <a:lnSpc>
                          <a:spcPct val="100000"/>
                        </a:lnSpc>
                        <a:spcBef>
                          <a:spcPts val="0"/>
                        </a:spcBef>
                        <a:spcAft>
                          <a:spcPts val="0"/>
                        </a:spcAft>
                      </a:pPr>
                      <a:r>
                        <a:rPr lang="vi-VN" sz="1500">
                          <a:effectLst/>
                        </a:rPr>
                        <a:t>Ngữ văn T2</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22: Chiếu dời </a:t>
                      </a:r>
                      <a:r>
                        <a:rPr lang="en-US" sz="1500" kern="1200" dirty="0">
                          <a:solidFill>
                            <a:schemeClr val="dk1"/>
                          </a:solidFill>
                          <a:effectLst/>
                          <a:latin typeface="+mn-lt"/>
                          <a:ea typeface="+mn-ea"/>
                          <a:cs typeface="+mn-cs"/>
                        </a:rPr>
                        <a:t>đ</a:t>
                      </a:r>
                      <a:r>
                        <a:rPr lang="vi-VN" sz="1500" kern="1200" dirty="0">
                          <a:solidFill>
                            <a:schemeClr val="dk1"/>
                          </a:solidFill>
                          <a:effectLst/>
                          <a:latin typeface="+mn-lt"/>
                          <a:ea typeface="+mn-ea"/>
                          <a:cs typeface="+mn-cs"/>
                        </a:rPr>
                        <a:t>ô </a:t>
                      </a:r>
                      <a:endParaRPr lang="en-US" sz="15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48</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Tầm nhìn chiến lược của Vua Lý Công Uẩn về quân sự</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4915">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23: Hịch T</a:t>
                      </a:r>
                      <a:r>
                        <a:rPr lang="en-US" sz="1500" kern="1200" dirty="0" err="1">
                          <a:solidFill>
                            <a:schemeClr val="dk1"/>
                          </a:solidFill>
                          <a:effectLst/>
                          <a:latin typeface="+mn-lt"/>
                          <a:ea typeface="+mn-ea"/>
                          <a:cs typeface="+mn-cs"/>
                        </a:rPr>
                        <a:t>ướ</a:t>
                      </a:r>
                      <a:r>
                        <a:rPr lang="vi-VN" sz="1500" kern="1200" dirty="0">
                          <a:solidFill>
                            <a:schemeClr val="dk1"/>
                          </a:solidFill>
                          <a:effectLst/>
                          <a:latin typeface="+mn-lt"/>
                          <a:ea typeface="+mn-ea"/>
                          <a:cs typeface="+mn-cs"/>
                        </a:rPr>
                        <a:t>ng sĩ </a:t>
                      </a:r>
                      <a:r>
                        <a:rPr lang="en-US" sz="1500" kern="1200" baseline="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55</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Lòng tự hào dân tộc về truyền thống đấu tranh chống giặc ngoại xâm của ông cha ta</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64255">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24: Nước Đại Việt ta (Trích Bình Ngô Đại c</a:t>
                      </a:r>
                      <a:r>
                        <a:rPr lang="en-US" sz="1500" kern="1200" dirty="0">
                          <a:solidFill>
                            <a:schemeClr val="dk1"/>
                          </a:solidFill>
                          <a:effectLst/>
                          <a:latin typeface="+mn-lt"/>
                          <a:ea typeface="+mn-ea"/>
                          <a:cs typeface="+mn-cs"/>
                        </a:rPr>
                        <a:t>á</a:t>
                      </a:r>
                      <a:r>
                        <a:rPr lang="vi-VN" sz="1500" kern="1200" dirty="0" smtClean="0">
                          <a:solidFill>
                            <a:schemeClr val="dk1"/>
                          </a:solidFill>
                          <a:effectLst/>
                          <a:latin typeface="+mn-lt"/>
                          <a:ea typeface="+mn-ea"/>
                          <a:cs typeface="+mn-cs"/>
                        </a:rPr>
                        <a:t>o)</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66</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Tinh thần chiến đấu dũng cảm của tướng sĩ trong các cuộc kháng chiến chống giặc ngoại xâm</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9886">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26: Lời kêu gọi toàn quốc kháng </a:t>
                      </a:r>
                      <a:r>
                        <a:rPr lang="vi-VN" sz="1500" kern="1200" dirty="0" smtClean="0">
                          <a:solidFill>
                            <a:schemeClr val="dk1"/>
                          </a:solidFill>
                          <a:effectLst/>
                          <a:latin typeface="+mn-lt"/>
                          <a:ea typeface="+mn-ea"/>
                          <a:cs typeface="+mn-cs"/>
                        </a:rPr>
                        <a:t>chiến</a:t>
                      </a:r>
                      <a:r>
                        <a:rPr lang="en-US" sz="1500" kern="1200" baseline="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95</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Tinh thần đoàn kết, quyết chiến, quyết thắng tạo nên sức m</a:t>
                      </a:r>
                      <a:r>
                        <a:rPr lang="en-US" sz="1500" kern="1200" dirty="0">
                          <a:solidFill>
                            <a:schemeClr val="dk1"/>
                          </a:solidFill>
                          <a:effectLst/>
                          <a:latin typeface="+mn-lt"/>
                          <a:ea typeface="+mn-ea"/>
                          <a:cs typeface="+mn-cs"/>
                        </a:rPr>
                        <a:t>ạ</a:t>
                      </a:r>
                      <a:r>
                        <a:rPr lang="vi-VN" sz="1500" kern="1200" dirty="0">
                          <a:solidFill>
                            <a:schemeClr val="dk1"/>
                          </a:solidFill>
                          <a:effectLst/>
                          <a:latin typeface="+mn-lt"/>
                          <a:ea typeface="+mn-ea"/>
                          <a:cs typeface="+mn-cs"/>
                        </a:rPr>
                        <a:t>nh dân tộc đánh đuổi thực dân Pháp xâm lược</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29170">
                <a:tc>
                  <a:txBody>
                    <a:bodyPr/>
                    <a:lstStyle/>
                    <a:p>
                      <a:pPr>
                        <a:lnSpc>
                          <a:spcPct val="100000"/>
                        </a:lnSpc>
                        <a:spcBef>
                          <a:spcPts val="0"/>
                        </a:spcBef>
                        <a:spcAft>
                          <a:spcPts val="0"/>
                        </a:spcAft>
                      </a:pPr>
                      <a:r>
                        <a:rPr lang="vi-VN" sz="1500">
                          <a:effectLst/>
                        </a:rPr>
                        <a:t>Địa lý</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24: Vùng </a:t>
                      </a:r>
                      <a:r>
                        <a:rPr lang="en-US" sz="1500" kern="1200" dirty="0" err="1">
                          <a:solidFill>
                            <a:schemeClr val="dk1"/>
                          </a:solidFill>
                          <a:effectLst/>
                          <a:latin typeface="+mn-lt"/>
                          <a:ea typeface="+mn-ea"/>
                          <a:cs typeface="+mn-cs"/>
                        </a:rPr>
                        <a:t>biển</a:t>
                      </a:r>
                      <a:r>
                        <a:rPr lang="en-US" sz="1500" kern="1200" dirty="0">
                          <a:solidFill>
                            <a:schemeClr val="dk1"/>
                          </a:solidFill>
                          <a:effectLst/>
                          <a:latin typeface="+mn-lt"/>
                          <a:ea typeface="+mn-ea"/>
                          <a:cs typeface="+mn-cs"/>
                        </a:rPr>
                        <a:t> </a:t>
                      </a:r>
                      <a:r>
                        <a:rPr lang="vi-VN" sz="1500" kern="1200" dirty="0">
                          <a:solidFill>
                            <a:schemeClr val="dk1"/>
                          </a:solidFill>
                          <a:effectLst/>
                          <a:latin typeface="+mn-lt"/>
                          <a:ea typeface="+mn-ea"/>
                          <a:cs typeface="+mn-cs"/>
                        </a:rPr>
                        <a:t>Việt </a:t>
                      </a:r>
                      <a:r>
                        <a:rPr lang="vi-VN" sz="1500" kern="1200" dirty="0" smtClean="0">
                          <a:solidFill>
                            <a:schemeClr val="dk1"/>
                          </a:solidFill>
                          <a:effectLst/>
                          <a:latin typeface="+mn-lt"/>
                          <a:ea typeface="+mn-ea"/>
                          <a:cs typeface="+mn-cs"/>
                        </a:rPr>
                        <a:t>Nam</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87</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 Những cơ sở pháp lý của nhà nước ta để khẳng định chủ quyền của Việt Nam đối với Biển Đông và hai quần đảo Trường Sa và Hoàng Sa </a:t>
                      </a:r>
                      <a:endParaRPr lang="en-US" sz="15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 Giới thiệu các mốc chủ quyền chủ yếu trên đất liền và biển, đảo</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58321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7" name="Rectangle 1"/>
          <p:cNvSpPr>
            <a:spLocks noChangeArrowheads="1"/>
          </p:cNvSpPr>
          <p:nvPr/>
        </p:nvSpPr>
        <p:spPr bwMode="auto">
          <a:xfrm>
            <a:off x="3850933" y="0"/>
            <a:ext cx="9653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8 </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928414307"/>
              </p:ext>
            </p:extLst>
          </p:nvPr>
        </p:nvGraphicFramePr>
        <p:xfrm>
          <a:off x="228600" y="457200"/>
          <a:ext cx="8610600" cy="6289898"/>
        </p:xfrm>
        <a:graphic>
          <a:graphicData uri="http://schemas.openxmlformats.org/drawingml/2006/table">
            <a:tbl>
              <a:tblPr>
                <a:tableStyleId>{5C22544A-7EE6-4342-B048-85BDC9FD1C3A}</a:tableStyleId>
              </a:tblPr>
              <a:tblGrid>
                <a:gridCol w="860187"/>
                <a:gridCol w="2416413"/>
                <a:gridCol w="5334000"/>
              </a:tblGrid>
              <a:tr h="311198">
                <a:tc>
                  <a:txBody>
                    <a:bodyPr/>
                    <a:lstStyle/>
                    <a:p>
                      <a:pPr algn="ctr">
                        <a:lnSpc>
                          <a:spcPct val="100000"/>
                        </a:lnSpc>
                        <a:spcBef>
                          <a:spcPts val="0"/>
                        </a:spcBef>
                        <a:spcAft>
                          <a:spcPts val="0"/>
                        </a:spcAft>
                      </a:pPr>
                      <a:r>
                        <a:rPr lang="vi-VN" sz="1500" dirty="0">
                          <a:effectLst/>
                        </a:rPr>
                        <a:t>Môn học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Tên bài</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Nội dung lồng ghép</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1198">
                <a:tc rowSpan="9">
                  <a:txBody>
                    <a:bodyPr/>
                    <a:lstStyle/>
                    <a:p>
                      <a:pPr algn="ctr">
                        <a:lnSpc>
                          <a:spcPct val="100000"/>
                        </a:lnSpc>
                        <a:spcBef>
                          <a:spcPts val="0"/>
                        </a:spcBef>
                        <a:spcAft>
                          <a:spcPts val="0"/>
                        </a:spcAft>
                      </a:pPr>
                      <a:r>
                        <a:rPr lang="vi-VN" sz="1400" dirty="0">
                          <a:effectLst/>
                        </a:rPr>
                        <a:t>Giáo dục công dân</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Bài 5: Pháp luật và kỷ </a:t>
                      </a:r>
                      <a:r>
                        <a:rPr lang="vi-VN" sz="1400" dirty="0" smtClean="0">
                          <a:effectLst/>
                        </a:rPr>
                        <a:t>luật</a:t>
                      </a:r>
                      <a:r>
                        <a:rPr lang="en-US" sz="1400" baseline="0" dirty="0" smtClean="0">
                          <a:effectLst/>
                        </a:rPr>
                        <a:t> - </a:t>
                      </a:r>
                      <a:r>
                        <a:rPr lang="vi-VN" sz="1400" dirty="0" smtClean="0">
                          <a:effectLst/>
                        </a:rPr>
                        <a:t>Trang </a:t>
                      </a:r>
                      <a:r>
                        <a:rPr lang="vi-VN" sz="1400" dirty="0">
                          <a:effectLst/>
                        </a:rPr>
                        <a:t>1</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Ví dụ để ch</a:t>
                      </a:r>
                      <a:r>
                        <a:rPr lang="en-US" sz="1400" kern="1200" dirty="0">
                          <a:solidFill>
                            <a:schemeClr val="dk1"/>
                          </a:solidFill>
                          <a:effectLst/>
                          <a:latin typeface="+mn-lt"/>
                          <a:ea typeface="+mn-ea"/>
                          <a:cs typeface="+mn-cs"/>
                        </a:rPr>
                        <a:t>ứ</a:t>
                      </a:r>
                      <a:r>
                        <a:rPr lang="vi-VN" sz="1400" kern="1200" dirty="0">
                          <a:solidFill>
                            <a:schemeClr val="dk1"/>
                          </a:solidFill>
                          <a:effectLst/>
                          <a:latin typeface="+mn-lt"/>
                          <a:ea typeface="+mn-ea"/>
                          <a:cs typeface="+mn-cs"/>
                        </a:rPr>
                        <a:t>ng minh nếu kỷ luật nghiêm thì pháp luật được giữ vững</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903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7: Tích cực tham gia các hoạt động ch</a:t>
                      </a:r>
                      <a:r>
                        <a:rPr lang="en-US" sz="1400" kern="1200" dirty="0">
                          <a:solidFill>
                            <a:schemeClr val="dk1"/>
                          </a:solidFill>
                          <a:effectLst/>
                          <a:latin typeface="+mn-lt"/>
                          <a:ea typeface="+mn-ea"/>
                          <a:cs typeface="+mn-cs"/>
                        </a:rPr>
                        <a:t>í</a:t>
                      </a:r>
                      <a:r>
                        <a:rPr lang="vi-VN" sz="1400" kern="1200" dirty="0">
                          <a:solidFill>
                            <a:schemeClr val="dk1"/>
                          </a:solidFill>
                          <a:effectLst/>
                          <a:latin typeface="+mn-lt"/>
                          <a:ea typeface="+mn-ea"/>
                          <a:cs typeface="+mn-cs"/>
                        </a:rPr>
                        <a:t>nh trị - xã </a:t>
                      </a:r>
                      <a:r>
                        <a:rPr lang="vi-VN" sz="1400" kern="1200" dirty="0" smtClean="0">
                          <a:solidFill>
                            <a:schemeClr val="dk1"/>
                          </a:solidFill>
                          <a:effectLst/>
                          <a:latin typeface="+mn-lt"/>
                          <a:ea typeface="+mn-ea"/>
                          <a:cs typeface="+mn-cs"/>
                        </a:rPr>
                        <a:t>hội</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18</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Ví dụ về tấm gương thanh thiếu niên tích cực trong việc gìn giữ an ninh, trật tự an toàn xã hội</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89161">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13: Ph</a:t>
                      </a:r>
                      <a:r>
                        <a:rPr lang="en-US" sz="1400" kern="1200" dirty="0">
                          <a:solidFill>
                            <a:schemeClr val="dk1"/>
                          </a:solidFill>
                          <a:effectLst/>
                          <a:latin typeface="+mn-lt"/>
                          <a:ea typeface="+mn-ea"/>
                          <a:cs typeface="+mn-cs"/>
                        </a:rPr>
                        <a:t>ò</a:t>
                      </a:r>
                      <a:r>
                        <a:rPr lang="vi-VN" sz="1400" kern="1200" dirty="0">
                          <a:solidFill>
                            <a:schemeClr val="dk1"/>
                          </a:solidFill>
                          <a:effectLst/>
                          <a:latin typeface="+mn-lt"/>
                          <a:ea typeface="+mn-ea"/>
                          <a:cs typeface="+mn-cs"/>
                        </a:rPr>
                        <a:t>ng, ch</a:t>
                      </a:r>
                      <a:r>
                        <a:rPr lang="en-US" sz="1400" kern="1200" dirty="0">
                          <a:solidFill>
                            <a:schemeClr val="dk1"/>
                          </a:solidFill>
                          <a:effectLst/>
                          <a:latin typeface="+mn-lt"/>
                          <a:ea typeface="+mn-ea"/>
                          <a:cs typeface="+mn-cs"/>
                        </a:rPr>
                        <a:t>ố</a:t>
                      </a:r>
                      <a:r>
                        <a:rPr lang="vi-VN" sz="1400" kern="1200" dirty="0">
                          <a:solidFill>
                            <a:schemeClr val="dk1"/>
                          </a:solidFill>
                          <a:effectLst/>
                          <a:latin typeface="+mn-lt"/>
                          <a:ea typeface="+mn-ea"/>
                          <a:cs typeface="+mn-cs"/>
                        </a:rPr>
                        <a:t>ng tệ nạn xã </a:t>
                      </a:r>
                      <a:r>
                        <a:rPr lang="vi-VN" sz="1400" kern="1200" dirty="0" smtClean="0">
                          <a:solidFill>
                            <a:schemeClr val="dk1"/>
                          </a:solidFill>
                          <a:effectLst/>
                          <a:latin typeface="+mn-lt"/>
                          <a:ea typeface="+mn-ea"/>
                          <a:cs typeface="+mn-cs"/>
                        </a:rPr>
                        <a:t>hội</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34</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Ví dụ đ</a:t>
                      </a:r>
                      <a:r>
                        <a:rPr lang="en-US" sz="1400" kern="1200" dirty="0">
                          <a:solidFill>
                            <a:schemeClr val="dk1"/>
                          </a:solidFill>
                          <a:effectLst/>
                          <a:latin typeface="+mn-lt"/>
                          <a:ea typeface="+mn-ea"/>
                          <a:cs typeface="+mn-cs"/>
                        </a:rPr>
                        <a:t>ể </a:t>
                      </a:r>
                      <a:r>
                        <a:rPr lang="vi-VN" sz="1400" kern="1200" dirty="0">
                          <a:solidFill>
                            <a:schemeClr val="dk1"/>
                          </a:solidFill>
                          <a:effectLst/>
                          <a:latin typeface="+mn-lt"/>
                          <a:ea typeface="+mn-ea"/>
                          <a:cs typeface="+mn-cs"/>
                        </a:rPr>
                        <a:t>chứng minh những tác hại của các tệ nạn xã hội đã và đang tác động đến mọi mặt của đời sống xã hội, đặc biệt là đối với thanh thiếu niên</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903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15: Phòng ngừa tai nạn v</a:t>
                      </a:r>
                      <a:r>
                        <a:rPr lang="en-US" sz="1400" kern="1200" dirty="0">
                          <a:solidFill>
                            <a:schemeClr val="dk1"/>
                          </a:solidFill>
                          <a:effectLst/>
                          <a:latin typeface="+mn-lt"/>
                          <a:ea typeface="+mn-ea"/>
                          <a:cs typeface="+mn-cs"/>
                        </a:rPr>
                        <a:t>ũ</a:t>
                      </a:r>
                      <a:r>
                        <a:rPr lang="vi-VN" sz="1400" kern="1200" dirty="0">
                          <a:solidFill>
                            <a:schemeClr val="dk1"/>
                          </a:solidFill>
                          <a:effectLst/>
                          <a:latin typeface="+mn-lt"/>
                          <a:ea typeface="+mn-ea"/>
                          <a:cs typeface="+mn-cs"/>
                        </a:rPr>
                        <a:t> kh</a:t>
                      </a:r>
                      <a:r>
                        <a:rPr lang="en-US" sz="1400" kern="1200" dirty="0">
                          <a:solidFill>
                            <a:schemeClr val="dk1"/>
                          </a:solidFill>
                          <a:effectLst/>
                          <a:latin typeface="+mn-lt"/>
                          <a:ea typeface="+mn-ea"/>
                          <a:cs typeface="+mn-cs"/>
                        </a:rPr>
                        <a:t>í</a:t>
                      </a:r>
                      <a:r>
                        <a:rPr lang="vi-VN" sz="1400" kern="1200" dirty="0">
                          <a:solidFill>
                            <a:schemeClr val="dk1"/>
                          </a:solidFill>
                          <a:effectLst/>
                          <a:latin typeface="+mn-lt"/>
                          <a:ea typeface="+mn-ea"/>
                          <a:cs typeface="+mn-cs"/>
                        </a:rPr>
                        <a:t>, ch</a:t>
                      </a:r>
                      <a:r>
                        <a:rPr lang="en-US" sz="1400" kern="1200" dirty="0">
                          <a:solidFill>
                            <a:schemeClr val="dk1"/>
                          </a:solidFill>
                          <a:effectLst/>
                          <a:latin typeface="+mn-lt"/>
                          <a:ea typeface="+mn-ea"/>
                          <a:cs typeface="+mn-cs"/>
                        </a:rPr>
                        <a:t>á</a:t>
                      </a:r>
                      <a:r>
                        <a:rPr lang="vi-VN" sz="1400" kern="1200" dirty="0">
                          <a:solidFill>
                            <a:schemeClr val="dk1"/>
                          </a:solidFill>
                          <a:effectLst/>
                          <a:latin typeface="+mn-lt"/>
                          <a:ea typeface="+mn-ea"/>
                          <a:cs typeface="+mn-cs"/>
                        </a:rPr>
                        <a:t>y, n</a:t>
                      </a:r>
                      <a:r>
                        <a:rPr lang="en-US" sz="1400" kern="1200" dirty="0">
                          <a:solidFill>
                            <a:schemeClr val="dk1"/>
                          </a:solidFill>
                          <a:effectLst/>
                          <a:latin typeface="+mn-lt"/>
                          <a:ea typeface="+mn-ea"/>
                          <a:cs typeface="+mn-cs"/>
                        </a:rPr>
                        <a:t>ổ </a:t>
                      </a:r>
                      <a:r>
                        <a:rPr lang="vi-VN" sz="1400" kern="1200" dirty="0">
                          <a:solidFill>
                            <a:schemeClr val="dk1"/>
                          </a:solidFill>
                          <a:effectLst/>
                          <a:latin typeface="+mn-lt"/>
                          <a:ea typeface="+mn-ea"/>
                          <a:cs typeface="+mn-cs"/>
                        </a:rPr>
                        <a:t>và các chất độc </a:t>
                      </a:r>
                      <a:r>
                        <a:rPr lang="vi-VN" sz="1400" kern="1200" dirty="0" smtClean="0">
                          <a:solidFill>
                            <a:schemeClr val="dk1"/>
                          </a:solidFill>
                          <a:effectLst/>
                          <a:latin typeface="+mn-lt"/>
                          <a:ea typeface="+mn-ea"/>
                          <a:cs typeface="+mn-cs"/>
                        </a:rPr>
                        <a:t>hại</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41</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Ví dụ bằng hình ảnh về các vụ tai nạn, cháy n</a:t>
                      </a:r>
                      <a:r>
                        <a:rPr lang="en-US" sz="1400" kern="1200" dirty="0">
                          <a:solidFill>
                            <a:schemeClr val="dk1"/>
                          </a:solidFill>
                          <a:effectLst/>
                          <a:latin typeface="+mn-lt"/>
                          <a:ea typeface="+mn-ea"/>
                          <a:cs typeface="+mn-cs"/>
                        </a:rPr>
                        <a:t>ổ</a:t>
                      </a:r>
                      <a:r>
                        <a:rPr lang="vi-VN" sz="1400" kern="1200" dirty="0">
                          <a:solidFill>
                            <a:schemeClr val="dk1"/>
                          </a:solidFill>
                          <a:effectLst/>
                          <a:latin typeface="+mn-lt"/>
                          <a:ea typeface="+mn-ea"/>
                          <a:cs typeface="+mn-cs"/>
                        </a:rPr>
                        <a:t> gây ra</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6862">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17: Quyền sở hữu tài sản và nghĩa vụ tôn trọng tài sản của người khác </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44</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Đưa ra các ví dụ để chứng minh</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903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17: Quyền khiếu nại, t</a:t>
                      </a:r>
                      <a:r>
                        <a:rPr lang="en-US" sz="1400" kern="1200" dirty="0">
                          <a:solidFill>
                            <a:schemeClr val="dk1"/>
                          </a:solidFill>
                          <a:effectLst/>
                          <a:latin typeface="+mn-lt"/>
                          <a:ea typeface="+mn-ea"/>
                          <a:cs typeface="+mn-cs"/>
                        </a:rPr>
                        <a:t>ố </a:t>
                      </a:r>
                      <a:r>
                        <a:rPr lang="vi-VN" sz="1400" kern="1200" dirty="0">
                          <a:solidFill>
                            <a:schemeClr val="dk1"/>
                          </a:solidFill>
                          <a:effectLst/>
                          <a:latin typeface="+mn-lt"/>
                          <a:ea typeface="+mn-ea"/>
                          <a:cs typeface="+mn-cs"/>
                        </a:rPr>
                        <a:t>cáo của công </a:t>
                      </a:r>
                      <a:r>
                        <a:rPr lang="vi-VN" sz="1400" kern="1200" dirty="0" smtClean="0">
                          <a:solidFill>
                            <a:schemeClr val="dk1"/>
                          </a:solidFill>
                          <a:effectLst/>
                          <a:latin typeface="+mn-lt"/>
                          <a:ea typeface="+mn-ea"/>
                          <a:cs typeface="+mn-cs"/>
                        </a:rPr>
                        <a:t>dân</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50</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311198">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18: Quyền tự do ngôn </a:t>
                      </a:r>
                      <a:r>
                        <a:rPr lang="en-US" sz="1400" kern="1200" dirty="0">
                          <a:solidFill>
                            <a:schemeClr val="dk1"/>
                          </a:solidFill>
                          <a:effectLst/>
                          <a:latin typeface="+mn-lt"/>
                          <a:ea typeface="+mn-ea"/>
                          <a:cs typeface="+mn-cs"/>
                        </a:rPr>
                        <a:t>l</a:t>
                      </a:r>
                      <a:r>
                        <a:rPr lang="vi-VN" sz="1400" kern="1200" dirty="0" smtClean="0">
                          <a:solidFill>
                            <a:schemeClr val="dk1"/>
                          </a:solidFill>
                          <a:effectLst/>
                          <a:latin typeface="+mn-lt"/>
                          <a:ea typeface="+mn-ea"/>
                          <a:cs typeface="+mn-cs"/>
                        </a:rPr>
                        <a:t>uận</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52</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42903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20: Hiến pháp Nước CHXHCN Việt </a:t>
                      </a:r>
                      <a:r>
                        <a:rPr lang="vi-VN" sz="1400" kern="1200" dirty="0" smtClean="0">
                          <a:solidFill>
                            <a:schemeClr val="dk1"/>
                          </a:solidFill>
                          <a:effectLst/>
                          <a:latin typeface="+mn-lt"/>
                          <a:ea typeface="+mn-ea"/>
                          <a:cs typeface="+mn-cs"/>
                        </a:rPr>
                        <a:t>Nam</a:t>
                      </a:r>
                      <a:r>
                        <a:rPr lang="en-US" sz="1400" kern="1200" dirty="0" smtClean="0">
                          <a:solidFill>
                            <a:schemeClr val="dk1"/>
                          </a:solidFill>
                          <a:effectLst/>
                          <a:latin typeface="+mn-lt"/>
                          <a:ea typeface="+mn-ea"/>
                          <a:cs typeface="+mn-cs"/>
                        </a:rPr>
                        <a:t>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54</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Liên hệ một số Điều gắn với quốc phòng và an ninh để lồng ghép</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903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21: Pháp luật Nước CHXHCN Việt Nam</a:t>
                      </a:r>
                      <a:endParaRPr lang="en-US" sz="14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Trang 57</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311198">
                <a:tc rowSpan="2">
                  <a:txBody>
                    <a:bodyPr/>
                    <a:lstStyle/>
                    <a:p>
                      <a:pPr algn="ctr">
                        <a:lnSpc>
                          <a:spcPct val="100000"/>
                        </a:lnSpc>
                        <a:spcBef>
                          <a:spcPts val="0"/>
                        </a:spcBef>
                        <a:spcAft>
                          <a:spcPts val="0"/>
                        </a:spcAft>
                      </a:pPr>
                      <a:r>
                        <a:rPr lang="vi-VN" sz="1400" dirty="0">
                          <a:effectLst/>
                        </a:rPr>
                        <a:t>Âm nhạc và Mĩ thuật</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Tiết 6: Bài hát Hò kéo pháo</a:t>
                      </a:r>
                      <a:endParaRPr lang="en-US" sz="14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Trang 16</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Đưa một số hình ảnh minh họa</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1198">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Tiết 21: Bài hát Biết ơn Võ Thị </a:t>
                      </a:r>
                      <a:r>
                        <a:rPr lang="vi-VN" sz="1400" kern="1200" dirty="0" smtClean="0">
                          <a:solidFill>
                            <a:schemeClr val="dk1"/>
                          </a:solidFill>
                          <a:effectLst/>
                          <a:latin typeface="+mn-lt"/>
                          <a:ea typeface="+mn-ea"/>
                          <a:cs typeface="+mn-cs"/>
                        </a:rPr>
                        <a:t>Sáu</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43</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bl>
          </a:graphicData>
        </a:graphic>
      </p:graphicFrame>
    </p:spTree>
    <p:extLst>
      <p:ext uri="{BB962C8B-B14F-4D97-AF65-F5344CB8AC3E}">
        <p14:creationId xmlns:p14="http://schemas.microsoft.com/office/powerpoint/2010/main" val="19575261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7" name="Rectangle 1"/>
          <p:cNvSpPr>
            <a:spLocks noChangeArrowheads="1"/>
          </p:cNvSpPr>
          <p:nvPr/>
        </p:nvSpPr>
        <p:spPr bwMode="auto">
          <a:xfrm>
            <a:off x="3850933" y="0"/>
            <a:ext cx="9653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9 </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555031093"/>
              </p:ext>
            </p:extLst>
          </p:nvPr>
        </p:nvGraphicFramePr>
        <p:xfrm>
          <a:off x="304800" y="400110"/>
          <a:ext cx="8610599" cy="6396930"/>
        </p:xfrm>
        <a:graphic>
          <a:graphicData uri="http://schemas.openxmlformats.org/drawingml/2006/table">
            <a:tbl>
              <a:tblPr>
                <a:tableStyleId>{5C22544A-7EE6-4342-B048-85BDC9FD1C3A}</a:tableStyleId>
              </a:tblPr>
              <a:tblGrid>
                <a:gridCol w="679671"/>
                <a:gridCol w="2608012"/>
                <a:gridCol w="5322916"/>
              </a:tblGrid>
              <a:tr h="110045">
                <a:tc>
                  <a:txBody>
                    <a:bodyPr/>
                    <a:lstStyle/>
                    <a:p>
                      <a:pPr algn="ctr">
                        <a:lnSpc>
                          <a:spcPct val="100000"/>
                        </a:lnSpc>
                        <a:spcBef>
                          <a:spcPts val="0"/>
                        </a:spcBef>
                        <a:spcAft>
                          <a:spcPts val="0"/>
                        </a:spcAft>
                      </a:pPr>
                      <a:r>
                        <a:rPr lang="vi-VN" sz="1400" dirty="0">
                          <a:effectLst/>
                        </a:rPr>
                        <a:t>Môn học</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400" dirty="0">
                          <a:effectLst/>
                        </a:rPr>
                        <a:t>Tên bài</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400" dirty="0">
                          <a:effectLst/>
                        </a:rPr>
                        <a:t>Hình thức, nội dung lồng ghép</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29530">
                <a:tc rowSpan="4">
                  <a:txBody>
                    <a:bodyPr/>
                    <a:lstStyle/>
                    <a:p>
                      <a:pPr algn="ctr">
                        <a:lnSpc>
                          <a:spcPct val="100000"/>
                        </a:lnSpc>
                        <a:spcBef>
                          <a:spcPts val="0"/>
                        </a:spcBef>
                        <a:spcAft>
                          <a:spcPts val="0"/>
                        </a:spcAft>
                      </a:pPr>
                      <a:r>
                        <a:rPr lang="vi-VN" sz="1400" dirty="0">
                          <a:effectLst/>
                        </a:rPr>
                        <a:t>Ngữ văn T</a:t>
                      </a:r>
                      <a:r>
                        <a:rPr lang="en-US" sz="1400" dirty="0">
                          <a:effectLst/>
                        </a:rPr>
                        <a:t>1</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400" dirty="0">
                          <a:effectLst/>
                        </a:rPr>
                        <a:t>Bài 1: Phong cách Hồ Chí </a:t>
                      </a:r>
                      <a:r>
                        <a:rPr lang="vi-VN" sz="1400" dirty="0" smtClean="0">
                          <a:effectLst/>
                        </a:rPr>
                        <a:t>Minh</a:t>
                      </a:r>
                      <a:r>
                        <a:rPr lang="en-US" sz="1400" baseline="0" dirty="0" smtClean="0">
                          <a:effectLst/>
                        </a:rPr>
                        <a:t> - </a:t>
                      </a:r>
                      <a:r>
                        <a:rPr lang="vi-VN" sz="1400" dirty="0" smtClean="0">
                          <a:effectLst/>
                        </a:rPr>
                        <a:t>Trang </a:t>
                      </a:r>
                      <a:r>
                        <a:rPr lang="vi-VN" sz="1400" dirty="0">
                          <a:effectLst/>
                        </a:rPr>
                        <a:t>5</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Giới thiệu một số hình ảnh về Chủ tịch Hồ Chí Minh</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340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2: Đấu tranh cho một thế giới hòa </a:t>
                      </a:r>
                      <a:r>
                        <a:rPr lang="vi-VN" sz="1400" kern="1200" dirty="0" smtClean="0">
                          <a:solidFill>
                            <a:schemeClr val="dk1"/>
                          </a:solidFill>
                          <a:effectLst/>
                          <a:latin typeface="+mn-lt"/>
                          <a:ea typeface="+mn-ea"/>
                          <a:cs typeface="+mn-cs"/>
                        </a:rPr>
                        <a:t>bình</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17</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Lấy ví dụ về mức độ tàn phá của chiến tranh, của bom nguyên tử</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340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5: Trích đoạn Hoàng Lê nhất thống </a:t>
                      </a:r>
                      <a:r>
                        <a:rPr lang="vi-VN" sz="1400" kern="1200" dirty="0" smtClean="0">
                          <a:solidFill>
                            <a:schemeClr val="dk1"/>
                          </a:solidFill>
                          <a:effectLst/>
                          <a:latin typeface="+mn-lt"/>
                          <a:ea typeface="+mn-ea"/>
                          <a:cs typeface="+mn-cs"/>
                        </a:rPr>
                        <a:t>chí</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64</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Hình ảnh bộ đội kéo pháo, dân công chở lương thực trong chiến dịch Điện Biên Phủ</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816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10: Bài thơ Đồng chí; Ti</a:t>
                      </a:r>
                      <a:r>
                        <a:rPr lang="en-US" sz="1400" kern="1200" dirty="0">
                          <a:solidFill>
                            <a:schemeClr val="dk1"/>
                          </a:solidFill>
                          <a:effectLst/>
                          <a:latin typeface="+mn-lt"/>
                          <a:ea typeface="+mn-ea"/>
                          <a:cs typeface="+mn-cs"/>
                        </a:rPr>
                        <a:t>ể</a:t>
                      </a:r>
                      <a:r>
                        <a:rPr lang="vi-VN" sz="1400" kern="1200" dirty="0">
                          <a:solidFill>
                            <a:schemeClr val="dk1"/>
                          </a:solidFill>
                          <a:effectLst/>
                          <a:latin typeface="+mn-lt"/>
                          <a:ea typeface="+mn-ea"/>
                          <a:cs typeface="+mn-cs"/>
                        </a:rPr>
                        <a:t>u đội xe không k</a:t>
                      </a:r>
                      <a:r>
                        <a:rPr lang="en-US" sz="1400" kern="1200" dirty="0">
                          <a:solidFill>
                            <a:schemeClr val="dk1"/>
                          </a:solidFill>
                          <a:effectLst/>
                          <a:latin typeface="+mn-lt"/>
                          <a:ea typeface="+mn-ea"/>
                          <a:cs typeface="+mn-cs"/>
                        </a:rPr>
                        <a:t>í</a:t>
                      </a:r>
                      <a:r>
                        <a:rPr lang="vi-VN" sz="1400" kern="1200" dirty="0" smtClean="0">
                          <a:solidFill>
                            <a:schemeClr val="dk1"/>
                          </a:solidFill>
                          <a:effectLst/>
                          <a:latin typeface="+mn-lt"/>
                          <a:ea typeface="+mn-ea"/>
                          <a:cs typeface="+mn-cs"/>
                        </a:rPr>
                        <a:t>nh</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131</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Nêu những khó khăn vất vả và sáng tạo của bộ đội, công an và thanh niên xung phong trong chiến tranh</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8640">
                <a:tc rowSpan="2">
                  <a:txBody>
                    <a:bodyPr/>
                    <a:lstStyle/>
                    <a:p>
                      <a:pPr algn="ctr">
                        <a:lnSpc>
                          <a:spcPct val="100000"/>
                        </a:lnSpc>
                        <a:spcBef>
                          <a:spcPts val="0"/>
                        </a:spcBef>
                        <a:spcAft>
                          <a:spcPts val="0"/>
                        </a:spcAft>
                      </a:pPr>
                      <a:r>
                        <a:rPr lang="vi-VN" sz="1400" dirty="0">
                          <a:effectLst/>
                        </a:rPr>
                        <a:t>Ngữ Văn T2</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23: Viếng L</a:t>
                      </a:r>
                      <a:r>
                        <a:rPr lang="en-US" sz="1400" kern="1200" dirty="0">
                          <a:solidFill>
                            <a:schemeClr val="dk1"/>
                          </a:solidFill>
                          <a:effectLst/>
                          <a:latin typeface="+mn-lt"/>
                          <a:ea typeface="+mn-ea"/>
                          <a:cs typeface="+mn-cs"/>
                        </a:rPr>
                        <a:t>ă</a:t>
                      </a:r>
                      <a:r>
                        <a:rPr lang="vi-VN" sz="1400" kern="1200" dirty="0">
                          <a:solidFill>
                            <a:schemeClr val="dk1"/>
                          </a:solidFill>
                          <a:effectLst/>
                          <a:latin typeface="+mn-lt"/>
                          <a:ea typeface="+mn-ea"/>
                          <a:cs typeface="+mn-cs"/>
                        </a:rPr>
                        <a:t>ng Bác</a:t>
                      </a:r>
                      <a:endParaRPr lang="en-US" sz="14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Trang 58</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Tình cảm của nhân dân ta và bè bạn khắp năm châu dành cho Chủ tịch Hồ Chí Minh</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3400">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28: Những ngôi sao xa xôi</a:t>
                      </a:r>
                      <a:endParaRPr lang="en-US" sz="14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Trang 113</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Những tấm gương gan dạ, mưu trí, sáng tạo của thanh niên xung phong trong kháng chiến</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0677">
                <a:tc rowSpan="4">
                  <a:txBody>
                    <a:bodyPr/>
                    <a:lstStyle/>
                    <a:p>
                      <a:pPr algn="ctr">
                        <a:lnSpc>
                          <a:spcPct val="100000"/>
                        </a:lnSpc>
                        <a:spcBef>
                          <a:spcPts val="0"/>
                        </a:spcBef>
                        <a:spcAft>
                          <a:spcPts val="0"/>
                        </a:spcAft>
                      </a:pPr>
                      <a:r>
                        <a:rPr lang="vi-VN" sz="1400" dirty="0">
                          <a:effectLst/>
                        </a:rPr>
                        <a:t>Địa </a:t>
                      </a:r>
                      <a:r>
                        <a:rPr lang="en-US" sz="1400" dirty="0" err="1">
                          <a:effectLst/>
                        </a:rPr>
                        <a:t>lý</a:t>
                      </a:r>
                      <a:endParaRPr lang="en-US" sz="14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14: Giao thông vận tải và bưu ch</a:t>
                      </a:r>
                      <a:r>
                        <a:rPr lang="en-US" sz="1400" kern="1200" dirty="0">
                          <a:solidFill>
                            <a:schemeClr val="dk1"/>
                          </a:solidFill>
                          <a:effectLst/>
                          <a:latin typeface="+mn-lt"/>
                          <a:ea typeface="+mn-ea"/>
                          <a:cs typeface="+mn-cs"/>
                        </a:rPr>
                        <a:t>í</a:t>
                      </a:r>
                      <a:r>
                        <a:rPr lang="vi-VN" sz="1400" kern="1200" dirty="0">
                          <a:solidFill>
                            <a:schemeClr val="dk1"/>
                          </a:solidFill>
                          <a:effectLst/>
                          <a:latin typeface="+mn-lt"/>
                          <a:ea typeface="+mn-ea"/>
                          <a:cs typeface="+mn-cs"/>
                        </a:rPr>
                        <a:t>nh vi</a:t>
                      </a:r>
                      <a:r>
                        <a:rPr lang="en-US" sz="1400" kern="1200" dirty="0">
                          <a:solidFill>
                            <a:schemeClr val="dk1"/>
                          </a:solidFill>
                          <a:effectLst/>
                          <a:latin typeface="+mn-lt"/>
                          <a:ea typeface="+mn-ea"/>
                          <a:cs typeface="+mn-cs"/>
                        </a:rPr>
                        <a:t>ễ</a:t>
                      </a:r>
                      <a:r>
                        <a:rPr lang="vi-VN" sz="1400" kern="1200" dirty="0">
                          <a:solidFill>
                            <a:schemeClr val="dk1"/>
                          </a:solidFill>
                          <a:effectLst/>
                          <a:latin typeface="+mn-lt"/>
                          <a:ea typeface="+mn-ea"/>
                          <a:cs typeface="+mn-cs"/>
                        </a:rPr>
                        <a:t>n </a:t>
                      </a:r>
                      <a:r>
                        <a:rPr lang="vi-VN" sz="1400" kern="1200" dirty="0" smtClean="0">
                          <a:solidFill>
                            <a:schemeClr val="dk1"/>
                          </a:solidFill>
                          <a:effectLst/>
                          <a:latin typeface="+mn-lt"/>
                          <a:ea typeface="+mn-ea"/>
                          <a:cs typeface="+mn-cs"/>
                        </a:rPr>
                        <a:t>thông</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50</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Ví dụ về giao thông vận tải và bưu chính viễn thông gắn với quốc phòng và an ninh</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0723">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38: Phát triển tổng hợp kinh tế và bảo vệ tài nguyên môi trường biển - đảo</a:t>
                      </a:r>
                      <a:endParaRPr lang="en-US" sz="14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Trang 135</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Ví dụ để chứng minh phát triển kinh tế bi</a:t>
                      </a:r>
                      <a:r>
                        <a:rPr lang="en-US" sz="1400" kern="1200" dirty="0">
                          <a:solidFill>
                            <a:schemeClr val="dk1"/>
                          </a:solidFill>
                          <a:effectLst/>
                          <a:latin typeface="+mn-lt"/>
                          <a:ea typeface="+mn-ea"/>
                          <a:cs typeface="+mn-cs"/>
                        </a:rPr>
                        <a:t>ể</a:t>
                      </a:r>
                      <a:r>
                        <a:rPr lang="vi-VN" sz="1400" kern="1200" dirty="0">
                          <a:solidFill>
                            <a:schemeClr val="dk1"/>
                          </a:solidFill>
                          <a:effectLst/>
                          <a:latin typeface="+mn-lt"/>
                          <a:ea typeface="+mn-ea"/>
                          <a:cs typeface="+mn-cs"/>
                        </a:rPr>
                        <a:t>n phải gắn v</a:t>
                      </a:r>
                      <a:r>
                        <a:rPr lang="en-US" sz="1400" kern="1200" dirty="0">
                          <a:solidFill>
                            <a:schemeClr val="dk1"/>
                          </a:solidFill>
                          <a:effectLst/>
                          <a:latin typeface="+mn-lt"/>
                          <a:ea typeface="+mn-ea"/>
                          <a:cs typeface="+mn-cs"/>
                        </a:rPr>
                        <a:t>ớ</a:t>
                      </a:r>
                      <a:r>
                        <a:rPr lang="vi-VN" sz="1400" kern="1200" dirty="0">
                          <a:solidFill>
                            <a:schemeClr val="dk1"/>
                          </a:solidFill>
                          <a:effectLst/>
                          <a:latin typeface="+mn-lt"/>
                          <a:ea typeface="+mn-ea"/>
                          <a:cs typeface="+mn-cs"/>
                        </a:rPr>
                        <a:t>i nhiệm vụ quốc phòng và an ninh biển</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0723">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39 (Tiếp theo): Phát tr</a:t>
                      </a:r>
                      <a:r>
                        <a:rPr lang="en-US" sz="1400" kern="1200" dirty="0" err="1">
                          <a:solidFill>
                            <a:schemeClr val="dk1"/>
                          </a:solidFill>
                          <a:effectLst/>
                          <a:latin typeface="+mn-lt"/>
                          <a:ea typeface="+mn-ea"/>
                          <a:cs typeface="+mn-cs"/>
                        </a:rPr>
                        <a:t>iể</a:t>
                      </a:r>
                      <a:r>
                        <a:rPr lang="vi-VN" sz="1400" kern="1200" dirty="0">
                          <a:solidFill>
                            <a:schemeClr val="dk1"/>
                          </a:solidFill>
                          <a:effectLst/>
                          <a:latin typeface="+mn-lt"/>
                          <a:ea typeface="+mn-ea"/>
                          <a:cs typeface="+mn-cs"/>
                        </a:rPr>
                        <a:t>n tổng hợp kinh tế và bảo vệ tài nguyên môi trường biển - đảo</a:t>
                      </a:r>
                      <a:endParaRPr lang="en-US" sz="14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Trang 140</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r h="510723">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400" kern="1200" dirty="0">
                          <a:solidFill>
                            <a:schemeClr val="dk1"/>
                          </a:solidFill>
                          <a:effectLst/>
                          <a:latin typeface="+mn-lt"/>
                          <a:ea typeface="+mn-ea"/>
                          <a:cs typeface="+mn-cs"/>
                        </a:rPr>
                        <a:t>Bài 40: Đ</a:t>
                      </a:r>
                      <a:r>
                        <a:rPr lang="en-US" sz="1400" kern="1200" dirty="0">
                          <a:solidFill>
                            <a:schemeClr val="dk1"/>
                          </a:solidFill>
                          <a:effectLst/>
                          <a:latin typeface="+mn-lt"/>
                          <a:ea typeface="+mn-ea"/>
                          <a:cs typeface="+mn-cs"/>
                        </a:rPr>
                        <a:t>á</a:t>
                      </a:r>
                      <a:r>
                        <a:rPr lang="vi-VN" sz="1400" kern="1200" dirty="0">
                          <a:solidFill>
                            <a:schemeClr val="dk1"/>
                          </a:solidFill>
                          <a:effectLst/>
                          <a:latin typeface="+mn-lt"/>
                          <a:ea typeface="+mn-ea"/>
                          <a:cs typeface="+mn-cs"/>
                        </a:rPr>
                        <a:t>nh giá tiềm năng kinh tế của các đảo ven bờ và tìm hi</a:t>
                      </a:r>
                      <a:r>
                        <a:rPr lang="en-US" sz="1400" kern="1200" dirty="0">
                          <a:solidFill>
                            <a:schemeClr val="dk1"/>
                          </a:solidFill>
                          <a:effectLst/>
                          <a:latin typeface="+mn-lt"/>
                          <a:ea typeface="+mn-ea"/>
                          <a:cs typeface="+mn-cs"/>
                        </a:rPr>
                        <a:t>ể</a:t>
                      </a:r>
                      <a:r>
                        <a:rPr lang="vi-VN" sz="1400" kern="1200" dirty="0">
                          <a:solidFill>
                            <a:schemeClr val="dk1"/>
                          </a:solidFill>
                          <a:effectLst/>
                          <a:latin typeface="+mn-lt"/>
                          <a:ea typeface="+mn-ea"/>
                          <a:cs typeface="+mn-cs"/>
                        </a:rPr>
                        <a:t>u về ngành công nghiệp dầu </a:t>
                      </a:r>
                      <a:r>
                        <a:rPr lang="vi-VN" sz="1400" kern="1200" dirty="0" smtClean="0">
                          <a:solidFill>
                            <a:schemeClr val="dk1"/>
                          </a:solidFill>
                          <a:effectLst/>
                          <a:latin typeface="+mn-lt"/>
                          <a:ea typeface="+mn-ea"/>
                          <a:cs typeface="+mn-cs"/>
                        </a:rPr>
                        <a:t>khí</a:t>
                      </a:r>
                      <a:r>
                        <a:rPr lang="en-US" sz="1400" kern="1200" dirty="0" smtClean="0">
                          <a:solidFill>
                            <a:schemeClr val="dk1"/>
                          </a:solidFill>
                          <a:effectLst/>
                          <a:latin typeface="+mn-lt"/>
                          <a:ea typeface="+mn-ea"/>
                          <a:cs typeface="+mn-cs"/>
                        </a:rPr>
                        <a:t> - </a:t>
                      </a:r>
                      <a:r>
                        <a:rPr lang="vi-VN" sz="1400" kern="1200" dirty="0" smtClean="0">
                          <a:solidFill>
                            <a:schemeClr val="dk1"/>
                          </a:solidFill>
                          <a:effectLst/>
                          <a:latin typeface="+mn-lt"/>
                          <a:ea typeface="+mn-ea"/>
                          <a:cs typeface="+mn-cs"/>
                        </a:rPr>
                        <a:t>Trang </a:t>
                      </a:r>
                      <a:r>
                        <a:rPr lang="vi-VN" sz="1400" kern="1200" dirty="0">
                          <a:solidFill>
                            <a:schemeClr val="dk1"/>
                          </a:solidFill>
                          <a:effectLst/>
                          <a:latin typeface="+mn-lt"/>
                          <a:ea typeface="+mn-ea"/>
                          <a:cs typeface="+mn-cs"/>
                        </a:rPr>
                        <a:t>144</a:t>
                      </a:r>
                      <a:endParaRPr lang="en-US" sz="14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r>
            </a:tbl>
          </a:graphicData>
        </a:graphic>
      </p:graphicFrame>
    </p:spTree>
    <p:extLst>
      <p:ext uri="{BB962C8B-B14F-4D97-AF65-F5344CB8AC3E}">
        <p14:creationId xmlns:p14="http://schemas.microsoft.com/office/powerpoint/2010/main" val="20503785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7" name="Rectangle 1"/>
          <p:cNvSpPr>
            <a:spLocks noChangeArrowheads="1"/>
          </p:cNvSpPr>
          <p:nvPr/>
        </p:nvSpPr>
        <p:spPr bwMode="auto">
          <a:xfrm>
            <a:off x="3850933" y="0"/>
            <a:ext cx="9653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9 </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57065202"/>
              </p:ext>
            </p:extLst>
          </p:nvPr>
        </p:nvGraphicFramePr>
        <p:xfrm>
          <a:off x="381000" y="609600"/>
          <a:ext cx="8305800" cy="6136529"/>
        </p:xfrm>
        <a:graphic>
          <a:graphicData uri="http://schemas.openxmlformats.org/drawingml/2006/table">
            <a:tbl>
              <a:tblPr>
                <a:tableStyleId>{5C22544A-7EE6-4342-B048-85BDC9FD1C3A}</a:tableStyleId>
              </a:tblPr>
              <a:tblGrid>
                <a:gridCol w="795540"/>
                <a:gridCol w="2633460"/>
                <a:gridCol w="4876800"/>
              </a:tblGrid>
              <a:tr h="396955">
                <a:tc>
                  <a:txBody>
                    <a:bodyPr/>
                    <a:lstStyle/>
                    <a:p>
                      <a:pPr algn="ctr">
                        <a:lnSpc>
                          <a:spcPct val="100000"/>
                        </a:lnSpc>
                        <a:spcBef>
                          <a:spcPts val="0"/>
                        </a:spcBef>
                        <a:spcAft>
                          <a:spcPts val="0"/>
                        </a:spcAft>
                      </a:pPr>
                      <a:r>
                        <a:rPr lang="vi-VN" sz="1500" dirty="0">
                          <a:effectLst/>
                        </a:rPr>
                        <a:t>Môn học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Tên bài</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0"/>
                        </a:spcBef>
                        <a:spcAft>
                          <a:spcPts val="0"/>
                        </a:spcAft>
                      </a:pPr>
                      <a:r>
                        <a:rPr lang="vi-VN" sz="1500" dirty="0">
                          <a:effectLst/>
                        </a:rPr>
                        <a:t>Hình thức, nội dung lồng ghép</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6955">
                <a:tc rowSpan="8">
                  <a:txBody>
                    <a:bodyPr/>
                    <a:lstStyle/>
                    <a:p>
                      <a:pPr>
                        <a:lnSpc>
                          <a:spcPct val="100000"/>
                        </a:lnSpc>
                        <a:spcBef>
                          <a:spcPts val="0"/>
                        </a:spcBef>
                        <a:spcAft>
                          <a:spcPts val="0"/>
                        </a:spcAft>
                      </a:pPr>
                      <a:r>
                        <a:rPr lang="vi-VN" sz="1500">
                          <a:effectLst/>
                        </a:rPr>
                        <a:t>Giáo dục công dân</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ct val="100000"/>
                        </a:lnSpc>
                        <a:spcBef>
                          <a:spcPts val="0"/>
                        </a:spcBef>
                        <a:spcAft>
                          <a:spcPts val="0"/>
                        </a:spcAft>
                      </a:pPr>
                      <a:r>
                        <a:rPr lang="vi-VN" sz="1500" dirty="0">
                          <a:effectLst/>
                        </a:rPr>
                        <a:t>Bài 3: Dân chủ và kỷ </a:t>
                      </a:r>
                      <a:r>
                        <a:rPr lang="vi-VN" sz="1500" dirty="0" smtClean="0">
                          <a:effectLst/>
                        </a:rPr>
                        <a:t>luật</a:t>
                      </a:r>
                      <a:r>
                        <a:rPr lang="en-US" sz="1500" baseline="0" dirty="0" smtClean="0">
                          <a:effectLst/>
                        </a:rPr>
                        <a:t> - </a:t>
                      </a:r>
                      <a:r>
                        <a:rPr lang="vi-VN" sz="1500" dirty="0" smtClean="0">
                          <a:effectLst/>
                        </a:rPr>
                        <a:t>Trang </a:t>
                      </a:r>
                      <a:r>
                        <a:rPr lang="vi-VN" sz="1500" dirty="0">
                          <a:effectLst/>
                        </a:rPr>
                        <a:t>9</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Ví dụ để chứng minh dân chủ phải có kỷ luật trong điều kiện xã hội hiện nay</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6955">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4: Bảo vệ hòa bình</a:t>
                      </a:r>
                      <a:endParaRPr lang="en-US" sz="15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12</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Ví dụ chứng minh có môi trường hòa bình mới phát triển kinh tế để xây dựng và bảo vệ Tổ quốc</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1774">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7: K</a:t>
                      </a:r>
                      <a:r>
                        <a:rPr lang="en-US" sz="1500" kern="1200" dirty="0">
                          <a:solidFill>
                            <a:schemeClr val="dk1"/>
                          </a:solidFill>
                          <a:effectLst/>
                          <a:latin typeface="+mn-lt"/>
                          <a:ea typeface="+mn-ea"/>
                          <a:cs typeface="+mn-cs"/>
                        </a:rPr>
                        <a:t>ế </a:t>
                      </a:r>
                      <a:r>
                        <a:rPr lang="vi-VN" sz="1500" kern="1200" dirty="0">
                          <a:solidFill>
                            <a:schemeClr val="dk1"/>
                          </a:solidFill>
                          <a:effectLst/>
                          <a:latin typeface="+mn-lt"/>
                          <a:ea typeface="+mn-ea"/>
                          <a:cs typeface="+mn-cs"/>
                        </a:rPr>
                        <a:t>thừa và phát huy truyền th</a:t>
                      </a:r>
                      <a:r>
                        <a:rPr lang="en-US" sz="1500" kern="1200" dirty="0">
                          <a:solidFill>
                            <a:schemeClr val="dk1"/>
                          </a:solidFill>
                          <a:effectLst/>
                          <a:latin typeface="+mn-lt"/>
                          <a:ea typeface="+mn-ea"/>
                          <a:cs typeface="+mn-cs"/>
                        </a:rPr>
                        <a:t>ố</a:t>
                      </a:r>
                      <a:r>
                        <a:rPr lang="vi-VN" sz="1500" kern="1200" dirty="0">
                          <a:solidFill>
                            <a:schemeClr val="dk1"/>
                          </a:solidFill>
                          <a:effectLst/>
                          <a:latin typeface="+mn-lt"/>
                          <a:ea typeface="+mn-ea"/>
                          <a:cs typeface="+mn-cs"/>
                        </a:rPr>
                        <a:t>ng tốt đẹp của dân </a:t>
                      </a:r>
                      <a:r>
                        <a:rPr lang="vi-VN" sz="1500" kern="1200" dirty="0" smtClean="0">
                          <a:solidFill>
                            <a:schemeClr val="dk1"/>
                          </a:solidFill>
                          <a:effectLst/>
                          <a:latin typeface="+mn-lt"/>
                          <a:ea typeface="+mn-ea"/>
                          <a:cs typeface="+mn-cs"/>
                        </a:rPr>
                        <a:t>tộc</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23</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Những tấm gương về truyền thống yêu nước qua các thời kỳ chiến đấu và bảo vệ Tổ quốc</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6955">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10: Lí tưởng sống của thanh </a:t>
                      </a:r>
                      <a:r>
                        <a:rPr lang="vi-VN" sz="1500" kern="1200" dirty="0" smtClean="0">
                          <a:solidFill>
                            <a:schemeClr val="dk1"/>
                          </a:solidFill>
                          <a:effectLst/>
                          <a:latin typeface="+mn-lt"/>
                          <a:ea typeface="+mn-ea"/>
                          <a:cs typeface="+mn-cs"/>
                        </a:rPr>
                        <a:t>niên</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34</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Kể chuyện về những tấm gương các anh hùng liệt sĩ đã cống hiến cả cuộc đời mình cho cách mạng</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1774">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15: V</a:t>
                      </a:r>
                      <a:r>
                        <a:rPr lang="en-US" sz="1500" kern="1200" dirty="0">
                          <a:solidFill>
                            <a:schemeClr val="dk1"/>
                          </a:solidFill>
                          <a:effectLst/>
                          <a:latin typeface="+mn-lt"/>
                          <a:ea typeface="+mn-ea"/>
                          <a:cs typeface="+mn-cs"/>
                        </a:rPr>
                        <a:t>i </a:t>
                      </a:r>
                      <a:r>
                        <a:rPr lang="vi-VN" sz="1500" kern="1200" dirty="0">
                          <a:solidFill>
                            <a:schemeClr val="dk1"/>
                          </a:solidFill>
                          <a:effectLst/>
                          <a:latin typeface="+mn-lt"/>
                          <a:ea typeface="+mn-ea"/>
                          <a:cs typeface="+mn-cs"/>
                        </a:rPr>
                        <a:t>phạm pháp luật và trách nhiệm pháp </a:t>
                      </a:r>
                      <a:r>
                        <a:rPr lang="en-US" sz="1500" kern="1200" dirty="0" err="1">
                          <a:solidFill>
                            <a:schemeClr val="dk1"/>
                          </a:solidFill>
                          <a:effectLst/>
                          <a:latin typeface="+mn-lt"/>
                          <a:ea typeface="+mn-ea"/>
                          <a:cs typeface="+mn-cs"/>
                        </a:rPr>
                        <a:t>lý</a:t>
                      </a:r>
                      <a:r>
                        <a:rPr lang="en-US" sz="1500" kern="1200" dirty="0">
                          <a:solidFill>
                            <a:schemeClr val="dk1"/>
                          </a:solidFill>
                          <a:effectLst/>
                          <a:latin typeface="+mn-lt"/>
                          <a:ea typeface="+mn-ea"/>
                          <a:cs typeface="+mn-cs"/>
                        </a:rPr>
                        <a:t> </a:t>
                      </a:r>
                      <a:r>
                        <a:rPr lang="vi-VN" sz="1500" kern="1200" dirty="0">
                          <a:solidFill>
                            <a:schemeClr val="dk1"/>
                          </a:solidFill>
                          <a:effectLst/>
                          <a:latin typeface="+mn-lt"/>
                          <a:ea typeface="+mn-ea"/>
                          <a:cs typeface="+mn-cs"/>
                        </a:rPr>
                        <a:t>của công </a:t>
                      </a:r>
                      <a:r>
                        <a:rPr lang="vi-VN" sz="1500" kern="1200" dirty="0" smtClean="0">
                          <a:solidFill>
                            <a:schemeClr val="dk1"/>
                          </a:solidFill>
                          <a:effectLst/>
                          <a:latin typeface="+mn-lt"/>
                          <a:ea typeface="+mn-ea"/>
                          <a:cs typeface="+mn-cs"/>
                        </a:rPr>
                        <a:t>dân</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52</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Lấy các ví dụ chứng minh khi công dân vi phạm thì chịu trách nhiệm như thế nào</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1774">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16: Quyền tham gia quản </a:t>
                      </a:r>
                      <a:r>
                        <a:rPr lang="en-US" sz="1500" kern="1200" dirty="0" err="1">
                          <a:solidFill>
                            <a:schemeClr val="dk1"/>
                          </a:solidFill>
                          <a:effectLst/>
                          <a:latin typeface="+mn-lt"/>
                          <a:ea typeface="+mn-ea"/>
                          <a:cs typeface="+mn-cs"/>
                        </a:rPr>
                        <a:t>lý</a:t>
                      </a:r>
                      <a:r>
                        <a:rPr lang="en-US" sz="1500" kern="1200" dirty="0">
                          <a:solidFill>
                            <a:schemeClr val="dk1"/>
                          </a:solidFill>
                          <a:effectLst/>
                          <a:latin typeface="+mn-lt"/>
                          <a:ea typeface="+mn-ea"/>
                          <a:cs typeface="+mn-cs"/>
                        </a:rPr>
                        <a:t> </a:t>
                      </a:r>
                      <a:r>
                        <a:rPr lang="vi-VN" sz="1500" kern="1200" dirty="0">
                          <a:solidFill>
                            <a:schemeClr val="dk1"/>
                          </a:solidFill>
                          <a:effectLst/>
                          <a:latin typeface="+mn-lt"/>
                          <a:ea typeface="+mn-ea"/>
                          <a:cs typeface="+mn-cs"/>
                        </a:rPr>
                        <a:t>nhà nước, quản lý xã hội của công dân</a:t>
                      </a:r>
                      <a:endParaRPr lang="en-US" sz="15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57</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Lấy các ví dụ về dân chủ của công dân trong đó có học sinh</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9456">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17: Nghĩa vụ bảo vệ T</a:t>
                      </a:r>
                      <a:r>
                        <a:rPr lang="en-US" sz="1500" kern="1200" dirty="0">
                          <a:solidFill>
                            <a:schemeClr val="dk1"/>
                          </a:solidFill>
                          <a:effectLst/>
                          <a:latin typeface="+mn-lt"/>
                          <a:ea typeface="+mn-ea"/>
                          <a:cs typeface="+mn-cs"/>
                        </a:rPr>
                        <a:t>ổ </a:t>
                      </a:r>
                      <a:r>
                        <a:rPr lang="vi-VN" sz="1500" kern="1200" dirty="0" smtClean="0">
                          <a:solidFill>
                            <a:schemeClr val="dk1"/>
                          </a:solidFill>
                          <a:effectLst/>
                          <a:latin typeface="+mn-lt"/>
                          <a:ea typeface="+mn-ea"/>
                          <a:cs typeface="+mn-cs"/>
                        </a:rPr>
                        <a:t>quốc</a:t>
                      </a:r>
                      <a:r>
                        <a:rPr lang="en-US" sz="1500" kern="1200" dirty="0" smtClean="0">
                          <a:solidFill>
                            <a:schemeClr val="dk1"/>
                          </a:solidFill>
                          <a:effectLst/>
                          <a:latin typeface="+mn-lt"/>
                          <a:ea typeface="+mn-ea"/>
                          <a:cs typeface="+mn-cs"/>
                        </a:rPr>
                        <a:t> - </a:t>
                      </a:r>
                      <a:r>
                        <a:rPr lang="vi-VN" sz="1500" kern="1200" dirty="0" smtClean="0">
                          <a:solidFill>
                            <a:schemeClr val="dk1"/>
                          </a:solidFill>
                          <a:effectLst/>
                          <a:latin typeface="+mn-lt"/>
                          <a:ea typeface="+mn-ea"/>
                          <a:cs typeface="+mn-cs"/>
                        </a:rPr>
                        <a:t>Trang </a:t>
                      </a:r>
                      <a:r>
                        <a:rPr lang="vi-VN" sz="1500" kern="1200" dirty="0">
                          <a:solidFill>
                            <a:schemeClr val="dk1"/>
                          </a:solidFill>
                          <a:effectLst/>
                          <a:latin typeface="+mn-lt"/>
                          <a:ea typeface="+mn-ea"/>
                          <a:cs typeface="+mn-cs"/>
                        </a:rPr>
                        <a:t>61</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Trách nhiệm và nghĩa vụ của học sinh trong sự nghiệp bảo vệ </a:t>
                      </a:r>
                      <a:r>
                        <a:rPr lang="en-US" sz="1500" kern="1200" dirty="0" err="1">
                          <a:solidFill>
                            <a:schemeClr val="dk1"/>
                          </a:solidFill>
                          <a:effectLst/>
                          <a:latin typeface="+mn-lt"/>
                          <a:ea typeface="+mn-ea"/>
                          <a:cs typeface="+mn-cs"/>
                        </a:rPr>
                        <a:t>tổ</a:t>
                      </a:r>
                      <a:r>
                        <a:rPr lang="vi-VN" sz="1500" kern="1200" dirty="0">
                          <a:solidFill>
                            <a:schemeClr val="dk1"/>
                          </a:solidFill>
                          <a:effectLst/>
                          <a:latin typeface="+mn-lt"/>
                          <a:ea typeface="+mn-ea"/>
                          <a:cs typeface="+mn-cs"/>
                        </a:rPr>
                        <a:t> qu</a:t>
                      </a:r>
                      <a:r>
                        <a:rPr lang="en-US" sz="1500" kern="1200" dirty="0">
                          <a:solidFill>
                            <a:schemeClr val="dk1"/>
                          </a:solidFill>
                          <a:effectLst/>
                          <a:latin typeface="+mn-lt"/>
                          <a:ea typeface="+mn-ea"/>
                          <a:cs typeface="+mn-cs"/>
                        </a:rPr>
                        <a:t>ố</a:t>
                      </a:r>
                      <a:r>
                        <a:rPr lang="vi-VN" sz="1500" kern="1200" dirty="0">
                          <a:solidFill>
                            <a:schemeClr val="dk1"/>
                          </a:solidFill>
                          <a:effectLst/>
                          <a:latin typeface="+mn-lt"/>
                          <a:ea typeface="+mn-ea"/>
                          <a:cs typeface="+mn-cs"/>
                        </a:rPr>
                        <a:t>c</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1774">
                <a:tc vMerge="1">
                  <a:txBody>
                    <a:bodyPr/>
                    <a:lstStyle/>
                    <a:p>
                      <a:endParaRPr lang="en-US"/>
                    </a:p>
                  </a:txBody>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Bài 18: Sống và làm việc theo pháp </a:t>
                      </a:r>
                      <a:r>
                        <a:rPr lang="vi-VN" sz="1500" kern="1200" dirty="0" smtClean="0">
                          <a:solidFill>
                            <a:schemeClr val="dk1"/>
                          </a:solidFill>
                          <a:effectLst/>
                          <a:latin typeface="+mn-lt"/>
                          <a:ea typeface="+mn-ea"/>
                          <a:cs typeface="+mn-cs"/>
                        </a:rPr>
                        <a:t>luật</a:t>
                      </a:r>
                      <a:r>
                        <a:rPr lang="en-US" sz="1500" kern="1200" dirty="0" smtClean="0">
                          <a:solidFill>
                            <a:schemeClr val="dk1"/>
                          </a:solidFill>
                          <a:effectLst/>
                          <a:latin typeface="+mn-lt"/>
                          <a:ea typeface="+mn-ea"/>
                          <a:cs typeface="+mn-cs"/>
                        </a:rPr>
                        <a:t> - </a:t>
                      </a:r>
                      <a:r>
                        <a:rPr lang="en-US" sz="1500" kern="1200" dirty="0" err="1" smtClean="0">
                          <a:solidFill>
                            <a:schemeClr val="dk1"/>
                          </a:solidFill>
                          <a:effectLst/>
                          <a:latin typeface="+mn-lt"/>
                          <a:ea typeface="+mn-ea"/>
                          <a:cs typeface="+mn-cs"/>
                        </a:rPr>
                        <a:t>Trang</a:t>
                      </a:r>
                      <a:r>
                        <a:rPr lang="en-US" sz="1500" kern="1200" dirty="0" smtClean="0">
                          <a:solidFill>
                            <a:schemeClr val="dk1"/>
                          </a:solidFill>
                          <a:effectLst/>
                          <a:latin typeface="+mn-lt"/>
                          <a:ea typeface="+mn-ea"/>
                          <a:cs typeface="+mn-cs"/>
                        </a:rPr>
                        <a:t> </a:t>
                      </a:r>
                      <a:r>
                        <a:rPr lang="en-US" sz="1500" kern="1200" dirty="0">
                          <a:solidFill>
                            <a:schemeClr val="dk1"/>
                          </a:solidFill>
                          <a:effectLst/>
                          <a:latin typeface="+mn-lt"/>
                          <a:ea typeface="+mn-ea"/>
                          <a:cs typeface="+mn-cs"/>
                        </a:rPr>
                        <a:t>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Lấy ví dụ để khẳng định mọi công dân và học sinh đều phải tuân thủ theo Hiến pháp và pháp luật</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58546">
                <a:tc>
                  <a:txBody>
                    <a:bodyPr/>
                    <a:lstStyle/>
                    <a:p>
                      <a:pPr>
                        <a:lnSpc>
                          <a:spcPct val="100000"/>
                        </a:lnSpc>
                        <a:spcBef>
                          <a:spcPts val="0"/>
                        </a:spcBef>
                        <a:spcAft>
                          <a:spcPts val="0"/>
                        </a:spcAft>
                      </a:pPr>
                      <a:r>
                        <a:rPr lang="vi-VN" sz="1500">
                          <a:effectLst/>
                        </a:rPr>
                        <a:t>Âm nhạc và Mĩ thuật</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Phần Phụ lục: Một số bài hát có th</a:t>
                      </a:r>
                      <a:r>
                        <a:rPr lang="en-US" sz="1500" kern="1200" dirty="0">
                          <a:solidFill>
                            <a:schemeClr val="dk1"/>
                          </a:solidFill>
                          <a:effectLst/>
                          <a:latin typeface="+mn-lt"/>
                          <a:ea typeface="+mn-ea"/>
                          <a:cs typeface="+mn-cs"/>
                        </a:rPr>
                        <a:t>ể</a:t>
                      </a:r>
                      <a:r>
                        <a:rPr lang="vi-VN" sz="1500" kern="1200" dirty="0">
                          <a:solidFill>
                            <a:schemeClr val="dk1"/>
                          </a:solidFill>
                          <a:effectLst/>
                          <a:latin typeface="+mn-lt"/>
                          <a:ea typeface="+mn-ea"/>
                          <a:cs typeface="+mn-cs"/>
                        </a:rPr>
                        <a:t> b</a:t>
                      </a:r>
                      <a:r>
                        <a:rPr lang="en-US" sz="1500" kern="1200" dirty="0">
                          <a:solidFill>
                            <a:schemeClr val="dk1"/>
                          </a:solidFill>
                          <a:effectLst/>
                          <a:latin typeface="+mn-lt"/>
                          <a:ea typeface="+mn-ea"/>
                          <a:cs typeface="+mn-cs"/>
                        </a:rPr>
                        <a:t>ổ </a:t>
                      </a:r>
                      <a:r>
                        <a:rPr lang="vi-VN" sz="1500" kern="1200" dirty="0">
                          <a:solidFill>
                            <a:schemeClr val="dk1"/>
                          </a:solidFill>
                          <a:effectLst/>
                          <a:latin typeface="+mn-lt"/>
                          <a:ea typeface="+mn-ea"/>
                          <a:cs typeface="+mn-cs"/>
                        </a:rPr>
                        <a:t>sung, thay thế hoặc d</a:t>
                      </a:r>
                      <a:r>
                        <a:rPr lang="en-US" sz="1500" kern="1200" dirty="0">
                          <a:solidFill>
                            <a:schemeClr val="dk1"/>
                          </a:solidFill>
                          <a:effectLst/>
                          <a:latin typeface="+mn-lt"/>
                          <a:ea typeface="+mn-ea"/>
                          <a:cs typeface="+mn-cs"/>
                        </a:rPr>
                        <a:t>ù</a:t>
                      </a:r>
                      <a:r>
                        <a:rPr lang="vi-VN" sz="1500" kern="1200" dirty="0">
                          <a:solidFill>
                            <a:schemeClr val="dk1"/>
                          </a:solidFill>
                          <a:effectLst/>
                          <a:latin typeface="+mn-lt"/>
                          <a:ea typeface="+mn-ea"/>
                          <a:cs typeface="+mn-cs"/>
                        </a:rPr>
                        <a:t>ng cho ngoại kh</a:t>
                      </a:r>
                      <a:r>
                        <a:rPr lang="en-US" sz="1500" kern="1200" dirty="0">
                          <a:solidFill>
                            <a:schemeClr val="dk1"/>
                          </a:solidFill>
                          <a:effectLst/>
                          <a:latin typeface="+mn-lt"/>
                          <a:ea typeface="+mn-ea"/>
                          <a:cs typeface="+mn-cs"/>
                        </a:rPr>
                        <a:t>ó</a:t>
                      </a:r>
                      <a:r>
                        <a:rPr lang="vi-VN" sz="1500" kern="1200" dirty="0">
                          <a:solidFill>
                            <a:schemeClr val="dk1"/>
                          </a:solidFill>
                          <a:effectLst/>
                          <a:latin typeface="+mn-lt"/>
                          <a:ea typeface="+mn-ea"/>
                          <a:cs typeface="+mn-cs"/>
                        </a:rPr>
                        <a:t>a</a:t>
                      </a:r>
                      <a:endParaRPr lang="en-US" sz="1500" kern="1200" dirty="0">
                        <a:solidFill>
                          <a:schemeClr val="dk1"/>
                        </a:solidFill>
                        <a:effectLst/>
                        <a:latin typeface="+mn-lt"/>
                        <a:ea typeface="+mn-ea"/>
                        <a:cs typeface="+mn-cs"/>
                      </a:endParaRPr>
                    </a:p>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Trang 45</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gn="l" defTabSz="914400" rtl="0" eaLnBrk="1" latinLnBrk="0" hangingPunct="1">
                        <a:lnSpc>
                          <a:spcPct val="100000"/>
                        </a:lnSpc>
                        <a:spcBef>
                          <a:spcPts val="0"/>
                        </a:spcBef>
                        <a:spcAft>
                          <a:spcPts val="0"/>
                        </a:spcAft>
                      </a:pPr>
                      <a:r>
                        <a:rPr lang="vi-VN" sz="1500" kern="1200" dirty="0">
                          <a:solidFill>
                            <a:schemeClr val="dk1"/>
                          </a:solidFill>
                          <a:effectLst/>
                          <a:latin typeface="+mn-lt"/>
                          <a:ea typeface="+mn-ea"/>
                          <a:cs typeface="+mn-cs"/>
                        </a:rPr>
                        <a:t>Ôn tập một số bài hát đã học: “Vì nhân dân quên mình”, “Bác vẫn cùng chúng cháu hành quân”, “Hát mãi khúc quân hành”, “Giải phóng Điện Biên” và một số bài hát về truyền thống công an như: “Chúng ta là chiến sĩ Công an”, “Bài ca người Công an”...</a:t>
                      </a:r>
                      <a:endParaRPr lang="en-US" sz="1500" kern="1200" dirty="0">
                        <a:solidFill>
                          <a:schemeClr val="dk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9787265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 name="Rectangle 1"/>
          <p:cNvSpPr>
            <a:spLocks noChangeArrowheads="1"/>
          </p:cNvSpPr>
          <p:nvPr/>
        </p:nvSpPr>
        <p:spPr bwMode="auto">
          <a:xfrm>
            <a:off x="100652" y="241875"/>
            <a:ext cx="8586148" cy="609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FF0000"/>
                </a:solidFill>
                <a:effectLst/>
                <a:latin typeface="Times New Roman" pitchFamily="18" charset="0"/>
                <a:ea typeface="Times New Roman" pitchFamily="18" charset="0"/>
                <a:cs typeface="Arial" pitchFamily="34" charset="0"/>
              </a:rPr>
              <a:t>VI. TỔ</a:t>
            </a:r>
            <a:r>
              <a:rPr kumimoji="0" lang="en-US" sz="3200" b="1" i="0" u="none" strike="noStrike" cap="none" normalizeH="0" dirty="0" smtClean="0">
                <a:ln>
                  <a:noFill/>
                </a:ln>
                <a:solidFill>
                  <a:srgbClr val="FF0000"/>
                </a:solidFill>
                <a:effectLst/>
                <a:latin typeface="Times New Roman" pitchFamily="18" charset="0"/>
                <a:ea typeface="Times New Roman" pitchFamily="18" charset="0"/>
                <a:cs typeface="Arial" pitchFamily="34" charset="0"/>
              </a:rPr>
              <a:t> CHỨC THỰC HIỆN </a:t>
            </a:r>
            <a:r>
              <a:rPr lang="en-US" sz="3200" b="1" dirty="0">
                <a:latin typeface="Times New Roman" pitchFamily="18" charset="0"/>
                <a:ea typeface="Times New Roman" pitchFamily="18" charset="0"/>
                <a:cs typeface="Arial" pitchFamily="34" charset="0"/>
              </a:rPr>
              <a:t>(</a:t>
            </a:r>
            <a:r>
              <a:rPr kumimoji="0" lang="vi-VN"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Đ</a:t>
            </a:r>
            <a:r>
              <a:rPr kumimoji="0" lang="vi-VN" b="1"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iều 5. Tổ chức thực hiện</a:t>
            </a:r>
            <a:r>
              <a:rPr kumimoji="0" lang="en-US" b="1"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bmk="">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vi-VN" sz="2000" b="0" i="0" u="none" strike="noStrike" cap="none" normalizeH="0" dirty="0" smtClean="0" bmk="">
                <a:ln>
                  <a:noFill/>
                </a:ln>
                <a:solidFill>
                  <a:schemeClr val="tx1"/>
                </a:solidFill>
                <a:effectLst/>
                <a:latin typeface="Arial" pitchFamily="34" charset="0"/>
                <a:ea typeface="Times New Roman" pitchFamily="18" charset="0"/>
                <a:cs typeface="Arial" pitchFamily="34" charset="0"/>
              </a:rPr>
              <a:t>1. Trên cơ sở mục tiêu và nội dung bài học, giáo viên cấp ti</a:t>
            </a:r>
            <a:r>
              <a:rPr kumimoji="0" lang="en-US" sz="2000" b="0" i="0" u="none" strike="noStrike" cap="none" normalizeH="0" dirty="0" smtClean="0" bmk="">
                <a:ln>
                  <a:noFill/>
                </a:ln>
                <a:solidFill>
                  <a:schemeClr val="tx1"/>
                </a:solidFill>
                <a:effectLst/>
                <a:latin typeface="Arial" pitchFamily="34" charset="0"/>
                <a:ea typeface="Times New Roman" pitchFamily="18" charset="0"/>
                <a:cs typeface="Arial" pitchFamily="34" charset="0"/>
              </a:rPr>
              <a:t>ể</a:t>
            </a:r>
            <a:r>
              <a:rPr kumimoji="0" lang="vi-VN" sz="2000" b="0" i="0" u="none" strike="noStrike" cap="none" normalizeH="0" dirty="0" smtClean="0" bmk="">
                <a:ln>
                  <a:noFill/>
                </a:ln>
                <a:solidFill>
                  <a:schemeClr val="tx1"/>
                </a:solidFill>
                <a:effectLst/>
                <a:latin typeface="Arial" pitchFamily="34" charset="0"/>
                <a:ea typeface="Times New Roman" pitchFamily="18" charset="0"/>
                <a:cs typeface="Arial" pitchFamily="34" charset="0"/>
              </a:rPr>
              <a:t>u học l</a:t>
            </a:r>
            <a:r>
              <a:rPr kumimoji="0" lang="en-US" sz="2000" b="0" i="0" u="none" strike="noStrike" cap="none" normalizeH="0" dirty="0" smtClean="0" bmk="">
                <a:ln>
                  <a:noFill/>
                </a:ln>
                <a:solidFill>
                  <a:schemeClr val="tx1"/>
                </a:solidFill>
                <a:effectLst/>
                <a:latin typeface="Arial" pitchFamily="34" charset="0"/>
                <a:ea typeface="Times New Roman" pitchFamily="18" charset="0"/>
                <a:cs typeface="Arial" pitchFamily="34" charset="0"/>
              </a:rPr>
              <a:t>ồ</a:t>
            </a:r>
            <a:r>
              <a:rPr kumimoji="0" lang="vi-VN" sz="2000" b="0" i="0" u="none" strike="noStrike" cap="none" normalizeH="0" dirty="0" smtClean="0" bmk="">
                <a:ln>
                  <a:noFill/>
                </a:ln>
                <a:solidFill>
                  <a:schemeClr val="tx1"/>
                </a:solidFill>
                <a:effectLst/>
                <a:latin typeface="Arial" pitchFamily="34" charset="0"/>
                <a:ea typeface="Times New Roman" pitchFamily="18" charset="0"/>
                <a:cs typeface="Arial" pitchFamily="34" charset="0"/>
              </a:rPr>
              <a:t>ng ghép nội dung giáo dục quốc phòng và an ninh một cách truyền cảm, ngắn gọn, dễ nhớ, dễ hiểu, tự nhiên, hợp lý, phù hợp với đặc điểm và trình độ học sinh; tránh tản mạn, ảnh hưởng đến nội dung bài học; trong từng bài giảng, chú </a:t>
            </a:r>
            <a:r>
              <a:rPr kumimoji="0" lang="en-US" sz="2000" b="0" i="0" u="none" strike="noStrike" cap="none" normalizeH="0" dirty="0" err="1" smtClean="0" bmk="">
                <a:ln>
                  <a:noFill/>
                </a:ln>
                <a:solidFill>
                  <a:schemeClr val="tx1"/>
                </a:solidFill>
                <a:effectLst/>
                <a:latin typeface="Arial" pitchFamily="34" charset="0"/>
                <a:ea typeface="Times New Roman" pitchFamily="18" charset="0"/>
                <a:cs typeface="Arial" pitchFamily="34" charset="0"/>
              </a:rPr>
              <a:t>tr</a:t>
            </a:r>
            <a:r>
              <a:rPr kumimoji="0" lang="vi-VN" sz="2000" b="0" i="0" u="none" strike="noStrike" cap="none" normalizeH="0" dirty="0" smtClean="0" bmk="">
                <a:ln>
                  <a:noFill/>
                </a:ln>
                <a:solidFill>
                  <a:schemeClr val="tx1"/>
                </a:solidFill>
                <a:effectLst/>
                <a:latin typeface="Arial" pitchFamily="34" charset="0"/>
                <a:ea typeface="Times New Roman" pitchFamily="18" charset="0"/>
                <a:cs typeface="Arial" pitchFamily="34" charset="0"/>
              </a:rPr>
              <a:t>ọng kết hợp các hình ảnh minh họa; tổ chức cho học sinh tham quan bảo tàng, nhà truyền thống, các đơn vị lực lượng vũ trang nhân dân, nghĩa trang liệt sỹ, khu di tích lịch sử cách mạng, nghe nhân chứng lịch sử kể chuyện và các hoạt động văn hóa, văn nghệ, chơi các trò chơi dân gian.</a:t>
            </a:r>
            <a:endParaRPr kumimoji="0" lang="en-US" sz="2000" b="0" i="0" u="none" strike="noStrike" cap="none" normalizeH="0" dirty="0" smtClean="0" bmk="">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vi-VN" sz="2000" b="0" i="0" u="none" strike="noStrike" cap="none" normalizeH="0" dirty="0" smtClean="0" bmk="">
                <a:ln>
                  <a:noFill/>
                </a:ln>
                <a:solidFill>
                  <a:schemeClr val="tx1"/>
                </a:solidFill>
                <a:effectLst/>
                <a:latin typeface="Arial" pitchFamily="34" charset="0"/>
                <a:ea typeface="Times New Roman" pitchFamily="18" charset="0"/>
                <a:cs typeface="Arial" pitchFamily="34" charset="0"/>
              </a:rPr>
              <a:t>2. Trên cơ sở mục tiêu và nội dung bài học, kinh nghiệm thực tế, giáo viên cấp trung học cơ sở lồng ghép nội dung giáo dục quốc phòng và an ninh vào bài giảng, tập trung vào các kiến thức nâng cao kỹ năng sống thông qua hình ảnh lịch sử, các hiện vật mang tính giáo dục, tham quan bảo tàng, nhà truyền thống, các đơn vị lực lượng vũ trang nhân dân, tổ chức hội thi, hội thao tìm hiểu kiến thức quốc phòng và an ninh. Phương pháp giảng dạy truyền cảm, ngắn gọn, xúc tích phát huy được tính sáng tạo và kỹ năng sống của học sinh.</a:t>
            </a:r>
            <a:endParaRPr kumimoji="0" lang="en-US" sz="2000" b="0" i="0" u="none" strike="noStrike" cap="none" normalizeH="0" dirty="0" smtClean="0" bmk="">
              <a:ln>
                <a:noFill/>
              </a:ln>
              <a:solidFill>
                <a:schemeClr val="tx1"/>
              </a:solidFill>
              <a:effectLst/>
              <a:latin typeface="Arial" pitchFamily="34" charset="0"/>
              <a:cs typeface="Arial" pitchFamily="34" charset="0"/>
            </a:endParaRPr>
          </a:p>
        </p:txBody>
      </p:sp>
      <p:pic>
        <p:nvPicPr>
          <p:cNvPr id="3" name="Picture 2">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3905" y="6248400"/>
            <a:ext cx="558800" cy="558800"/>
          </a:xfrm>
          <a:prstGeom prst="rect">
            <a:avLst/>
          </a:prstGeom>
        </p:spPr>
      </p:pic>
    </p:spTree>
    <p:extLst>
      <p:ext uri="{BB962C8B-B14F-4D97-AF65-F5344CB8AC3E}">
        <p14:creationId xmlns:p14="http://schemas.microsoft.com/office/powerpoint/2010/main" val="11672250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686800" cy="1143000"/>
          </a:xfrm>
          <a:solidFill>
            <a:srgbClr val="FFFF00"/>
          </a:solidFill>
        </p:spPr>
        <p:txBody>
          <a:bodyPr>
            <a:normAutofit/>
          </a:bodyPr>
          <a:lstStyle/>
          <a:p>
            <a:r>
              <a:rPr lang="en-US" sz="5400" b="1" smtClean="0"/>
              <a:t>THÔNG TƯ 01/2018</a:t>
            </a:r>
            <a:endParaRPr lang="en-US" sz="5400" b="1"/>
          </a:p>
        </p:txBody>
      </p:sp>
      <p:sp>
        <p:nvSpPr>
          <p:cNvPr id="3" name="Content Placeholder 2"/>
          <p:cNvSpPr>
            <a:spLocks noGrp="1"/>
          </p:cNvSpPr>
          <p:nvPr>
            <p:ph idx="1"/>
          </p:nvPr>
        </p:nvSpPr>
        <p:spPr>
          <a:xfrm>
            <a:off x="152400" y="1600200"/>
            <a:ext cx="8686800" cy="5105400"/>
          </a:xfrm>
          <a:solidFill>
            <a:schemeClr val="accent6">
              <a:lumMod val="40000"/>
              <a:lumOff val="60000"/>
            </a:schemeClr>
          </a:solidFill>
        </p:spPr>
        <p:txBody>
          <a:bodyPr>
            <a:normAutofit/>
          </a:bodyPr>
          <a:lstStyle/>
          <a:p>
            <a:pPr marL="0" indent="0" algn="just">
              <a:buNone/>
            </a:pPr>
            <a:r>
              <a:rPr lang="en-US" sz="4200" b="1" smtClean="0">
                <a:latin typeface="Times New Roman" panose="02020603050405020304" pitchFamily="18" charset="0"/>
              </a:rPr>
              <a:t>Công văn số 3269/GDĐT-TrH của Sở GD&amp;ĐT TP. Hồ Chí Minh ngày 19/9/2018 Về </a:t>
            </a:r>
            <a:r>
              <a:rPr lang="en-US" sz="4200" b="1">
                <a:latin typeface="Times New Roman" panose="02020603050405020304" pitchFamily="18" charset="0"/>
              </a:rPr>
              <a:t>trang bị vật chất, đồ dùng dạy học môn GDQP&amp;AN trong nhà trường năm học 2018 </a:t>
            </a:r>
            <a:r>
              <a:rPr lang="en-US" sz="4200" b="1" smtClean="0">
                <a:latin typeface="Times New Roman" panose="02020603050405020304" pitchFamily="18" charset="0"/>
              </a:rPr>
              <a:t>– 2019.</a:t>
            </a:r>
            <a:endParaRPr lang="en-US" sz="4200" b="1">
              <a:latin typeface="Times New Roman" panose="02020603050405020304" pitchFamily="18" charset="0"/>
            </a:endParaRPr>
          </a:p>
        </p:txBody>
      </p:sp>
    </p:spTree>
    <p:extLst>
      <p:ext uri="{BB962C8B-B14F-4D97-AF65-F5344CB8AC3E}">
        <p14:creationId xmlns:p14="http://schemas.microsoft.com/office/powerpoint/2010/main" val="5072498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1325562"/>
          </a:xfrm>
          <a:solidFill>
            <a:srgbClr val="00B0F0"/>
          </a:solidFill>
        </p:spPr>
        <p:txBody>
          <a:bodyPr/>
          <a:lstStyle/>
          <a:p>
            <a:r>
              <a:rPr lang="en-US" b="1" smtClean="0">
                <a:latin typeface="Times New Roman" panose="02020603050405020304" pitchFamily="18" charset="0"/>
              </a:rPr>
              <a:t>GIỚI THIỆU BÀI SOẠN </a:t>
            </a:r>
            <a:endParaRPr lang="en-US" b="1">
              <a:latin typeface="Times New Roman" panose="02020603050405020304" pitchFamily="18" charset="0"/>
            </a:endParaRPr>
          </a:p>
        </p:txBody>
      </p:sp>
      <p:sp>
        <p:nvSpPr>
          <p:cNvPr id="3" name="Content Placeholder 2"/>
          <p:cNvSpPr>
            <a:spLocks noGrp="1"/>
          </p:cNvSpPr>
          <p:nvPr>
            <p:ph idx="1"/>
          </p:nvPr>
        </p:nvSpPr>
        <p:spPr>
          <a:xfrm>
            <a:off x="228600" y="1600200"/>
            <a:ext cx="8610600" cy="5257800"/>
          </a:xfrm>
          <a:solidFill>
            <a:schemeClr val="accent3">
              <a:lumMod val="60000"/>
              <a:lumOff val="40000"/>
            </a:schemeClr>
          </a:solidFill>
        </p:spPr>
        <p:txBody>
          <a:bodyPr>
            <a:normAutofit/>
          </a:bodyPr>
          <a:lstStyle/>
          <a:p>
            <a:pPr marL="0" indent="0">
              <a:buNone/>
            </a:pPr>
            <a:endParaRPr lang="en-US" sz="4800" b="1" smtClean="0">
              <a:latin typeface="Times New Roman" panose="02020603050405020304" pitchFamily="18" charset="0"/>
            </a:endParaRPr>
          </a:p>
          <a:p>
            <a:pPr marL="0" indent="0">
              <a:buNone/>
            </a:pPr>
            <a:r>
              <a:rPr lang="en-US" sz="4800" b="1" smtClean="0">
                <a:latin typeface="Times New Roman" panose="02020603050405020304" pitchFamily="18" charset="0"/>
              </a:rPr>
              <a:t>Cấp Tiểu học </a:t>
            </a:r>
          </a:p>
          <a:p>
            <a:pPr marL="0" indent="0">
              <a:buNone/>
            </a:pPr>
            <a:r>
              <a:rPr lang="en-US" sz="4800" b="1" smtClean="0">
                <a:latin typeface="Times New Roman" panose="02020603050405020304" pitchFamily="18" charset="0"/>
              </a:rPr>
              <a:t>Cấp Trung học cơ sở </a:t>
            </a:r>
          </a:p>
        </p:txBody>
      </p:sp>
    </p:spTree>
    <p:extLst>
      <p:ext uri="{BB962C8B-B14F-4D97-AF65-F5344CB8AC3E}">
        <p14:creationId xmlns:p14="http://schemas.microsoft.com/office/powerpoint/2010/main" val="8449534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8600"/>
            <a:ext cx="9144000" cy="2209800"/>
          </a:xfrm>
          <a:solidFill>
            <a:schemeClr val="accent5">
              <a:lumMod val="40000"/>
              <a:lumOff val="60000"/>
            </a:schemeClr>
          </a:solidFill>
          <a:effectLst>
            <a:glow rad="228600">
              <a:schemeClr val="accent4">
                <a:satMod val="175000"/>
                <a:alpha val="40000"/>
              </a:schemeClr>
            </a:glow>
          </a:effectLst>
        </p:spPr>
        <p:txBody>
          <a:bodyPr/>
          <a:lstStyle/>
          <a:p>
            <a:r>
              <a:rPr lang="en-US" b="1" dirty="0" smtClean="0">
                <a:solidFill>
                  <a:schemeClr val="accent6">
                    <a:lumMod val="75000"/>
                  </a:schemeClr>
                </a:solidFill>
                <a:latin typeface="Times New Roman" pitchFamily="18" charset="0"/>
              </a:rPr>
              <a:t>TRÂN TRỌNG CẢM ƠN VÀ </a:t>
            </a:r>
            <a:br>
              <a:rPr lang="en-US" b="1" dirty="0" smtClean="0">
                <a:solidFill>
                  <a:schemeClr val="accent6">
                    <a:lumMod val="75000"/>
                  </a:schemeClr>
                </a:solidFill>
                <a:latin typeface="Times New Roman" pitchFamily="18" charset="0"/>
              </a:rPr>
            </a:br>
            <a:r>
              <a:rPr lang="en-US" b="1" dirty="0" smtClean="0">
                <a:solidFill>
                  <a:schemeClr val="accent6">
                    <a:lumMod val="75000"/>
                  </a:schemeClr>
                </a:solidFill>
                <a:latin typeface="Times New Roman" pitchFamily="18" charset="0"/>
              </a:rPr>
              <a:t>KÍNH CHÀO QUÝ THẦY CÔ!</a:t>
            </a:r>
            <a:endParaRPr lang="en-US" b="1" dirty="0">
              <a:solidFill>
                <a:schemeClr val="accent6">
                  <a:lumMod val="75000"/>
                </a:schemeClr>
              </a:solidFill>
              <a:latin typeface="Times New Roman" pitchFamily="18" charset="0"/>
            </a:endParaRPr>
          </a:p>
        </p:txBody>
      </p:sp>
      <p:sp>
        <p:nvSpPr>
          <p:cNvPr id="3" name="Subtitle 2"/>
          <p:cNvSpPr>
            <a:spLocks noGrp="1"/>
          </p:cNvSpPr>
          <p:nvPr>
            <p:ph type="subTitle" idx="1"/>
          </p:nvPr>
        </p:nvSpPr>
        <p:spPr>
          <a:xfrm>
            <a:off x="0" y="2438400"/>
            <a:ext cx="9144000" cy="4419600"/>
          </a:xfrm>
          <a:solidFill>
            <a:srgbClr val="FFFF00"/>
          </a:solidFill>
          <a:scene3d>
            <a:camera prst="perspectiveBelow"/>
            <a:lightRig rig="threePt" dir="t"/>
          </a:scene3d>
        </p:spPr>
        <p:txBody>
          <a:bodyPr>
            <a:normAutofit fontScale="92500" lnSpcReduction="10000"/>
          </a:bodyPr>
          <a:lstStyle/>
          <a:p>
            <a:pPr algn="l"/>
            <a:r>
              <a:rPr lang="en-US" b="1" dirty="0" smtClean="0">
                <a:solidFill>
                  <a:schemeClr val="accent4">
                    <a:lumMod val="75000"/>
                  </a:schemeClr>
                </a:solidFill>
              </a:rPr>
              <a:t>THÔNG TIN </a:t>
            </a:r>
          </a:p>
          <a:p>
            <a:pPr algn="just"/>
            <a:r>
              <a:rPr lang="en-US" b="1" dirty="0" smtClean="0">
                <a:solidFill>
                  <a:schemeClr val="accent4">
                    <a:lumMod val="75000"/>
                  </a:schemeClr>
                </a:solidFill>
              </a:rPr>
              <a:t>1. </a:t>
            </a:r>
            <a:r>
              <a:rPr lang="en-US" b="1" dirty="0" err="1" smtClean="0">
                <a:solidFill>
                  <a:schemeClr val="accent4">
                    <a:lumMod val="75000"/>
                  </a:schemeClr>
                </a:solidFill>
              </a:rPr>
              <a:t>Thầy</a:t>
            </a:r>
            <a:r>
              <a:rPr lang="en-US" b="1" dirty="0">
                <a:solidFill>
                  <a:schemeClr val="accent4">
                    <a:lumMod val="75000"/>
                  </a:schemeClr>
                </a:solidFill>
              </a:rPr>
              <a:t> </a:t>
            </a:r>
            <a:r>
              <a:rPr lang="en-US" b="1" dirty="0" err="1" smtClean="0">
                <a:solidFill>
                  <a:schemeClr val="accent4">
                    <a:lumMod val="75000"/>
                  </a:schemeClr>
                </a:solidFill>
              </a:rPr>
              <a:t>Bùi</a:t>
            </a:r>
            <a:r>
              <a:rPr lang="en-US" b="1" dirty="0" smtClean="0">
                <a:solidFill>
                  <a:schemeClr val="accent4">
                    <a:lumMod val="75000"/>
                  </a:schemeClr>
                </a:solidFill>
              </a:rPr>
              <a:t> Kim </a:t>
            </a:r>
            <a:r>
              <a:rPr lang="en-US" b="1" dirty="0" err="1" smtClean="0">
                <a:solidFill>
                  <a:schemeClr val="accent4">
                    <a:lumMod val="75000"/>
                  </a:schemeClr>
                </a:solidFill>
              </a:rPr>
              <a:t>Thành</a:t>
            </a:r>
            <a:r>
              <a:rPr lang="en-US" b="1" dirty="0" smtClean="0">
                <a:solidFill>
                  <a:schemeClr val="accent4">
                    <a:lumMod val="75000"/>
                  </a:schemeClr>
                </a:solidFill>
              </a:rPr>
              <a:t> </a:t>
            </a:r>
            <a:r>
              <a:rPr lang="en-US" b="1" dirty="0" smtClean="0">
                <a:solidFill>
                  <a:schemeClr val="accent4">
                    <a:lumMod val="75000"/>
                  </a:schemeClr>
                </a:solidFill>
              </a:rPr>
              <a:t>– </a:t>
            </a:r>
            <a:r>
              <a:rPr lang="en-US" b="1" dirty="0" err="1" smtClean="0">
                <a:solidFill>
                  <a:schemeClr val="accent4">
                    <a:lumMod val="75000"/>
                  </a:schemeClr>
                </a:solidFill>
              </a:rPr>
              <a:t>Chuyên</a:t>
            </a:r>
            <a:r>
              <a:rPr lang="en-US" b="1" dirty="0" smtClean="0">
                <a:solidFill>
                  <a:schemeClr val="accent4">
                    <a:lumMod val="75000"/>
                  </a:schemeClr>
                </a:solidFill>
              </a:rPr>
              <a:t> </a:t>
            </a:r>
            <a:r>
              <a:rPr lang="en-US" b="1" dirty="0" err="1" smtClean="0">
                <a:solidFill>
                  <a:schemeClr val="accent4">
                    <a:lumMod val="75000"/>
                  </a:schemeClr>
                </a:solidFill>
              </a:rPr>
              <a:t>viên</a:t>
            </a:r>
            <a:r>
              <a:rPr lang="en-US" b="1" dirty="0" smtClean="0">
                <a:solidFill>
                  <a:schemeClr val="accent4">
                    <a:lumMod val="75000"/>
                  </a:schemeClr>
                </a:solidFill>
              </a:rPr>
              <a:t> </a:t>
            </a:r>
            <a:r>
              <a:rPr lang="en-US" b="1" dirty="0" err="1" smtClean="0">
                <a:solidFill>
                  <a:schemeClr val="accent4">
                    <a:lumMod val="75000"/>
                  </a:schemeClr>
                </a:solidFill>
              </a:rPr>
              <a:t>Tiểu</a:t>
            </a:r>
            <a:r>
              <a:rPr lang="en-US" b="1" dirty="0" smtClean="0">
                <a:solidFill>
                  <a:schemeClr val="accent4">
                    <a:lumMod val="75000"/>
                  </a:schemeClr>
                </a:solidFill>
              </a:rPr>
              <a:t> </a:t>
            </a:r>
            <a:r>
              <a:rPr lang="en-US" b="1" dirty="0" err="1">
                <a:solidFill>
                  <a:schemeClr val="accent4">
                    <a:lumMod val="75000"/>
                  </a:schemeClr>
                </a:solidFill>
              </a:rPr>
              <a:t>học</a:t>
            </a:r>
            <a:r>
              <a:rPr lang="en-US" b="1" dirty="0">
                <a:solidFill>
                  <a:schemeClr val="accent4">
                    <a:lumMod val="75000"/>
                  </a:schemeClr>
                </a:solidFill>
              </a:rPr>
              <a:t> </a:t>
            </a:r>
            <a:r>
              <a:rPr lang="en-US" b="1" dirty="0" err="1">
                <a:solidFill>
                  <a:schemeClr val="accent4">
                    <a:lumMod val="75000"/>
                  </a:schemeClr>
                </a:solidFill>
              </a:rPr>
              <a:t>Phòng</a:t>
            </a:r>
            <a:r>
              <a:rPr lang="en-US" b="1" dirty="0">
                <a:solidFill>
                  <a:schemeClr val="accent4">
                    <a:lumMod val="75000"/>
                  </a:schemeClr>
                </a:solidFill>
              </a:rPr>
              <a:t> </a:t>
            </a:r>
            <a:r>
              <a:rPr lang="en-US" b="1" dirty="0" smtClean="0">
                <a:solidFill>
                  <a:schemeClr val="accent4">
                    <a:lumMod val="75000"/>
                  </a:schemeClr>
                </a:solidFill>
              </a:rPr>
              <a:t>GD&amp;ĐT </a:t>
            </a:r>
            <a:r>
              <a:rPr lang="en-US" b="1" dirty="0" err="1" smtClean="0">
                <a:solidFill>
                  <a:schemeClr val="accent4">
                    <a:lumMod val="75000"/>
                  </a:schemeClr>
                </a:solidFill>
              </a:rPr>
              <a:t>Tân</a:t>
            </a:r>
            <a:r>
              <a:rPr lang="en-US" b="1" dirty="0" smtClean="0">
                <a:solidFill>
                  <a:schemeClr val="accent4">
                    <a:lumMod val="75000"/>
                  </a:schemeClr>
                </a:solidFill>
              </a:rPr>
              <a:t> </a:t>
            </a:r>
            <a:r>
              <a:rPr lang="en-US" b="1" dirty="0" err="1" smtClean="0">
                <a:solidFill>
                  <a:schemeClr val="accent4">
                    <a:lumMod val="75000"/>
                  </a:schemeClr>
                </a:solidFill>
              </a:rPr>
              <a:t>Bình</a:t>
            </a:r>
            <a:r>
              <a:rPr lang="en-US" b="1" dirty="0" smtClean="0">
                <a:solidFill>
                  <a:schemeClr val="accent4">
                    <a:lumMod val="75000"/>
                  </a:schemeClr>
                </a:solidFill>
              </a:rPr>
              <a:t>;</a:t>
            </a:r>
            <a:endParaRPr lang="en-US" b="1" dirty="0" smtClean="0">
              <a:solidFill>
                <a:schemeClr val="accent4">
                  <a:lumMod val="75000"/>
                </a:schemeClr>
              </a:solidFill>
            </a:endParaRPr>
          </a:p>
          <a:p>
            <a:pPr algn="just"/>
            <a:r>
              <a:rPr lang="en-US" b="1" dirty="0" smtClean="0">
                <a:solidFill>
                  <a:schemeClr val="accent4">
                    <a:lumMod val="75000"/>
                  </a:schemeClr>
                </a:solidFill>
              </a:rPr>
              <a:t>2. </a:t>
            </a:r>
            <a:r>
              <a:rPr lang="en-US" b="1" dirty="0" err="1" smtClean="0">
                <a:solidFill>
                  <a:schemeClr val="accent4">
                    <a:lumMod val="75000"/>
                  </a:schemeClr>
                </a:solidFill>
              </a:rPr>
              <a:t>Cô</a:t>
            </a:r>
            <a:r>
              <a:rPr lang="en-US" b="1" dirty="0" smtClean="0">
                <a:solidFill>
                  <a:schemeClr val="accent4">
                    <a:lumMod val="75000"/>
                  </a:schemeClr>
                </a:solidFill>
              </a:rPr>
              <a:t> </a:t>
            </a:r>
            <a:r>
              <a:rPr lang="en-US" b="1" dirty="0" err="1" smtClean="0">
                <a:solidFill>
                  <a:schemeClr val="accent4">
                    <a:lumMod val="75000"/>
                  </a:schemeClr>
                </a:solidFill>
              </a:rPr>
              <a:t>Nguyễn</a:t>
            </a:r>
            <a:r>
              <a:rPr lang="en-US" b="1" dirty="0" smtClean="0">
                <a:solidFill>
                  <a:schemeClr val="accent4">
                    <a:lumMod val="75000"/>
                  </a:schemeClr>
                </a:solidFill>
              </a:rPr>
              <a:t> </a:t>
            </a:r>
            <a:r>
              <a:rPr lang="en-US" b="1" dirty="0" err="1" smtClean="0">
                <a:solidFill>
                  <a:schemeClr val="accent4">
                    <a:lumMod val="75000"/>
                  </a:schemeClr>
                </a:solidFill>
              </a:rPr>
              <a:t>Thị</a:t>
            </a:r>
            <a:r>
              <a:rPr lang="en-US" b="1" dirty="0" smtClean="0">
                <a:solidFill>
                  <a:schemeClr val="accent4">
                    <a:lumMod val="75000"/>
                  </a:schemeClr>
                </a:solidFill>
              </a:rPr>
              <a:t> </a:t>
            </a:r>
            <a:r>
              <a:rPr lang="en-US" b="1" dirty="0" err="1" smtClean="0">
                <a:solidFill>
                  <a:schemeClr val="accent4">
                    <a:lumMod val="75000"/>
                  </a:schemeClr>
                </a:solidFill>
              </a:rPr>
              <a:t>Thúy</a:t>
            </a:r>
            <a:r>
              <a:rPr lang="en-US" b="1" dirty="0" smtClean="0">
                <a:solidFill>
                  <a:schemeClr val="accent4">
                    <a:lumMod val="75000"/>
                  </a:schemeClr>
                </a:solidFill>
              </a:rPr>
              <a:t> </a:t>
            </a:r>
            <a:r>
              <a:rPr lang="en-US" b="1" dirty="0" err="1" smtClean="0">
                <a:solidFill>
                  <a:schemeClr val="accent4">
                    <a:lumMod val="75000"/>
                  </a:schemeClr>
                </a:solidFill>
              </a:rPr>
              <a:t>Kiều</a:t>
            </a:r>
            <a:r>
              <a:rPr lang="en-US" b="1" dirty="0" smtClean="0">
                <a:solidFill>
                  <a:schemeClr val="accent4">
                    <a:lumMod val="75000"/>
                  </a:schemeClr>
                </a:solidFill>
              </a:rPr>
              <a:t> </a:t>
            </a:r>
            <a:r>
              <a:rPr lang="en-US" b="1" dirty="0" smtClean="0">
                <a:solidFill>
                  <a:schemeClr val="accent4">
                    <a:lumMod val="75000"/>
                  </a:schemeClr>
                </a:solidFill>
              </a:rPr>
              <a:t>– </a:t>
            </a:r>
            <a:r>
              <a:rPr lang="en-US" b="1" dirty="0" err="1" smtClean="0">
                <a:solidFill>
                  <a:schemeClr val="accent4">
                    <a:lumMod val="75000"/>
                  </a:schemeClr>
                </a:solidFill>
              </a:rPr>
              <a:t>Chuyên</a:t>
            </a:r>
            <a:r>
              <a:rPr lang="en-US" b="1" dirty="0" smtClean="0">
                <a:solidFill>
                  <a:schemeClr val="accent4">
                    <a:lumMod val="75000"/>
                  </a:schemeClr>
                </a:solidFill>
              </a:rPr>
              <a:t> </a:t>
            </a:r>
            <a:r>
              <a:rPr lang="en-US" b="1" dirty="0" err="1" smtClean="0">
                <a:solidFill>
                  <a:schemeClr val="accent4">
                    <a:lumMod val="75000"/>
                  </a:schemeClr>
                </a:solidFill>
              </a:rPr>
              <a:t>viên</a:t>
            </a:r>
            <a:r>
              <a:rPr lang="en-US" b="1" dirty="0" smtClean="0">
                <a:solidFill>
                  <a:schemeClr val="accent4">
                    <a:lumMod val="75000"/>
                  </a:schemeClr>
                </a:solidFill>
              </a:rPr>
              <a:t> </a:t>
            </a:r>
            <a:r>
              <a:rPr lang="en-US" b="1" dirty="0" err="1" smtClean="0">
                <a:solidFill>
                  <a:schemeClr val="accent4">
                    <a:lumMod val="75000"/>
                  </a:schemeClr>
                </a:solidFill>
              </a:rPr>
              <a:t>Ngữ</a:t>
            </a:r>
            <a:r>
              <a:rPr lang="en-US" b="1" dirty="0" smtClean="0">
                <a:solidFill>
                  <a:schemeClr val="accent4">
                    <a:lumMod val="75000"/>
                  </a:schemeClr>
                </a:solidFill>
              </a:rPr>
              <a:t> </a:t>
            </a:r>
            <a:r>
              <a:rPr lang="en-US" b="1" dirty="0" err="1" smtClean="0">
                <a:solidFill>
                  <a:schemeClr val="accent4">
                    <a:lumMod val="75000"/>
                  </a:schemeClr>
                </a:solidFill>
              </a:rPr>
              <a:t>văn</a:t>
            </a:r>
            <a:r>
              <a:rPr lang="en-US" b="1" dirty="0" smtClean="0">
                <a:solidFill>
                  <a:schemeClr val="accent4">
                    <a:lumMod val="75000"/>
                  </a:schemeClr>
                </a:solidFill>
              </a:rPr>
              <a:t> -  </a:t>
            </a:r>
            <a:endParaRPr lang="en-US" b="1" dirty="0" smtClean="0">
              <a:solidFill>
                <a:schemeClr val="accent4">
                  <a:lumMod val="75000"/>
                </a:schemeClr>
              </a:solidFill>
            </a:endParaRPr>
          </a:p>
          <a:p>
            <a:pPr algn="just"/>
            <a:r>
              <a:rPr lang="en-US" b="1" dirty="0" err="1" smtClean="0">
                <a:solidFill>
                  <a:schemeClr val="accent4">
                    <a:lumMod val="75000"/>
                  </a:schemeClr>
                </a:solidFill>
              </a:rPr>
              <a:t>Phòng</a:t>
            </a:r>
            <a:r>
              <a:rPr lang="en-US" b="1" dirty="0" smtClean="0">
                <a:solidFill>
                  <a:schemeClr val="accent4">
                    <a:lumMod val="75000"/>
                  </a:schemeClr>
                </a:solidFill>
              </a:rPr>
              <a:t> GD&amp;ĐT </a:t>
            </a:r>
            <a:r>
              <a:rPr lang="en-US" b="1" dirty="0" err="1" smtClean="0">
                <a:solidFill>
                  <a:schemeClr val="accent4">
                    <a:lumMod val="75000"/>
                  </a:schemeClr>
                </a:solidFill>
              </a:rPr>
              <a:t>Tân</a:t>
            </a:r>
            <a:r>
              <a:rPr lang="en-US" b="1" dirty="0" smtClean="0">
                <a:solidFill>
                  <a:schemeClr val="accent4">
                    <a:lumMod val="75000"/>
                  </a:schemeClr>
                </a:solidFill>
              </a:rPr>
              <a:t> </a:t>
            </a:r>
            <a:r>
              <a:rPr lang="en-US" b="1" dirty="0" err="1" smtClean="0">
                <a:solidFill>
                  <a:schemeClr val="accent4">
                    <a:lumMod val="75000"/>
                  </a:schemeClr>
                </a:solidFill>
              </a:rPr>
              <a:t>Bình</a:t>
            </a:r>
            <a:r>
              <a:rPr lang="en-US" b="1" dirty="0" smtClean="0">
                <a:solidFill>
                  <a:schemeClr val="accent4">
                    <a:lumMod val="75000"/>
                  </a:schemeClr>
                </a:solidFill>
              </a:rPr>
              <a:t>;</a:t>
            </a:r>
          </a:p>
          <a:p>
            <a:pPr algn="just"/>
            <a:r>
              <a:rPr lang="en-US" b="1" dirty="0" smtClean="0">
                <a:solidFill>
                  <a:schemeClr val="accent4">
                    <a:lumMod val="75000"/>
                  </a:schemeClr>
                </a:solidFill>
              </a:rPr>
              <a:t>3. </a:t>
            </a:r>
            <a:r>
              <a:rPr lang="en-US" b="1" dirty="0" err="1" smtClean="0">
                <a:solidFill>
                  <a:schemeClr val="accent4">
                    <a:lumMod val="75000"/>
                  </a:schemeClr>
                </a:solidFill>
              </a:rPr>
              <a:t>Thầy</a:t>
            </a:r>
            <a:r>
              <a:rPr lang="en-US" b="1" dirty="0">
                <a:solidFill>
                  <a:schemeClr val="accent4">
                    <a:lumMod val="75000"/>
                  </a:schemeClr>
                </a:solidFill>
              </a:rPr>
              <a:t> </a:t>
            </a:r>
            <a:r>
              <a:rPr lang="en-US" b="1" dirty="0" err="1" smtClean="0">
                <a:solidFill>
                  <a:schemeClr val="accent4">
                    <a:lumMod val="75000"/>
                  </a:schemeClr>
                </a:solidFill>
              </a:rPr>
              <a:t>Nguyễn</a:t>
            </a:r>
            <a:r>
              <a:rPr lang="en-US" b="1" dirty="0" smtClean="0">
                <a:solidFill>
                  <a:schemeClr val="accent4">
                    <a:lumMod val="75000"/>
                  </a:schemeClr>
                </a:solidFill>
              </a:rPr>
              <a:t> </a:t>
            </a:r>
            <a:r>
              <a:rPr lang="en-US" b="1" dirty="0" err="1" smtClean="0">
                <a:solidFill>
                  <a:schemeClr val="accent4">
                    <a:lumMod val="75000"/>
                  </a:schemeClr>
                </a:solidFill>
              </a:rPr>
              <a:t>Hồng</a:t>
            </a:r>
            <a:r>
              <a:rPr lang="en-US" b="1" dirty="0" smtClean="0">
                <a:solidFill>
                  <a:schemeClr val="accent4">
                    <a:lumMod val="75000"/>
                  </a:schemeClr>
                </a:solidFill>
              </a:rPr>
              <a:t> </a:t>
            </a:r>
            <a:r>
              <a:rPr lang="en-US" b="1" dirty="0" err="1" smtClean="0">
                <a:solidFill>
                  <a:schemeClr val="accent4">
                    <a:lumMod val="75000"/>
                  </a:schemeClr>
                </a:solidFill>
              </a:rPr>
              <a:t>Quân</a:t>
            </a:r>
            <a:r>
              <a:rPr lang="en-US" b="1" dirty="0" smtClean="0">
                <a:solidFill>
                  <a:schemeClr val="accent4">
                    <a:lumMod val="75000"/>
                  </a:schemeClr>
                </a:solidFill>
              </a:rPr>
              <a:t> </a:t>
            </a:r>
            <a:r>
              <a:rPr lang="en-US" b="1" dirty="0" smtClean="0">
                <a:solidFill>
                  <a:schemeClr val="accent4">
                    <a:lumMod val="75000"/>
                  </a:schemeClr>
                </a:solidFill>
              </a:rPr>
              <a:t>– </a:t>
            </a:r>
            <a:r>
              <a:rPr lang="en-US" b="1" dirty="0" err="1">
                <a:solidFill>
                  <a:schemeClr val="accent4">
                    <a:lumMod val="75000"/>
                  </a:schemeClr>
                </a:solidFill>
              </a:rPr>
              <a:t>G</a:t>
            </a:r>
            <a:r>
              <a:rPr lang="en-US" b="1" dirty="0" err="1" smtClean="0">
                <a:solidFill>
                  <a:schemeClr val="accent4">
                    <a:lumMod val="75000"/>
                  </a:schemeClr>
                </a:solidFill>
              </a:rPr>
              <a:t>iáo</a:t>
            </a:r>
            <a:r>
              <a:rPr lang="en-US" b="1" dirty="0" smtClean="0">
                <a:solidFill>
                  <a:schemeClr val="accent4">
                    <a:lumMod val="75000"/>
                  </a:schemeClr>
                </a:solidFill>
              </a:rPr>
              <a:t> </a:t>
            </a:r>
            <a:r>
              <a:rPr lang="en-US" b="1" dirty="0" err="1" smtClean="0">
                <a:solidFill>
                  <a:schemeClr val="accent4">
                    <a:lumMod val="75000"/>
                  </a:schemeClr>
                </a:solidFill>
              </a:rPr>
              <a:t>viên</a:t>
            </a:r>
            <a:r>
              <a:rPr lang="en-US" b="1" dirty="0" smtClean="0">
                <a:solidFill>
                  <a:schemeClr val="accent4">
                    <a:lumMod val="75000"/>
                  </a:schemeClr>
                </a:solidFill>
              </a:rPr>
              <a:t> </a:t>
            </a:r>
            <a:r>
              <a:rPr lang="en-US" b="1" dirty="0" err="1" smtClean="0">
                <a:solidFill>
                  <a:schemeClr val="accent4">
                    <a:lumMod val="75000"/>
                  </a:schemeClr>
                </a:solidFill>
              </a:rPr>
              <a:t>Trường</a:t>
            </a:r>
            <a:r>
              <a:rPr lang="en-US" b="1" dirty="0" smtClean="0">
                <a:solidFill>
                  <a:schemeClr val="accent4">
                    <a:lumMod val="75000"/>
                  </a:schemeClr>
                </a:solidFill>
              </a:rPr>
              <a:t> THCS </a:t>
            </a:r>
            <a:r>
              <a:rPr lang="vi-VN" b="1" dirty="0" smtClean="0">
                <a:solidFill>
                  <a:schemeClr val="accent4">
                    <a:lumMod val="75000"/>
                  </a:schemeClr>
                </a:solidFill>
              </a:rPr>
              <a:t>T</a:t>
            </a:r>
            <a:r>
              <a:rPr lang="en-US" b="1" dirty="0" err="1" smtClean="0">
                <a:solidFill>
                  <a:schemeClr val="accent4">
                    <a:lumMod val="75000"/>
                  </a:schemeClr>
                </a:solidFill>
              </a:rPr>
              <a:t>rường</a:t>
            </a:r>
            <a:r>
              <a:rPr lang="en-US" b="1" dirty="0">
                <a:solidFill>
                  <a:schemeClr val="accent4">
                    <a:lumMod val="75000"/>
                  </a:schemeClr>
                </a:solidFill>
              </a:rPr>
              <a:t> </a:t>
            </a:r>
            <a:r>
              <a:rPr lang="en-US" b="1" dirty="0" err="1" smtClean="0">
                <a:solidFill>
                  <a:schemeClr val="accent4">
                    <a:lumMod val="75000"/>
                  </a:schemeClr>
                </a:solidFill>
              </a:rPr>
              <a:t>Chinh</a:t>
            </a:r>
            <a:r>
              <a:rPr lang="en-US" b="1" dirty="0" smtClean="0">
                <a:solidFill>
                  <a:schemeClr val="accent4">
                    <a:lumMod val="75000"/>
                  </a:schemeClr>
                </a:solidFill>
              </a:rPr>
              <a:t> </a:t>
            </a:r>
            <a:r>
              <a:rPr lang="en-US" b="1" dirty="0" err="1" smtClean="0">
                <a:solidFill>
                  <a:schemeClr val="accent4">
                    <a:lumMod val="75000"/>
                  </a:schemeClr>
                </a:solidFill>
              </a:rPr>
              <a:t>quận</a:t>
            </a:r>
            <a:r>
              <a:rPr lang="en-US" b="1" dirty="0" smtClean="0">
                <a:solidFill>
                  <a:schemeClr val="accent4">
                    <a:lumMod val="75000"/>
                  </a:schemeClr>
                </a:solidFill>
              </a:rPr>
              <a:t> </a:t>
            </a:r>
            <a:r>
              <a:rPr lang="en-US" b="1" dirty="0" err="1" smtClean="0">
                <a:solidFill>
                  <a:schemeClr val="accent4">
                    <a:lumMod val="75000"/>
                  </a:schemeClr>
                </a:solidFill>
              </a:rPr>
              <a:t>Tân</a:t>
            </a:r>
            <a:r>
              <a:rPr lang="en-US" b="1" dirty="0" smtClean="0">
                <a:solidFill>
                  <a:schemeClr val="accent4">
                    <a:lumMod val="75000"/>
                  </a:schemeClr>
                </a:solidFill>
              </a:rPr>
              <a:t> </a:t>
            </a:r>
            <a:r>
              <a:rPr lang="en-US" b="1" dirty="0" err="1" smtClean="0">
                <a:solidFill>
                  <a:schemeClr val="accent4">
                    <a:lumMod val="75000"/>
                  </a:schemeClr>
                </a:solidFill>
              </a:rPr>
              <a:t>Bình</a:t>
            </a:r>
            <a:r>
              <a:rPr lang="en-US" b="1" dirty="0" smtClean="0">
                <a:solidFill>
                  <a:schemeClr val="accent4">
                    <a:lumMod val="75000"/>
                  </a:schemeClr>
                </a:solidFill>
              </a:rPr>
              <a:t>;</a:t>
            </a:r>
          </a:p>
          <a:p>
            <a:pPr algn="just"/>
            <a:r>
              <a:rPr lang="en-US" b="1" dirty="0" smtClean="0">
                <a:solidFill>
                  <a:schemeClr val="accent4">
                    <a:lumMod val="75000"/>
                  </a:schemeClr>
                </a:solidFill>
              </a:rPr>
              <a:t>4. </a:t>
            </a:r>
            <a:r>
              <a:rPr lang="en-US" b="1" dirty="0" err="1" smtClean="0">
                <a:solidFill>
                  <a:schemeClr val="accent4">
                    <a:lumMod val="75000"/>
                  </a:schemeClr>
                </a:solidFill>
              </a:rPr>
              <a:t>Cô</a:t>
            </a:r>
            <a:r>
              <a:rPr lang="en-US" b="1" dirty="0" smtClean="0">
                <a:solidFill>
                  <a:schemeClr val="accent4">
                    <a:lumMod val="75000"/>
                  </a:schemeClr>
                </a:solidFill>
              </a:rPr>
              <a:t> </a:t>
            </a:r>
            <a:r>
              <a:rPr lang="en-US" b="1" dirty="0" err="1" smtClean="0">
                <a:solidFill>
                  <a:schemeClr val="accent4">
                    <a:lumMod val="75000"/>
                  </a:schemeClr>
                </a:solidFill>
              </a:rPr>
              <a:t>Bùi</a:t>
            </a:r>
            <a:r>
              <a:rPr lang="en-US" b="1" dirty="0" smtClean="0">
                <a:solidFill>
                  <a:schemeClr val="accent4">
                    <a:lumMod val="75000"/>
                  </a:schemeClr>
                </a:solidFill>
              </a:rPr>
              <a:t> </a:t>
            </a:r>
            <a:r>
              <a:rPr lang="en-US" b="1" dirty="0" err="1" smtClean="0">
                <a:solidFill>
                  <a:schemeClr val="accent4">
                    <a:lumMod val="75000"/>
                  </a:schemeClr>
                </a:solidFill>
              </a:rPr>
              <a:t>Thị</a:t>
            </a:r>
            <a:r>
              <a:rPr lang="en-US" b="1" dirty="0" smtClean="0">
                <a:solidFill>
                  <a:schemeClr val="accent4">
                    <a:lumMod val="75000"/>
                  </a:schemeClr>
                </a:solidFill>
              </a:rPr>
              <a:t> </a:t>
            </a:r>
            <a:r>
              <a:rPr lang="en-US" b="1" dirty="0" err="1" smtClean="0">
                <a:solidFill>
                  <a:schemeClr val="accent4">
                    <a:lumMod val="75000"/>
                  </a:schemeClr>
                </a:solidFill>
              </a:rPr>
              <a:t>Như</a:t>
            </a:r>
            <a:r>
              <a:rPr lang="en-US" b="1" dirty="0" smtClean="0">
                <a:solidFill>
                  <a:schemeClr val="accent4">
                    <a:lumMod val="75000"/>
                  </a:schemeClr>
                </a:solidFill>
              </a:rPr>
              <a:t> </a:t>
            </a:r>
            <a:r>
              <a:rPr lang="en-US" b="1" dirty="0" err="1" smtClean="0">
                <a:solidFill>
                  <a:schemeClr val="accent4">
                    <a:lumMod val="75000"/>
                  </a:schemeClr>
                </a:solidFill>
              </a:rPr>
              <a:t>Trang</a:t>
            </a:r>
            <a:r>
              <a:rPr lang="en-US" b="1" dirty="0" smtClean="0">
                <a:solidFill>
                  <a:schemeClr val="accent4">
                    <a:lumMod val="75000"/>
                  </a:schemeClr>
                </a:solidFill>
              </a:rPr>
              <a:t> – </a:t>
            </a:r>
            <a:r>
              <a:rPr lang="en-US" b="1" dirty="0" err="1" smtClean="0">
                <a:solidFill>
                  <a:schemeClr val="accent4">
                    <a:lumMod val="75000"/>
                  </a:schemeClr>
                </a:solidFill>
              </a:rPr>
              <a:t>Giáo</a:t>
            </a:r>
            <a:r>
              <a:rPr lang="en-US" b="1" dirty="0" smtClean="0">
                <a:solidFill>
                  <a:schemeClr val="accent4">
                    <a:lumMod val="75000"/>
                  </a:schemeClr>
                </a:solidFill>
              </a:rPr>
              <a:t> </a:t>
            </a:r>
            <a:r>
              <a:rPr lang="en-US" b="1" dirty="0" err="1" smtClean="0">
                <a:solidFill>
                  <a:schemeClr val="accent4">
                    <a:lumMod val="75000"/>
                  </a:schemeClr>
                </a:solidFill>
              </a:rPr>
              <a:t>viên</a:t>
            </a:r>
            <a:r>
              <a:rPr lang="en-US" b="1" dirty="0" smtClean="0">
                <a:solidFill>
                  <a:schemeClr val="accent4">
                    <a:lumMod val="75000"/>
                  </a:schemeClr>
                </a:solidFill>
              </a:rPr>
              <a:t> </a:t>
            </a:r>
            <a:r>
              <a:rPr lang="en-US" b="1" dirty="0" err="1" smtClean="0">
                <a:solidFill>
                  <a:schemeClr val="accent4">
                    <a:lumMod val="75000"/>
                  </a:schemeClr>
                </a:solidFill>
              </a:rPr>
              <a:t>Trường</a:t>
            </a:r>
            <a:r>
              <a:rPr lang="en-US" b="1" dirty="0" smtClean="0">
                <a:solidFill>
                  <a:schemeClr val="accent4">
                    <a:lumMod val="75000"/>
                  </a:schemeClr>
                </a:solidFill>
              </a:rPr>
              <a:t> </a:t>
            </a:r>
            <a:r>
              <a:rPr lang="en-US" b="1" dirty="0" err="1" smtClean="0">
                <a:solidFill>
                  <a:schemeClr val="accent4">
                    <a:lumMod val="75000"/>
                  </a:schemeClr>
                </a:solidFill>
              </a:rPr>
              <a:t>TiH</a:t>
            </a:r>
            <a:r>
              <a:rPr lang="en-US" b="1" dirty="0" smtClean="0">
                <a:solidFill>
                  <a:schemeClr val="accent4">
                    <a:lumMod val="75000"/>
                  </a:schemeClr>
                </a:solidFill>
              </a:rPr>
              <a:t> </a:t>
            </a:r>
            <a:r>
              <a:rPr lang="en-US" b="1" dirty="0" err="1" smtClean="0">
                <a:solidFill>
                  <a:schemeClr val="accent4">
                    <a:lumMod val="75000"/>
                  </a:schemeClr>
                </a:solidFill>
              </a:rPr>
              <a:t>Cách</a:t>
            </a:r>
            <a:r>
              <a:rPr lang="en-US" b="1" dirty="0" smtClean="0">
                <a:solidFill>
                  <a:schemeClr val="accent4">
                    <a:lumMod val="75000"/>
                  </a:schemeClr>
                </a:solidFill>
              </a:rPr>
              <a:t> </a:t>
            </a:r>
            <a:r>
              <a:rPr lang="en-US" b="1" dirty="0" err="1" smtClean="0">
                <a:solidFill>
                  <a:schemeClr val="accent4">
                    <a:lumMod val="75000"/>
                  </a:schemeClr>
                </a:solidFill>
              </a:rPr>
              <a:t>Mạng</a:t>
            </a:r>
            <a:r>
              <a:rPr lang="en-US" b="1" dirty="0" smtClean="0">
                <a:solidFill>
                  <a:schemeClr val="accent4">
                    <a:lumMod val="75000"/>
                  </a:schemeClr>
                </a:solidFill>
              </a:rPr>
              <a:t> </a:t>
            </a:r>
            <a:r>
              <a:rPr lang="en-US" b="1" dirty="0" err="1" smtClean="0">
                <a:solidFill>
                  <a:schemeClr val="accent4">
                    <a:lumMod val="75000"/>
                  </a:schemeClr>
                </a:solidFill>
              </a:rPr>
              <a:t>Tháng</a:t>
            </a:r>
            <a:r>
              <a:rPr lang="en-US" b="1" dirty="0" smtClean="0">
                <a:solidFill>
                  <a:schemeClr val="accent4">
                    <a:lumMod val="75000"/>
                  </a:schemeClr>
                </a:solidFill>
              </a:rPr>
              <a:t> </a:t>
            </a:r>
            <a:r>
              <a:rPr lang="en-US" b="1" dirty="0" err="1" smtClean="0">
                <a:solidFill>
                  <a:schemeClr val="accent4">
                    <a:lumMod val="75000"/>
                  </a:schemeClr>
                </a:solidFill>
              </a:rPr>
              <a:t>Tám</a:t>
            </a:r>
            <a:r>
              <a:rPr lang="en-US" b="1" dirty="0" smtClean="0">
                <a:solidFill>
                  <a:schemeClr val="accent4">
                    <a:lumMod val="75000"/>
                  </a:schemeClr>
                </a:solidFill>
              </a:rPr>
              <a:t> </a:t>
            </a:r>
            <a:r>
              <a:rPr lang="en-US" b="1" dirty="0" err="1" smtClean="0">
                <a:solidFill>
                  <a:schemeClr val="accent4">
                    <a:lumMod val="75000"/>
                  </a:schemeClr>
                </a:solidFill>
              </a:rPr>
              <a:t>quận</a:t>
            </a:r>
            <a:r>
              <a:rPr lang="en-US" b="1" dirty="0" smtClean="0">
                <a:solidFill>
                  <a:schemeClr val="accent4">
                    <a:lumMod val="75000"/>
                  </a:schemeClr>
                </a:solidFill>
              </a:rPr>
              <a:t> </a:t>
            </a:r>
            <a:r>
              <a:rPr lang="en-US" b="1" dirty="0" err="1" smtClean="0">
                <a:solidFill>
                  <a:schemeClr val="accent4">
                    <a:lumMod val="75000"/>
                  </a:schemeClr>
                </a:solidFill>
              </a:rPr>
              <a:t>Tân</a:t>
            </a:r>
            <a:r>
              <a:rPr lang="en-US" b="1" dirty="0">
                <a:solidFill>
                  <a:schemeClr val="accent4">
                    <a:lumMod val="75000"/>
                  </a:schemeClr>
                </a:solidFill>
              </a:rPr>
              <a:t> </a:t>
            </a:r>
            <a:r>
              <a:rPr lang="en-US" b="1" dirty="0" err="1" smtClean="0">
                <a:solidFill>
                  <a:schemeClr val="accent4">
                    <a:lumMod val="75000"/>
                  </a:schemeClr>
                </a:solidFill>
              </a:rPr>
              <a:t>Bình</a:t>
            </a:r>
            <a:r>
              <a:rPr lang="en-US" b="1" dirty="0" smtClean="0">
                <a:solidFill>
                  <a:schemeClr val="accent4">
                    <a:lumMod val="75000"/>
                  </a:schemeClr>
                </a:solidFill>
              </a:rPr>
              <a:t>.</a:t>
            </a:r>
            <a:endParaRPr lang="en-US" b="1" dirty="0">
              <a:solidFill>
                <a:schemeClr val="accent4">
                  <a:lumMod val="75000"/>
                </a:schemeClr>
              </a:solidFill>
            </a:endParaRPr>
          </a:p>
          <a:p>
            <a:pPr algn="just"/>
            <a:endParaRPr lang="en-US" b="1" dirty="0" smtClean="0">
              <a:solidFill>
                <a:schemeClr val="accent4">
                  <a:lumMod val="75000"/>
                </a:schemeClr>
              </a:solidFill>
            </a:endParaRPr>
          </a:p>
          <a:p>
            <a:endParaRPr lang="en-US" dirty="0"/>
          </a:p>
        </p:txBody>
      </p:sp>
    </p:spTree>
    <p:extLst>
      <p:ext uri="{BB962C8B-B14F-4D97-AF65-F5344CB8AC3E}">
        <p14:creationId xmlns:p14="http://schemas.microsoft.com/office/powerpoint/2010/main" val="41650678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152400" y="76200"/>
            <a:ext cx="8839200" cy="5647700"/>
          </a:xfrm>
          <a:prstGeom prst="rect">
            <a:avLst/>
          </a:prstGeom>
        </p:spPr>
        <p:txBody>
          <a:bodyPr wrap="square">
            <a:spAutoFit/>
          </a:bodyPr>
          <a:lstStyle/>
          <a:p>
            <a:pPr algn="just">
              <a:spcBef>
                <a:spcPts val="600"/>
              </a:spcBef>
            </a:pPr>
            <a:endParaRPr lang="en-US" sz="2100" i="1" dirty="0" smtClean="0">
              <a:latin typeface="Times New Roman" pitchFamily="18" charset="0"/>
              <a:cs typeface="Times New Roman" pitchFamily="18" charset="0"/>
            </a:endParaRPr>
          </a:p>
          <a:p>
            <a:pPr algn="just">
              <a:spcBef>
                <a:spcPts val="600"/>
              </a:spcBef>
            </a:pPr>
            <a:r>
              <a:rPr lang="en-US" sz="3200" b="1" dirty="0" smtClean="0">
                <a:latin typeface="Times New Roman" pitchFamily="18" charset="0"/>
                <a:cs typeface="Times New Roman" pitchFamily="18" charset="0"/>
              </a:rPr>
              <a:t>I. CƠ SỞ PHÁP LÝ</a:t>
            </a:r>
          </a:p>
          <a:p>
            <a:pPr indent="465138" algn="just">
              <a:spcBef>
                <a:spcPts val="600"/>
              </a:spcBef>
            </a:pPr>
            <a:r>
              <a:rPr lang="en-US" sz="2100" i="1" dirty="0" err="1" smtClean="0">
                <a:latin typeface="+mj-lt"/>
                <a:cs typeface="Times New Roman" pitchFamily="18" charset="0"/>
              </a:rPr>
              <a:t>Căn</a:t>
            </a:r>
            <a:r>
              <a:rPr lang="en-US" sz="2100" i="1" dirty="0" smtClean="0">
                <a:latin typeface="+mj-lt"/>
                <a:cs typeface="Times New Roman" pitchFamily="18" charset="0"/>
              </a:rPr>
              <a:t> </a:t>
            </a:r>
            <a:r>
              <a:rPr lang="vi-VN" sz="2100" i="1" dirty="0" smtClean="0">
                <a:latin typeface="+mj-lt"/>
                <a:cs typeface="Times New Roman" pitchFamily="18" charset="0"/>
              </a:rPr>
              <a:t>cứ </a:t>
            </a:r>
            <a:r>
              <a:rPr lang="vi-VN" sz="2100" i="1" dirty="0">
                <a:latin typeface="+mj-lt"/>
                <a:cs typeface="Times New Roman" pitchFamily="18" charset="0"/>
              </a:rPr>
              <a:t>Luật Giáo dục </a:t>
            </a:r>
            <a:r>
              <a:rPr lang="vi-VN" sz="2100" i="1" dirty="0" smtClean="0">
                <a:latin typeface="+mj-lt"/>
                <a:cs typeface="Times New Roman" pitchFamily="18" charset="0"/>
              </a:rPr>
              <a:t>q</a:t>
            </a:r>
            <a:r>
              <a:rPr lang="en-US" sz="2100" i="1" dirty="0" err="1" smtClean="0">
                <a:latin typeface="+mj-lt"/>
                <a:cs typeface="Times New Roman" pitchFamily="18" charset="0"/>
              </a:rPr>
              <a:t>uốc</a:t>
            </a:r>
            <a:r>
              <a:rPr lang="en-US" sz="2100" i="1" dirty="0" smtClean="0">
                <a:latin typeface="+mj-lt"/>
                <a:cs typeface="Times New Roman" pitchFamily="18" charset="0"/>
              </a:rPr>
              <a:t> </a:t>
            </a:r>
            <a:r>
              <a:rPr lang="vi-VN" sz="2100" i="1" dirty="0" smtClean="0">
                <a:latin typeface="+mj-lt"/>
                <a:cs typeface="Times New Roman" pitchFamily="18" charset="0"/>
              </a:rPr>
              <a:t>phòng </a:t>
            </a:r>
            <a:r>
              <a:rPr lang="vi-VN" sz="2100" i="1" dirty="0">
                <a:latin typeface="+mj-lt"/>
                <a:cs typeface="Times New Roman" pitchFamily="18" charset="0"/>
              </a:rPr>
              <a:t>và an ninh ngày 19 tháng 6 năm 2013;</a:t>
            </a:r>
            <a:endParaRPr lang="en-US" sz="2100" dirty="0">
              <a:latin typeface="Arial Black" pitchFamily="34" charset="0"/>
              <a:cs typeface="Times New Roman" pitchFamily="18" charset="0"/>
            </a:endParaRPr>
          </a:p>
          <a:p>
            <a:pPr indent="465138" algn="just">
              <a:spcBef>
                <a:spcPts val="600"/>
              </a:spcBef>
            </a:pPr>
            <a:r>
              <a:rPr lang="vi-VN" sz="2100" i="1" dirty="0" smtClean="0">
                <a:latin typeface="+mj-lt"/>
                <a:cs typeface="Times New Roman" pitchFamily="18" charset="0"/>
              </a:rPr>
              <a:t>Căn </a:t>
            </a:r>
            <a:r>
              <a:rPr lang="vi-VN" sz="2100" i="1" dirty="0">
                <a:latin typeface="+mj-lt"/>
                <a:cs typeface="Times New Roman" pitchFamily="18" charset="0"/>
              </a:rPr>
              <a:t>cứ Nghị định số 32/2008/NĐ-CP ngày 19 tháng 3 năm 2008 của Chính phủ quy định chức năng, nhiệm vụ, </a:t>
            </a:r>
            <a:r>
              <a:rPr lang="en-US" sz="2100" i="1" dirty="0" err="1">
                <a:latin typeface="+mj-lt"/>
                <a:cs typeface="Times New Roman" pitchFamily="18" charset="0"/>
              </a:rPr>
              <a:t>quyền</a:t>
            </a:r>
            <a:r>
              <a:rPr lang="en-US" sz="2100" i="1" dirty="0">
                <a:latin typeface="+mj-lt"/>
                <a:cs typeface="Times New Roman" pitchFamily="18" charset="0"/>
              </a:rPr>
              <a:t> </a:t>
            </a:r>
            <a:r>
              <a:rPr lang="vi-VN" sz="2100" i="1" dirty="0">
                <a:latin typeface="+mj-lt"/>
                <a:cs typeface="Times New Roman" pitchFamily="18" charset="0"/>
              </a:rPr>
              <a:t>hạn và cơ cấu tổ chức của Bộ Giáo dục và Đào tạo;</a:t>
            </a:r>
            <a:endParaRPr lang="en-US" sz="2100" i="1" dirty="0">
              <a:latin typeface="+mj-lt"/>
              <a:cs typeface="Times New Roman" pitchFamily="18" charset="0"/>
            </a:endParaRPr>
          </a:p>
          <a:p>
            <a:pPr indent="465138" algn="just">
              <a:spcBef>
                <a:spcPts val="600"/>
              </a:spcBef>
            </a:pPr>
            <a:r>
              <a:rPr lang="vi-VN" sz="2100" i="1" dirty="0" smtClean="0">
                <a:latin typeface="+mj-lt"/>
                <a:cs typeface="Times New Roman" pitchFamily="18" charset="0"/>
              </a:rPr>
              <a:t>Căn </a:t>
            </a:r>
            <a:r>
              <a:rPr lang="vi-VN" sz="2100" i="1" dirty="0">
                <a:latin typeface="+mj-lt"/>
                <a:cs typeface="Times New Roman" pitchFamily="18" charset="0"/>
              </a:rPr>
              <a:t>cứ Nghị định số 13/2014/NĐ-CP ngày 25 tháng 02 năm 2014 của Chính phủ quy định </a:t>
            </a:r>
            <a:r>
              <a:rPr lang="en-US" sz="2100" i="1" dirty="0">
                <a:latin typeface="+mj-lt"/>
                <a:cs typeface="Times New Roman" pitchFamily="18" charset="0"/>
              </a:rPr>
              <a:t>chi </a:t>
            </a:r>
            <a:r>
              <a:rPr lang="vi-VN" sz="2100" i="1" dirty="0">
                <a:latin typeface="+mj-lt"/>
                <a:cs typeface="Times New Roman" pitchFamily="18" charset="0"/>
              </a:rPr>
              <a:t>tiết và biện pháp thi hành Luật Giáo dục quốc phòng và an ninh;</a:t>
            </a:r>
            <a:endParaRPr lang="en-US" sz="2100" i="1" dirty="0">
              <a:latin typeface="+mj-lt"/>
              <a:cs typeface="Times New Roman" pitchFamily="18" charset="0"/>
            </a:endParaRPr>
          </a:p>
          <a:p>
            <a:pPr indent="465138" algn="just">
              <a:spcBef>
                <a:spcPts val="600"/>
              </a:spcBef>
            </a:pPr>
            <a:r>
              <a:rPr lang="vi-VN" sz="2100" i="1" dirty="0" smtClean="0">
                <a:latin typeface="+mj-lt"/>
                <a:cs typeface="Times New Roman" pitchFamily="18" charset="0"/>
              </a:rPr>
              <a:t>Theo </a:t>
            </a:r>
            <a:r>
              <a:rPr lang="vi-VN" sz="2100" i="1" dirty="0">
                <a:latin typeface="+mj-lt"/>
                <a:cs typeface="Times New Roman" pitchFamily="18" charset="0"/>
              </a:rPr>
              <a:t>Biên bản </a:t>
            </a:r>
            <a:r>
              <a:rPr lang="en-US" sz="2100" i="1" dirty="0" err="1">
                <a:latin typeface="+mj-lt"/>
                <a:cs typeface="Times New Roman" pitchFamily="18" charset="0"/>
              </a:rPr>
              <a:t>thẩm</a:t>
            </a:r>
            <a:r>
              <a:rPr lang="vi-VN" sz="2100" i="1" dirty="0">
                <a:latin typeface="+mj-lt"/>
                <a:cs typeface="Times New Roman" pitchFamily="18" charset="0"/>
              </a:rPr>
              <a:t> định của Hội</a:t>
            </a:r>
            <a:r>
              <a:rPr lang="en-US" sz="2100" i="1" dirty="0">
                <a:latin typeface="+mj-lt"/>
                <a:cs typeface="Times New Roman" pitchFamily="18" charset="0"/>
              </a:rPr>
              <a:t> </a:t>
            </a:r>
            <a:r>
              <a:rPr lang="en-US" sz="2100" i="1" dirty="0" err="1">
                <a:latin typeface="+mj-lt"/>
                <a:cs typeface="Times New Roman" pitchFamily="18" charset="0"/>
              </a:rPr>
              <a:t>đồng</a:t>
            </a:r>
            <a:r>
              <a:rPr lang="en-US" sz="2100" i="1" dirty="0">
                <a:latin typeface="+mj-lt"/>
                <a:cs typeface="Times New Roman" pitchFamily="18" charset="0"/>
              </a:rPr>
              <a:t> </a:t>
            </a:r>
            <a:r>
              <a:rPr lang="vi-VN" sz="2100" i="1" dirty="0">
                <a:latin typeface="+mj-lt"/>
                <a:cs typeface="Times New Roman" pitchFamily="18" charset="0"/>
              </a:rPr>
              <a:t>thẩm định </a:t>
            </a:r>
            <a:r>
              <a:rPr lang="en-US" sz="2100" i="1" dirty="0" err="1">
                <a:latin typeface="+mj-lt"/>
                <a:cs typeface="Times New Roman" pitchFamily="18" charset="0"/>
              </a:rPr>
              <a:t>hướng</a:t>
            </a:r>
            <a:r>
              <a:rPr lang="en-US" sz="2100" i="1" dirty="0">
                <a:latin typeface="+mj-lt"/>
                <a:cs typeface="Times New Roman" pitchFamily="18" charset="0"/>
              </a:rPr>
              <a:t> </a:t>
            </a:r>
            <a:r>
              <a:rPr lang="en-US" sz="2100" i="1" dirty="0" err="1">
                <a:latin typeface="+mj-lt"/>
                <a:cs typeface="Times New Roman" pitchFamily="18" charset="0"/>
              </a:rPr>
              <a:t>dẫn</a:t>
            </a:r>
            <a:r>
              <a:rPr lang="en-US" sz="2100" i="1" dirty="0">
                <a:latin typeface="+mj-lt"/>
                <a:cs typeface="Times New Roman" pitchFamily="18" charset="0"/>
              </a:rPr>
              <a:t> </a:t>
            </a:r>
            <a:r>
              <a:rPr lang="vi-VN" sz="2100" i="1" dirty="0">
                <a:latin typeface="+mj-lt"/>
                <a:cs typeface="Times New Roman" pitchFamily="18" charset="0"/>
              </a:rPr>
              <a:t>lồng ghép nội dung giáo dục quốc phòng và an ninh trong trường ti</a:t>
            </a:r>
            <a:r>
              <a:rPr lang="en-US" sz="2100" i="1" dirty="0">
                <a:latin typeface="+mj-lt"/>
                <a:cs typeface="Times New Roman" pitchFamily="18" charset="0"/>
              </a:rPr>
              <a:t>ể</a:t>
            </a:r>
            <a:r>
              <a:rPr lang="vi-VN" sz="2100" i="1" dirty="0">
                <a:latin typeface="+mj-lt"/>
                <a:cs typeface="Times New Roman" pitchFamily="18" charset="0"/>
              </a:rPr>
              <a:t>u học, trung học cơ sở ngày 14 tháng 12 năm 2016;</a:t>
            </a:r>
            <a:endParaRPr lang="en-US" sz="2100" i="1" dirty="0">
              <a:latin typeface="+mj-lt"/>
              <a:cs typeface="Times New Roman" pitchFamily="18" charset="0"/>
            </a:endParaRPr>
          </a:p>
          <a:p>
            <a:pPr indent="465138" algn="just">
              <a:spcBef>
                <a:spcPts val="600"/>
              </a:spcBef>
            </a:pPr>
            <a:r>
              <a:rPr lang="vi-VN" sz="2100" i="1" dirty="0" smtClean="0">
                <a:latin typeface="+mj-lt"/>
                <a:cs typeface="Times New Roman" pitchFamily="18" charset="0"/>
              </a:rPr>
              <a:t>Theo </a:t>
            </a:r>
            <a:r>
              <a:rPr lang="vi-VN" sz="2100" i="1" dirty="0">
                <a:latin typeface="+mj-lt"/>
                <a:cs typeface="Times New Roman" pitchFamily="18" charset="0"/>
              </a:rPr>
              <a:t>đề nghị của Vụ trưởng Vụ Giáo dục Quốc phòng,</a:t>
            </a:r>
            <a:endParaRPr lang="en-US" sz="2100" i="1" dirty="0">
              <a:latin typeface="+mj-lt"/>
              <a:cs typeface="Times New Roman" pitchFamily="18" charset="0"/>
            </a:endParaRPr>
          </a:p>
          <a:p>
            <a:pPr indent="465138" algn="just">
              <a:spcBef>
                <a:spcPts val="600"/>
              </a:spcBef>
            </a:pPr>
            <a:r>
              <a:rPr lang="vi-VN" sz="2100" i="1" dirty="0" smtClean="0">
                <a:latin typeface="+mj-lt"/>
                <a:cs typeface="Times New Roman" pitchFamily="18" charset="0"/>
              </a:rPr>
              <a:t>Bộ </a:t>
            </a:r>
            <a:r>
              <a:rPr lang="vi-VN" sz="2100" i="1" dirty="0">
                <a:latin typeface="+mj-lt"/>
                <a:cs typeface="Times New Roman" pitchFamily="18" charset="0"/>
              </a:rPr>
              <a:t>trưởng Bộ Giáo dục và Đào tạo ban hành Thông tư H</a:t>
            </a:r>
            <a:r>
              <a:rPr lang="en-US" sz="2100" i="1" dirty="0" err="1">
                <a:latin typeface="+mj-lt"/>
                <a:cs typeface="Times New Roman" pitchFamily="18" charset="0"/>
              </a:rPr>
              <a:t>ướ</a:t>
            </a:r>
            <a:r>
              <a:rPr lang="vi-VN" sz="2100" i="1" dirty="0">
                <a:latin typeface="+mj-lt"/>
                <a:cs typeface="Times New Roman" pitchFamily="18" charset="0"/>
              </a:rPr>
              <a:t>ng </a:t>
            </a:r>
            <a:r>
              <a:rPr lang="en-US" sz="2100" i="1" dirty="0" err="1">
                <a:latin typeface="+mj-lt"/>
                <a:cs typeface="Times New Roman" pitchFamily="18" charset="0"/>
              </a:rPr>
              <a:t>dẫn</a:t>
            </a:r>
            <a:r>
              <a:rPr lang="en-US" sz="2100" i="1" dirty="0">
                <a:latin typeface="+mj-lt"/>
                <a:cs typeface="Times New Roman" pitchFamily="18" charset="0"/>
              </a:rPr>
              <a:t> </a:t>
            </a:r>
            <a:r>
              <a:rPr lang="en-US" sz="2100" i="1" dirty="0" err="1">
                <a:latin typeface="+mj-lt"/>
                <a:cs typeface="Times New Roman" pitchFamily="18" charset="0"/>
              </a:rPr>
              <a:t>giáo</a:t>
            </a:r>
            <a:r>
              <a:rPr lang="en-US" sz="2100" i="1" dirty="0">
                <a:latin typeface="+mj-lt"/>
                <a:cs typeface="Times New Roman" pitchFamily="18" charset="0"/>
              </a:rPr>
              <a:t> </a:t>
            </a:r>
            <a:r>
              <a:rPr lang="vi-VN" sz="2100" i="1" dirty="0">
                <a:latin typeface="+mj-lt"/>
                <a:cs typeface="Times New Roman" pitchFamily="18" charset="0"/>
              </a:rPr>
              <a:t>dục quốc phòng và an ninh trong</a:t>
            </a:r>
            <a:r>
              <a:rPr lang="en-US" sz="2100" i="1" dirty="0">
                <a:latin typeface="+mj-lt"/>
                <a:cs typeface="Times New Roman" pitchFamily="18" charset="0"/>
              </a:rPr>
              <a:t> </a:t>
            </a:r>
            <a:r>
              <a:rPr lang="en-US" sz="2100" i="1" dirty="0" err="1">
                <a:latin typeface="+mj-lt"/>
                <a:cs typeface="Times New Roman" pitchFamily="18" charset="0"/>
              </a:rPr>
              <a:t>trường</a:t>
            </a:r>
            <a:r>
              <a:rPr lang="en-US" sz="2100" i="1" dirty="0">
                <a:latin typeface="+mj-lt"/>
                <a:cs typeface="Times New Roman" pitchFamily="18" charset="0"/>
              </a:rPr>
              <a:t> </a:t>
            </a:r>
            <a:r>
              <a:rPr lang="en-US" sz="2100" i="1" dirty="0" err="1">
                <a:latin typeface="+mj-lt"/>
                <a:cs typeface="Times New Roman" pitchFamily="18" charset="0"/>
              </a:rPr>
              <a:t>tiểu</a:t>
            </a:r>
            <a:r>
              <a:rPr lang="en-US" sz="2100" i="1" dirty="0">
                <a:latin typeface="+mj-lt"/>
                <a:cs typeface="Times New Roman" pitchFamily="18" charset="0"/>
              </a:rPr>
              <a:t> </a:t>
            </a:r>
            <a:r>
              <a:rPr lang="vi-VN" sz="2100" i="1" dirty="0">
                <a:latin typeface="+mj-lt"/>
                <a:cs typeface="Times New Roman" pitchFamily="18" charset="0"/>
              </a:rPr>
              <a:t>học, trung học cơ sở.</a:t>
            </a:r>
            <a:endParaRPr lang="en-US" sz="2100" i="1" dirty="0">
              <a:latin typeface="+mj-lt"/>
              <a:cs typeface="Times New Roman" pitchFamily="18" charset="0"/>
            </a:endParaRPr>
          </a:p>
        </p:txBody>
      </p:sp>
    </p:spTree>
    <p:extLst>
      <p:ext uri="{BB962C8B-B14F-4D97-AF65-F5344CB8AC3E}">
        <p14:creationId xmlns:p14="http://schemas.microsoft.com/office/powerpoint/2010/main" val="5906648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212678" y="76200"/>
            <a:ext cx="8763000" cy="5786199"/>
          </a:xfrm>
          <a:prstGeom prst="rect">
            <a:avLst/>
          </a:prstGeom>
        </p:spPr>
        <p:txBody>
          <a:bodyPr wrap="square">
            <a:spAutoFit/>
          </a:bodyPr>
          <a:lstStyle/>
          <a:p>
            <a:pPr algn="just">
              <a:spcBef>
                <a:spcPts val="600"/>
              </a:spcBef>
            </a:pPr>
            <a:r>
              <a:rPr lang="en-US" sz="3600" b="1" dirty="0" smtClean="0">
                <a:latin typeface="Times New Roman" pitchFamily="18" charset="0"/>
              </a:rPr>
              <a:t>II. PHẠM VI</a:t>
            </a:r>
            <a:r>
              <a:rPr lang="en-US" sz="3600" b="1" dirty="0">
                <a:latin typeface="Times New Roman" pitchFamily="18" charset="0"/>
              </a:rPr>
              <a:t> </a:t>
            </a:r>
            <a:r>
              <a:rPr lang="en-US" sz="3600" b="1" dirty="0" smtClean="0">
                <a:latin typeface="Times New Roman" pitchFamily="18" charset="0"/>
              </a:rPr>
              <a:t>(</a:t>
            </a:r>
            <a:r>
              <a:rPr lang="vi-VN" sz="2000" b="1" dirty="0" smtClean="0"/>
              <a:t>Điều </a:t>
            </a:r>
            <a:r>
              <a:rPr lang="vi-VN" sz="2000" b="1" dirty="0"/>
              <a:t>1. Phạm vi điều chỉnh, đối tượng áp </a:t>
            </a:r>
            <a:r>
              <a:rPr lang="vi-VN" sz="2000" b="1" dirty="0" smtClean="0"/>
              <a:t>dụng</a:t>
            </a:r>
            <a:r>
              <a:rPr lang="en-US" sz="2000" b="1" dirty="0" smtClean="0"/>
              <a:t>)</a:t>
            </a:r>
            <a:endParaRPr lang="en-US" sz="2000" dirty="0"/>
          </a:p>
          <a:p>
            <a:pPr algn="just">
              <a:spcBef>
                <a:spcPts val="600"/>
              </a:spcBef>
            </a:pPr>
            <a:r>
              <a:rPr lang="vi-VN" sz="3600" dirty="0"/>
              <a:t>1. Thông tư này hướng dẫn lồng ghép giáo dục quốc phòng và an ninh thông qua nội dung các môn học trong chương trình giáo dục tiểu học, trung học cơ sở.</a:t>
            </a:r>
            <a:endParaRPr lang="en-US" sz="3600" dirty="0"/>
          </a:p>
          <a:p>
            <a:pPr algn="just">
              <a:spcBef>
                <a:spcPts val="600"/>
              </a:spcBef>
            </a:pPr>
            <a:r>
              <a:rPr lang="vi-VN" sz="3600" dirty="0"/>
              <a:t>2. Thông tư này áp dụng đối với trường tiểu học, trung học cơ sở, trường phổ thông có nhiều cấp học có cấp ti</a:t>
            </a:r>
            <a:r>
              <a:rPr lang="en-US" sz="3600" dirty="0"/>
              <a:t>ể</a:t>
            </a:r>
            <a:r>
              <a:rPr lang="vi-VN" sz="3600" dirty="0"/>
              <a:t>u học hoặc cấp trung học cơ sở; tổ chức, cá nhân có liên </a:t>
            </a:r>
            <a:r>
              <a:rPr lang="vi-VN" sz="3600" dirty="0" smtClean="0"/>
              <a:t>quan.</a:t>
            </a:r>
            <a:endParaRPr lang="en-US" sz="3600" dirty="0" smtClean="0"/>
          </a:p>
        </p:txBody>
      </p:sp>
    </p:spTree>
    <p:extLst>
      <p:ext uri="{BB962C8B-B14F-4D97-AF65-F5344CB8AC3E}">
        <p14:creationId xmlns:p14="http://schemas.microsoft.com/office/powerpoint/2010/main" val="20359968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152400" y="228600"/>
            <a:ext cx="8763000" cy="7317388"/>
          </a:xfrm>
          <a:prstGeom prst="rect">
            <a:avLst/>
          </a:prstGeom>
        </p:spPr>
        <p:txBody>
          <a:bodyPr wrap="square">
            <a:spAutoFit/>
          </a:bodyPr>
          <a:lstStyle/>
          <a:p>
            <a:pPr algn="just">
              <a:spcBef>
                <a:spcPts val="600"/>
              </a:spcBef>
            </a:pPr>
            <a:r>
              <a:rPr lang="en-US" sz="2800" b="1" dirty="0">
                <a:latin typeface="Times New Roman" pitchFamily="18" charset="0"/>
              </a:rPr>
              <a:t>III. MỤC TIÊU YÊU CẦU (</a:t>
            </a:r>
            <a:r>
              <a:rPr lang="vi-VN" sz="2000" b="1" dirty="0"/>
              <a:t>Điều 2. Mục tiêu, yêu cầ</a:t>
            </a:r>
            <a:r>
              <a:rPr lang="en-US" sz="2000" b="1" dirty="0"/>
              <a:t>U)</a:t>
            </a:r>
            <a:endParaRPr lang="en-US" sz="2000" dirty="0"/>
          </a:p>
          <a:p>
            <a:pPr algn="just">
              <a:spcBef>
                <a:spcPts val="600"/>
              </a:spcBef>
            </a:pPr>
            <a:r>
              <a:rPr lang="vi-VN" sz="2300" dirty="0" smtClean="0"/>
              <a:t>1.</a:t>
            </a:r>
            <a:r>
              <a:rPr lang="en-US" sz="2300" dirty="0" smtClean="0"/>
              <a:t> </a:t>
            </a:r>
            <a:r>
              <a:rPr lang="vi-VN" sz="2300" dirty="0" smtClean="0"/>
              <a:t>Xây </a:t>
            </a:r>
            <a:r>
              <a:rPr lang="vi-VN" sz="2300" dirty="0"/>
              <a:t>dựng, phát triển tư duy, bồi dưỡng phát triển kỹ năng sống, nhân cách con người Việt Nam, yêu nước, yêu chủ nghĩa xã hội, niềm tự hào và tự tôn đối với truyền thống đấu tranh chống ngoại xâm của dân tộc Việt Nam, có ý thức tổ chức kỷ luật, tinh thần đoàn kết, yêu Tổ quốc, yêu đồng bào.</a:t>
            </a:r>
            <a:endParaRPr lang="en-US" sz="2300" dirty="0"/>
          </a:p>
          <a:p>
            <a:pPr algn="just">
              <a:lnSpc>
                <a:spcPct val="150000"/>
              </a:lnSpc>
            </a:pPr>
            <a:r>
              <a:rPr lang="vi-VN" sz="2300" dirty="0" smtClean="0"/>
              <a:t>2. Giáo dục quốc phòng và an ninh trong trường tiểu học, trung học cơ sở phải phù hợp với đặc điểm tâm sinh lý lứa tuổi, được tiến hành lồng ghép thông qua nội dung các bài học đã có trong chương trình, sách giáo khoa và thông qua các hoạt động ngoại khóa: tham quan di tích lịch sử, bảo tàng, nhà truyền thống, đơn vị lực lượng vũ trang, tổ chức trại hè, đọc sách, nghe, thi kể chuyện truyền thống, các hội thi tìm hiểu về quốc phòng và an ninh.</a:t>
            </a:r>
            <a:endParaRPr lang="en-US" sz="2300" b="1" dirty="0" smtClean="0"/>
          </a:p>
          <a:p>
            <a:pPr algn="just">
              <a:lnSpc>
                <a:spcPct val="150000"/>
              </a:lnSpc>
            </a:pPr>
            <a:endParaRPr lang="en-US" sz="1900" b="1" dirty="0" smtClean="0"/>
          </a:p>
        </p:txBody>
      </p:sp>
    </p:spTree>
    <p:extLst>
      <p:ext uri="{BB962C8B-B14F-4D97-AF65-F5344CB8AC3E}">
        <p14:creationId xmlns:p14="http://schemas.microsoft.com/office/powerpoint/2010/main" val="28378364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82000" cy="9144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p:spPr>
        <p:txBody>
          <a:bodyPr>
            <a:normAutofit/>
          </a:bodyPr>
          <a:lstStyle/>
          <a:p>
            <a:pPr algn="l"/>
            <a:r>
              <a:rPr lang="en-US" sz="3200" b="1" dirty="0" smtClean="0">
                <a:solidFill>
                  <a:srgbClr val="FF0000"/>
                </a:solidFill>
                <a:latin typeface="Times New Roman" pitchFamily="18" charset="0"/>
              </a:rPr>
              <a:t>IV. MỤC ĐÍCH, QUAN ĐIỂM </a:t>
            </a:r>
            <a:endParaRPr lang="en-US" sz="3200" b="1" dirty="0">
              <a:solidFill>
                <a:srgbClr val="FF0000"/>
              </a:solidFill>
              <a:latin typeface="Times New Roman" pitchFamily="18" charset="0"/>
            </a:endParaRPr>
          </a:p>
        </p:txBody>
      </p:sp>
      <p:sp>
        <p:nvSpPr>
          <p:cNvPr id="3" name="Content Placeholder 2"/>
          <p:cNvSpPr>
            <a:spLocks noGrp="1"/>
          </p:cNvSpPr>
          <p:nvPr>
            <p:ph idx="1"/>
          </p:nvPr>
        </p:nvSpPr>
        <p:spPr>
          <a:xfrm>
            <a:off x="304800" y="1143000"/>
            <a:ext cx="8382000" cy="4983163"/>
          </a:xfrm>
          <a:solidFill>
            <a:schemeClr val="accent6">
              <a:lumMod val="20000"/>
              <a:lumOff val="80000"/>
            </a:schemeClr>
          </a:solidFill>
        </p:spPr>
        <p:txBody>
          <a:bodyPr>
            <a:normAutofit fontScale="70000" lnSpcReduction="20000"/>
          </a:bodyPr>
          <a:lstStyle/>
          <a:p>
            <a:pPr marL="0" indent="0" algn="just">
              <a:lnSpc>
                <a:spcPct val="150000"/>
              </a:lnSpc>
              <a:buNone/>
            </a:pPr>
            <a:r>
              <a:rPr lang="vi-VN" b="1" dirty="0"/>
              <a:t>Điều 3. Giáo dục quốc phòng và an ninh trong trường tiểu học</a:t>
            </a:r>
            <a:endParaRPr lang="en-US" dirty="0"/>
          </a:p>
          <a:p>
            <a:pPr marL="0" indent="0" algn="just">
              <a:lnSpc>
                <a:spcPct val="150000"/>
              </a:lnSpc>
              <a:buNone/>
            </a:pPr>
            <a:r>
              <a:rPr lang="en-US" dirty="0" smtClean="0"/>
              <a:t>- </a:t>
            </a:r>
            <a:r>
              <a:rPr lang="vi-VN" dirty="0" smtClean="0"/>
              <a:t>Giáo </a:t>
            </a:r>
            <a:r>
              <a:rPr lang="vi-VN" dirty="0"/>
              <a:t>dục quốc phòng và an ninh trong trường tiểu học được thực hiện lồng ghép thông qua nội dung các bài trong các môn học Ti</a:t>
            </a:r>
            <a:r>
              <a:rPr lang="en-US" dirty="0"/>
              <a:t>ế</a:t>
            </a:r>
            <a:r>
              <a:rPr lang="vi-VN" dirty="0"/>
              <a:t>ng Việt, Tự nhiên và Xã hội, Đạo đức, Lịch sử và Địa lý tập trung vào một s</a:t>
            </a:r>
            <a:r>
              <a:rPr lang="en-US" dirty="0"/>
              <a:t>ố </a:t>
            </a:r>
            <a:r>
              <a:rPr lang="vi-VN" dirty="0"/>
              <a:t>chủ đề chính sau: tinh thần yêu nước, truyền thống lịch sử của dân tộc Việt Nam trong dựng n</a:t>
            </a:r>
            <a:r>
              <a:rPr lang="en-US" dirty="0"/>
              <a:t>ư</a:t>
            </a:r>
            <a:r>
              <a:rPr lang="vi-VN" dirty="0"/>
              <a:t>ớc v</a:t>
            </a:r>
            <a:r>
              <a:rPr lang="en-US" dirty="0"/>
              <a:t>à </a:t>
            </a:r>
            <a:r>
              <a:rPr lang="vi-VN" dirty="0"/>
              <a:t>giữ nước; truyền th</a:t>
            </a:r>
            <a:r>
              <a:rPr lang="en-US" dirty="0"/>
              <a:t>ố</a:t>
            </a:r>
            <a:r>
              <a:rPr lang="vi-VN" dirty="0"/>
              <a:t>ng lịch sử của quân đội và công an; một s</a:t>
            </a:r>
            <a:r>
              <a:rPr lang="en-US" dirty="0"/>
              <a:t>ố </a:t>
            </a:r>
            <a:r>
              <a:rPr lang="vi-VN" dirty="0"/>
              <a:t>kỹ năng s</a:t>
            </a:r>
            <a:r>
              <a:rPr lang="en-US" dirty="0"/>
              <a:t>ố</a:t>
            </a:r>
            <a:r>
              <a:rPr lang="vi-VN" dirty="0"/>
              <a:t>ng phù hợp với sự phát </a:t>
            </a:r>
            <a:r>
              <a:rPr lang="en-US" dirty="0" err="1">
                <a:latin typeface="Arial" pitchFamily="34" charset="0"/>
                <a:cs typeface="Arial" pitchFamily="34" charset="0"/>
              </a:rPr>
              <a:t>triển</a:t>
            </a:r>
            <a:r>
              <a:rPr lang="en-US" dirty="0"/>
              <a:t> </a:t>
            </a:r>
            <a:r>
              <a:rPr lang="vi-VN" dirty="0"/>
              <a:t>của xã hội; giáo dục tình yêu quê hương, yêu hòa bình và yêu T</a:t>
            </a:r>
            <a:r>
              <a:rPr lang="en-US" dirty="0"/>
              <a:t>ổ </a:t>
            </a:r>
            <a:r>
              <a:rPr lang="vi-VN" dirty="0"/>
              <a:t>quốc Việt Nam xã hội chủ nghĩa. Cụ thể:</a:t>
            </a:r>
            <a:endParaRPr lang="en-US" dirty="0"/>
          </a:p>
          <a:p>
            <a:endParaRPr lang="en-US" dirty="0"/>
          </a:p>
        </p:txBody>
      </p:sp>
    </p:spTree>
    <p:extLst>
      <p:ext uri="{BB962C8B-B14F-4D97-AF65-F5344CB8AC3E}">
        <p14:creationId xmlns:p14="http://schemas.microsoft.com/office/powerpoint/2010/main" val="10198933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70571956"/>
              </p:ext>
            </p:extLst>
          </p:nvPr>
        </p:nvGraphicFramePr>
        <p:xfrm>
          <a:off x="228600" y="478871"/>
          <a:ext cx="8610600" cy="6172200"/>
        </p:xfrm>
        <a:graphic>
          <a:graphicData uri="http://schemas.openxmlformats.org/drawingml/2006/table">
            <a:tbl>
              <a:tblPr>
                <a:tableStyleId>{5C22544A-7EE6-4342-B048-85BDC9FD1C3A}</a:tableStyleId>
              </a:tblPr>
              <a:tblGrid>
                <a:gridCol w="775730"/>
                <a:gridCol w="2482335"/>
                <a:gridCol w="5352535"/>
              </a:tblGrid>
              <a:tr h="222028">
                <a:tc>
                  <a:txBody>
                    <a:bodyPr/>
                    <a:lstStyle/>
                    <a:p>
                      <a:pPr algn="ctr">
                        <a:spcBef>
                          <a:spcPts val="0"/>
                        </a:spcBef>
                        <a:spcAft>
                          <a:spcPts val="0"/>
                        </a:spcAft>
                      </a:pPr>
                      <a:r>
                        <a:rPr lang="vi-VN" sz="1500" dirty="0">
                          <a:effectLst/>
                        </a:rPr>
                        <a:t>Môn học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vi-VN" sz="1500">
                          <a:effectLst/>
                        </a:rPr>
                        <a:t>Tên bài</a:t>
                      </a:r>
                      <a:endParaRPr lang="en-US" sz="15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vi-VN" sz="1500" dirty="0">
                          <a:effectLst/>
                        </a:rPr>
                        <a:t>Hình thức, nội dung lồng ghép</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555071">
                <a:tc rowSpan="3">
                  <a:txBody>
                    <a:bodyPr/>
                    <a:lstStyle/>
                    <a:p>
                      <a:pPr algn="ctr">
                        <a:spcBef>
                          <a:spcPts val="0"/>
                        </a:spcBef>
                        <a:spcAft>
                          <a:spcPts val="0"/>
                        </a:spcAft>
                      </a:pPr>
                      <a:r>
                        <a:rPr lang="vi-VN" sz="1500" dirty="0">
                          <a:effectLst/>
                        </a:rPr>
                        <a:t>Tiếng Việt T</a:t>
                      </a:r>
                      <a:r>
                        <a:rPr lang="en-US" sz="1500" dirty="0">
                          <a:effectLst/>
                        </a:rPr>
                        <a:t>1</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vi-VN" sz="1500" dirty="0" smtClean="0">
                          <a:effectLst/>
                        </a:rPr>
                        <a:t>Bài </a:t>
                      </a:r>
                      <a:r>
                        <a:rPr lang="vi-VN" sz="1500" dirty="0">
                          <a:effectLst/>
                        </a:rPr>
                        <a:t>26: Tre Ngà</a:t>
                      </a:r>
                      <a:endParaRPr lang="en-US" sz="1500" dirty="0">
                        <a:effectLst/>
                      </a:endParaRPr>
                    </a:p>
                    <a:p>
                      <a:pPr algn="ctr">
                        <a:spcBef>
                          <a:spcPts val="0"/>
                        </a:spcBef>
                        <a:spcAft>
                          <a:spcPts val="0"/>
                        </a:spcAft>
                      </a:pPr>
                      <a:r>
                        <a:rPr lang="vi-VN" sz="1500" dirty="0">
                          <a:effectLst/>
                        </a:rPr>
                        <a:t>Trang 54</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8738" indent="0" algn="just" defTabSz="465138">
                        <a:spcBef>
                          <a:spcPts val="0"/>
                        </a:spcBef>
                        <a:spcAft>
                          <a:spcPts val="0"/>
                        </a:spcAft>
                        <a:tabLst>
                          <a:tab pos="347663" algn="l"/>
                        </a:tabLst>
                      </a:pPr>
                      <a:r>
                        <a:rPr lang="en-US" sz="1500" dirty="0" smtClean="0">
                          <a:effectLst/>
                        </a:rPr>
                        <a:t>	</a:t>
                      </a:r>
                      <a:r>
                        <a:rPr lang="vi-VN" sz="1500" dirty="0" smtClean="0">
                          <a:effectLst/>
                        </a:rPr>
                        <a:t>Kể </a:t>
                      </a:r>
                      <a:r>
                        <a:rPr lang="vi-VN" sz="1500" dirty="0">
                          <a:effectLst/>
                        </a:rPr>
                        <a:t>chuyện Thánh Gióng; nêu bật ý nghĩa chống giặc ngoại xâm; cây chông tre...</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609600">
                <a:tc vMerge="1">
                  <a:txBody>
                    <a:bodyPr/>
                    <a:lstStyle/>
                    <a:p>
                      <a:endParaRPr lang="en-US"/>
                    </a:p>
                  </a:txBody>
                  <a:tcPr/>
                </a:tc>
                <a:tc>
                  <a:txBody>
                    <a:bodyPr/>
                    <a:lstStyle/>
                    <a:p>
                      <a:pPr algn="ctr">
                        <a:spcBef>
                          <a:spcPts val="0"/>
                        </a:spcBef>
                        <a:spcAft>
                          <a:spcPts val="0"/>
                        </a:spcAft>
                      </a:pPr>
                      <a:r>
                        <a:rPr lang="vi-VN" sz="1500" dirty="0">
                          <a:effectLst/>
                        </a:rPr>
                        <a:t>Bài 36. Máy bay</a:t>
                      </a:r>
                      <a:endParaRPr lang="en-US" sz="1500" dirty="0">
                        <a:effectLst/>
                      </a:endParaRPr>
                    </a:p>
                    <a:p>
                      <a:pPr algn="ctr">
                        <a:spcBef>
                          <a:spcPts val="0"/>
                        </a:spcBef>
                        <a:spcAft>
                          <a:spcPts val="0"/>
                        </a:spcAft>
                      </a:pPr>
                      <a:r>
                        <a:rPr lang="vi-VN" sz="1500" dirty="0">
                          <a:effectLst/>
                        </a:rPr>
                        <a:t>Trang 74</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8738" indent="288925" algn="just">
                        <a:spcBef>
                          <a:spcPts val="0"/>
                        </a:spcBef>
                        <a:spcAft>
                          <a:spcPts val="0"/>
                        </a:spcAft>
                      </a:pPr>
                      <a:r>
                        <a:rPr lang="vi-VN" sz="1500" dirty="0" smtClean="0">
                          <a:effectLst/>
                        </a:rPr>
                        <a:t>Giới </a:t>
                      </a:r>
                      <a:r>
                        <a:rPr lang="vi-VN" sz="1500" dirty="0">
                          <a:effectLst/>
                        </a:rPr>
                        <a:t>thiệu hình ảnh một số loại máy bay dân sự và máy bay quân sự (bằng hình ảnh hoặc phim...)</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609600">
                <a:tc vMerge="1">
                  <a:txBody>
                    <a:bodyPr/>
                    <a:lstStyle/>
                    <a:p>
                      <a:endParaRPr lang="en-US"/>
                    </a:p>
                  </a:txBody>
                  <a:tcPr/>
                </a:tc>
                <a:tc>
                  <a:txBody>
                    <a:bodyPr/>
                    <a:lstStyle/>
                    <a:p>
                      <a:pPr algn="ctr">
                        <a:spcBef>
                          <a:spcPts val="0"/>
                        </a:spcBef>
                        <a:spcAft>
                          <a:spcPts val="0"/>
                        </a:spcAft>
                      </a:pPr>
                      <a:r>
                        <a:rPr lang="vi-VN" sz="1500" dirty="0">
                          <a:effectLst/>
                        </a:rPr>
                        <a:t>Bài 70. Cột cờ</a:t>
                      </a:r>
                      <a:endParaRPr lang="en-US" sz="1500" dirty="0">
                        <a:effectLst/>
                      </a:endParaRPr>
                    </a:p>
                    <a:p>
                      <a:pPr algn="ctr">
                        <a:spcBef>
                          <a:spcPts val="0"/>
                        </a:spcBef>
                        <a:spcAft>
                          <a:spcPts val="0"/>
                        </a:spcAft>
                      </a:pPr>
                      <a:r>
                        <a:rPr lang="vi-VN" sz="1500" dirty="0">
                          <a:effectLst/>
                        </a:rPr>
                        <a:t>Trang 142</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8738" indent="288925" algn="just">
                        <a:spcBef>
                          <a:spcPts val="0"/>
                        </a:spcBef>
                        <a:spcAft>
                          <a:spcPts val="0"/>
                        </a:spcAft>
                      </a:pPr>
                      <a:r>
                        <a:rPr lang="vi-VN" sz="1500" dirty="0">
                          <a:effectLst/>
                        </a:rPr>
                        <a:t>Giới thiệu và nêu ý nghĩa của Cột cờ Hà Nội, Cột cờ Lũng Cú (bằng h</a:t>
                      </a:r>
                      <a:r>
                        <a:rPr lang="en-US" sz="1500" dirty="0">
                          <a:effectLst/>
                        </a:rPr>
                        <a:t>ì</a:t>
                      </a:r>
                      <a:r>
                        <a:rPr lang="vi-VN" sz="1500" dirty="0">
                          <a:effectLst/>
                        </a:rPr>
                        <a:t>nh ảnh hoặc phim...)</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5740">
                <a:tc rowSpan="7">
                  <a:txBody>
                    <a:bodyPr/>
                    <a:lstStyle/>
                    <a:p>
                      <a:pPr algn="ctr">
                        <a:spcBef>
                          <a:spcPts val="0"/>
                        </a:spcBef>
                        <a:spcAft>
                          <a:spcPts val="0"/>
                        </a:spcAft>
                      </a:pPr>
                      <a:r>
                        <a:rPr lang="vi-VN" sz="1500" dirty="0">
                          <a:effectLst/>
                        </a:rPr>
                        <a:t>Tiếng Việt T2</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spcAft>
                          <a:spcPts val="0"/>
                        </a:spcAft>
                      </a:pPr>
                      <a:r>
                        <a:rPr lang="vi-VN" sz="1500" dirty="0">
                          <a:effectLst/>
                        </a:rPr>
                        <a:t>Bài 93. Oan khoan, “Khôn ngoan </a:t>
                      </a:r>
                      <a:r>
                        <a:rPr lang="en-US" sz="1500" dirty="0">
                          <a:effectLst/>
                        </a:rPr>
                        <a:t>…</a:t>
                      </a:r>
                      <a:r>
                        <a:rPr lang="vi-VN" sz="1500" dirty="0">
                          <a:effectLst/>
                        </a:rPr>
                        <a:t> Gà... đá nhau”</a:t>
                      </a:r>
                      <a:endParaRPr lang="en-US" sz="1500" dirty="0">
                        <a:effectLst/>
                      </a:endParaRPr>
                    </a:p>
                    <a:p>
                      <a:pPr algn="ctr">
                        <a:spcBef>
                          <a:spcPts val="0"/>
                        </a:spcBef>
                        <a:spcAft>
                          <a:spcPts val="0"/>
                        </a:spcAft>
                      </a:pPr>
                      <a:r>
                        <a:rPr lang="vi-VN" sz="1500" dirty="0">
                          <a:effectLst/>
                        </a:rPr>
                        <a:t>Trang 22</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347663" algn="just">
                        <a:spcBef>
                          <a:spcPts val="0"/>
                        </a:spcBef>
                        <a:spcAft>
                          <a:spcPts val="0"/>
                        </a:spcAft>
                      </a:pPr>
                      <a:r>
                        <a:rPr lang="vi-VN" sz="1500" dirty="0" smtClean="0">
                          <a:effectLst/>
                        </a:rPr>
                        <a:t>Tại </a:t>
                      </a:r>
                      <a:r>
                        <a:rPr lang="vi-VN" sz="1500" dirty="0">
                          <a:effectLst/>
                        </a:rPr>
                        <a:t>sao phải đoàn kết</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609600">
                <a:tc vMerge="1">
                  <a:txBody>
                    <a:bodyPr/>
                    <a:lstStyle/>
                    <a:p>
                      <a:endParaRPr lang="en-US"/>
                    </a:p>
                  </a:txBody>
                  <a:tcPr/>
                </a:tc>
                <a:tc>
                  <a:txBody>
                    <a:bodyPr/>
                    <a:lstStyle/>
                    <a:p>
                      <a:pPr algn="ctr">
                        <a:spcBef>
                          <a:spcPts val="0"/>
                        </a:spcBef>
                        <a:spcAft>
                          <a:spcPts val="0"/>
                        </a:spcAft>
                      </a:pPr>
                      <a:r>
                        <a:rPr lang="vi-VN" sz="1500" dirty="0">
                          <a:effectLst/>
                        </a:rPr>
                        <a:t>Bài 95. Oanh, doanh</a:t>
                      </a:r>
                      <a:endParaRPr lang="en-US" sz="1500" dirty="0">
                        <a:effectLst/>
                      </a:endParaRPr>
                    </a:p>
                    <a:p>
                      <a:pPr algn="ctr">
                        <a:spcBef>
                          <a:spcPts val="0"/>
                        </a:spcBef>
                        <a:spcAft>
                          <a:spcPts val="0"/>
                        </a:spcAft>
                      </a:pPr>
                      <a:r>
                        <a:rPr lang="vi-VN" sz="1500" dirty="0">
                          <a:effectLst/>
                        </a:rPr>
                        <a:t>Trang 26</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8738" indent="288925" algn="just">
                        <a:spcBef>
                          <a:spcPts val="0"/>
                        </a:spcBef>
                        <a:spcAft>
                          <a:spcPts val="0"/>
                        </a:spcAft>
                      </a:pPr>
                      <a:r>
                        <a:rPr lang="vi-VN" sz="1500" dirty="0" smtClean="0">
                          <a:effectLst/>
                        </a:rPr>
                        <a:t>Giới </a:t>
                      </a:r>
                      <a:r>
                        <a:rPr lang="vi-VN" sz="1500" dirty="0">
                          <a:effectLst/>
                        </a:rPr>
                        <a:t>thiệu tranh doanh trại bộ đội và giải thích từ “doanh trại” (bằng hình ảnh hoặc phim...)</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555071">
                <a:tc vMerge="1">
                  <a:txBody>
                    <a:bodyPr/>
                    <a:lstStyle/>
                    <a:p>
                      <a:endParaRPr lang="en-US"/>
                    </a:p>
                  </a:txBody>
                  <a:tcPr/>
                </a:tc>
                <a:tc>
                  <a:txBody>
                    <a:bodyPr/>
                    <a:lstStyle/>
                    <a:p>
                      <a:pPr algn="ctr">
                        <a:spcBef>
                          <a:spcPts val="0"/>
                        </a:spcBef>
                        <a:spcAft>
                          <a:spcPts val="0"/>
                        </a:spcAft>
                      </a:pPr>
                      <a:r>
                        <a:rPr lang="vi-VN" sz="1500" dirty="0">
                          <a:effectLst/>
                        </a:rPr>
                        <a:t>Bài 101. Uyết, duyệt binh</a:t>
                      </a:r>
                      <a:endParaRPr lang="en-US" sz="1500" dirty="0">
                        <a:effectLst/>
                      </a:endParaRPr>
                    </a:p>
                    <a:p>
                      <a:pPr algn="ctr">
                        <a:spcBef>
                          <a:spcPts val="0"/>
                        </a:spcBef>
                        <a:spcAft>
                          <a:spcPts val="0"/>
                        </a:spcAft>
                      </a:pPr>
                      <a:r>
                        <a:rPr lang="vi-VN" sz="1500" dirty="0">
                          <a:effectLst/>
                        </a:rPr>
                        <a:t>Trang 38</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8738" indent="288925" algn="just">
                        <a:spcBef>
                          <a:spcPts val="0"/>
                        </a:spcBef>
                        <a:spcAft>
                          <a:spcPts val="0"/>
                        </a:spcAft>
                      </a:pPr>
                      <a:r>
                        <a:rPr lang="vi-VN" sz="1500" dirty="0">
                          <a:effectLst/>
                        </a:rPr>
                        <a:t>Giới thiệu tranh một số hình ảnh hoặc phim về duyệt binh của Quân đội nhân dân và Công an nhân dân Việt Nam</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587929">
                <a:tc vMerge="1">
                  <a:txBody>
                    <a:bodyPr/>
                    <a:lstStyle/>
                    <a:p>
                      <a:endParaRPr lang="en-US"/>
                    </a:p>
                  </a:txBody>
                  <a:tcPr/>
                </a:tc>
                <a:tc>
                  <a:txBody>
                    <a:bodyPr/>
                    <a:lstStyle/>
                    <a:p>
                      <a:pPr algn="ctr">
                        <a:spcBef>
                          <a:spcPts val="0"/>
                        </a:spcBef>
                        <a:spcAft>
                          <a:spcPts val="0"/>
                        </a:spcAft>
                      </a:pPr>
                      <a:r>
                        <a:rPr lang="vi-VN" sz="1500" dirty="0">
                          <a:effectLst/>
                        </a:rPr>
                        <a:t>Chủ điểm. Gia đình: Quà của b</a:t>
                      </a:r>
                      <a:r>
                        <a:rPr lang="en-US" sz="1500" dirty="0" smtClean="0">
                          <a:effectLst/>
                        </a:rPr>
                        <a:t>ố</a:t>
                      </a:r>
                      <a:r>
                        <a:rPr lang="en-US" sz="1500" baseline="0" dirty="0" smtClean="0">
                          <a:effectLst/>
                        </a:rPr>
                        <a:t>  </a:t>
                      </a:r>
                      <a:r>
                        <a:rPr lang="vi-VN" sz="1500" dirty="0" smtClean="0">
                          <a:effectLst/>
                        </a:rPr>
                        <a:t>Trang </a:t>
                      </a:r>
                      <a:r>
                        <a:rPr lang="vi-VN" sz="1500" dirty="0">
                          <a:effectLst/>
                        </a:rPr>
                        <a:t>85</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8738" indent="288925" algn="just">
                        <a:spcBef>
                          <a:spcPts val="0"/>
                        </a:spcBef>
                        <a:spcAft>
                          <a:spcPts val="0"/>
                        </a:spcAft>
                      </a:pPr>
                      <a:r>
                        <a:rPr lang="vi-VN" sz="1500" dirty="0">
                          <a:effectLst/>
                        </a:rPr>
                        <a:t>Đọc một bức thư có thật của bạn Nguyễn Hải Đăng có bố là bộ đội hải quân đóng ở đảo Trường Sa</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5740">
                <a:tc vMerge="1">
                  <a:txBody>
                    <a:bodyPr/>
                    <a:lstStyle/>
                    <a:p>
                      <a:endParaRPr lang="en-US"/>
                    </a:p>
                  </a:txBody>
                  <a:tcPr/>
                </a:tc>
                <a:tc>
                  <a:txBody>
                    <a:bodyPr/>
                    <a:lstStyle/>
                    <a:p>
                      <a:pPr algn="ctr">
                        <a:spcBef>
                          <a:spcPts val="0"/>
                        </a:spcBef>
                        <a:spcAft>
                          <a:spcPts val="0"/>
                        </a:spcAft>
                      </a:pPr>
                      <a:r>
                        <a:rPr lang="vi-VN" sz="1500" dirty="0">
                          <a:effectLst/>
                        </a:rPr>
                        <a:t>Chủ điểm. Gia đình: Dê con nghe lời </a:t>
                      </a:r>
                      <a:r>
                        <a:rPr lang="vi-VN" sz="1500" dirty="0" smtClean="0">
                          <a:effectLst/>
                        </a:rPr>
                        <a:t>mẹ</a:t>
                      </a:r>
                      <a:r>
                        <a:rPr lang="en-US" sz="1500" baseline="0" dirty="0" smtClean="0">
                          <a:effectLst/>
                        </a:rPr>
                        <a:t> </a:t>
                      </a:r>
                      <a:r>
                        <a:rPr lang="vi-VN" sz="1500" dirty="0" smtClean="0">
                          <a:effectLst/>
                        </a:rPr>
                        <a:t>Trang 117</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defTabSz="347663">
                        <a:spcBef>
                          <a:spcPts val="0"/>
                        </a:spcBef>
                        <a:spcAft>
                          <a:spcPts val="0"/>
                        </a:spcAft>
                      </a:pPr>
                      <a:r>
                        <a:rPr lang="en-US" sz="1500" dirty="0" smtClean="0">
                          <a:effectLst/>
                        </a:rPr>
                        <a:t>	</a:t>
                      </a:r>
                      <a:r>
                        <a:rPr lang="vi-VN" sz="1500" dirty="0" smtClean="0">
                          <a:effectLst/>
                        </a:rPr>
                        <a:t>Giáo </a:t>
                      </a:r>
                      <a:r>
                        <a:rPr lang="vi-VN" sz="1500" dirty="0">
                          <a:effectLst/>
                        </a:rPr>
                        <a:t>viên cung cấp một số kinh nghiệm phòng trẻ lạc</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44057">
                <a:tc vMerge="1">
                  <a:txBody>
                    <a:bodyPr/>
                    <a:lstStyle/>
                    <a:p>
                      <a:endParaRPr lang="en-US"/>
                    </a:p>
                  </a:txBody>
                  <a:tcPr/>
                </a:tc>
                <a:tc>
                  <a:txBody>
                    <a:bodyPr/>
                    <a:lstStyle/>
                    <a:p>
                      <a:pPr algn="ctr">
                        <a:spcBef>
                          <a:spcPts val="0"/>
                        </a:spcBef>
                        <a:spcAft>
                          <a:spcPts val="0"/>
                        </a:spcAft>
                      </a:pPr>
                      <a:r>
                        <a:rPr lang="vi-VN" sz="1500" dirty="0">
                          <a:effectLst/>
                        </a:rPr>
                        <a:t>Chủ điểm. Thiên nhiên đất nước: Hồ Gươm</a:t>
                      </a:r>
                      <a:endParaRPr lang="en-US" sz="1500" dirty="0">
                        <a:effectLst/>
                      </a:endParaRPr>
                    </a:p>
                    <a:p>
                      <a:pPr algn="ctr">
                        <a:spcBef>
                          <a:spcPts val="0"/>
                        </a:spcBef>
                        <a:spcAft>
                          <a:spcPts val="0"/>
                        </a:spcAft>
                      </a:pPr>
                      <a:r>
                        <a:rPr lang="vi-VN" sz="1500" dirty="0">
                          <a:effectLst/>
                        </a:rPr>
                        <a:t>Trang 118</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8738" indent="-58738" algn="just" defTabSz="347663">
                        <a:spcBef>
                          <a:spcPts val="0"/>
                        </a:spcBef>
                        <a:spcAft>
                          <a:spcPts val="0"/>
                        </a:spcAft>
                      </a:pPr>
                      <a:r>
                        <a:rPr lang="en-US" sz="1500" dirty="0" smtClean="0">
                          <a:effectLst/>
                        </a:rPr>
                        <a:t>		</a:t>
                      </a:r>
                      <a:r>
                        <a:rPr lang="vi-VN" sz="1500" dirty="0" smtClean="0">
                          <a:effectLst/>
                        </a:rPr>
                        <a:t>Giáo </a:t>
                      </a:r>
                      <a:r>
                        <a:rPr lang="vi-VN" sz="1500" dirty="0">
                          <a:effectLst/>
                        </a:rPr>
                        <a:t>viên k</a:t>
                      </a:r>
                      <a:r>
                        <a:rPr lang="en-US" sz="1500" dirty="0">
                          <a:effectLst/>
                        </a:rPr>
                        <a:t>ể </a:t>
                      </a:r>
                      <a:r>
                        <a:rPr lang="vi-VN" sz="1500" dirty="0">
                          <a:effectLst/>
                        </a:rPr>
                        <a:t>sự tích Hồ Gươm và ca ngợi công lao của Vua Lê Lợi chống giặc ngoại xâm</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587929">
                <a:tc vMerge="1">
                  <a:txBody>
                    <a:bodyPr/>
                    <a:lstStyle/>
                    <a:p>
                      <a:endParaRPr lang="en-US"/>
                    </a:p>
                  </a:txBody>
                  <a:tcPr/>
                </a:tc>
                <a:tc>
                  <a:txBody>
                    <a:bodyPr/>
                    <a:lstStyle/>
                    <a:p>
                      <a:pPr algn="ctr">
                        <a:spcBef>
                          <a:spcPts val="0"/>
                        </a:spcBef>
                        <a:spcAft>
                          <a:spcPts val="0"/>
                        </a:spcAft>
                      </a:pPr>
                      <a:r>
                        <a:rPr lang="vi-VN" sz="1500" dirty="0">
                          <a:effectLst/>
                        </a:rPr>
                        <a:t>Chủ điểm. Nhà trường </a:t>
                      </a:r>
                      <a:endParaRPr lang="en-US" sz="1500" dirty="0">
                        <a:effectLst/>
                      </a:endParaRPr>
                    </a:p>
                    <a:p>
                      <a:pPr algn="ctr">
                        <a:spcBef>
                          <a:spcPts val="0"/>
                        </a:spcBef>
                        <a:spcAft>
                          <a:spcPts val="0"/>
                        </a:spcAft>
                      </a:pPr>
                      <a:r>
                        <a:rPr lang="vi-VN" sz="1500" dirty="0">
                          <a:effectLst/>
                        </a:rPr>
                        <a:t>Trang 128</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8738" indent="-58738" algn="just">
                        <a:spcBef>
                          <a:spcPts val="0"/>
                        </a:spcBef>
                        <a:spcAft>
                          <a:spcPts val="0"/>
                        </a:spcAft>
                        <a:tabLst>
                          <a:tab pos="347663" algn="l"/>
                        </a:tabLst>
                      </a:pPr>
                      <a:r>
                        <a:rPr lang="en-US" sz="1500" dirty="0" smtClean="0">
                          <a:effectLst/>
                        </a:rPr>
                        <a:t>		</a:t>
                      </a:r>
                      <a:r>
                        <a:rPr lang="vi-VN" sz="1500" dirty="0" smtClean="0">
                          <a:effectLst/>
                        </a:rPr>
                        <a:t>Giới </a:t>
                      </a:r>
                      <a:r>
                        <a:rPr lang="vi-VN" sz="1500" dirty="0">
                          <a:effectLst/>
                        </a:rPr>
                        <a:t>thiệu tranh trang phục của các chú bộ đội, công an: Quần, áo, mũ, quân hiệu...</a:t>
                      </a:r>
                      <a:endParaRPr lang="en-US" sz="15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 name="Rectangle 1"/>
          <p:cNvSpPr>
            <a:spLocks noChangeArrowheads="1"/>
          </p:cNvSpPr>
          <p:nvPr/>
        </p:nvSpPr>
        <p:spPr bwMode="auto">
          <a:xfrm>
            <a:off x="4124601" y="0"/>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1</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8427952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4124601" y="0"/>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2</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919013728"/>
              </p:ext>
            </p:extLst>
          </p:nvPr>
        </p:nvGraphicFramePr>
        <p:xfrm>
          <a:off x="228600" y="721360"/>
          <a:ext cx="8763000" cy="5831840"/>
        </p:xfrm>
        <a:graphic>
          <a:graphicData uri="http://schemas.openxmlformats.org/drawingml/2006/table">
            <a:tbl>
              <a:tblPr>
                <a:tableStyleId>{5C22544A-7EE6-4342-B048-85BDC9FD1C3A}</a:tableStyleId>
              </a:tblPr>
              <a:tblGrid>
                <a:gridCol w="876300"/>
                <a:gridCol w="1672936"/>
                <a:gridCol w="6213764"/>
              </a:tblGrid>
              <a:tr h="147889">
                <a:tc>
                  <a:txBody>
                    <a:bodyPr/>
                    <a:lstStyle/>
                    <a:p>
                      <a:pPr algn="ctr">
                        <a:spcBef>
                          <a:spcPts val="600"/>
                        </a:spcBef>
                        <a:spcAft>
                          <a:spcPts val="0"/>
                        </a:spcAft>
                      </a:pPr>
                      <a:r>
                        <a:rPr lang="en-US" sz="1600" dirty="0" err="1">
                          <a:effectLst/>
                        </a:rPr>
                        <a:t>Môn</a:t>
                      </a:r>
                      <a:r>
                        <a:rPr lang="en-US" sz="1600" dirty="0">
                          <a:effectLst/>
                        </a:rPr>
                        <a:t> </a:t>
                      </a:r>
                      <a:r>
                        <a:rPr lang="en-US" sz="1600" dirty="0" err="1">
                          <a:effectLst/>
                        </a:rPr>
                        <a:t>học</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spcAft>
                          <a:spcPts val="0"/>
                        </a:spcAft>
                      </a:pPr>
                      <a:r>
                        <a:rPr lang="en-US" sz="1600" dirty="0" err="1">
                          <a:effectLst/>
                        </a:rPr>
                        <a:t>Tên</a:t>
                      </a:r>
                      <a:r>
                        <a:rPr lang="en-US" sz="1600" dirty="0">
                          <a:effectLst/>
                        </a:rPr>
                        <a:t> </a:t>
                      </a:r>
                      <a:r>
                        <a:rPr lang="en-US" sz="1600" dirty="0" err="1">
                          <a:effectLst/>
                        </a:rPr>
                        <a:t>bài</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spcAft>
                          <a:spcPts val="0"/>
                        </a:spcAft>
                      </a:pPr>
                      <a:r>
                        <a:rPr lang="en-US" sz="1600" dirty="0" err="1">
                          <a:effectLst/>
                        </a:rPr>
                        <a:t>Hình</a:t>
                      </a:r>
                      <a:r>
                        <a:rPr lang="en-US" sz="1600" dirty="0">
                          <a:effectLst/>
                        </a:rPr>
                        <a:t> </a:t>
                      </a:r>
                      <a:r>
                        <a:rPr lang="en-US" sz="1600" dirty="0" err="1">
                          <a:effectLst/>
                        </a:rPr>
                        <a:t>thức</a:t>
                      </a:r>
                      <a:r>
                        <a:rPr lang="en-US" sz="1600" dirty="0">
                          <a:effectLst/>
                        </a:rPr>
                        <a:t>, </a:t>
                      </a:r>
                      <a:r>
                        <a:rPr lang="en-US" sz="1600" dirty="0" err="1">
                          <a:effectLst/>
                        </a:rPr>
                        <a:t>nội</a:t>
                      </a:r>
                      <a:r>
                        <a:rPr lang="en-US" sz="1600" dirty="0">
                          <a:effectLst/>
                        </a:rPr>
                        <a:t> dung </a:t>
                      </a:r>
                      <a:r>
                        <a:rPr lang="en-US" sz="1600" dirty="0" err="1">
                          <a:effectLst/>
                        </a:rPr>
                        <a:t>lồng</a:t>
                      </a:r>
                      <a:r>
                        <a:rPr lang="en-US" sz="1600" dirty="0">
                          <a:effectLst/>
                        </a:rPr>
                        <a:t> </a:t>
                      </a:r>
                      <a:r>
                        <a:rPr lang="en-US" sz="1600" dirty="0" err="1">
                          <a:effectLst/>
                        </a:rPr>
                        <a:t>ghép</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5777">
                <a:tc>
                  <a:txBody>
                    <a:bodyPr/>
                    <a:lstStyle/>
                    <a:p>
                      <a:pPr algn="ctr">
                        <a:lnSpc>
                          <a:spcPts val="2000"/>
                        </a:lnSpc>
                        <a:spcBef>
                          <a:spcPts val="0"/>
                        </a:spcBef>
                        <a:spcAft>
                          <a:spcPts val="0"/>
                        </a:spcAft>
                      </a:pPr>
                      <a:r>
                        <a:rPr lang="vi-VN" sz="1600" dirty="0">
                          <a:effectLst/>
                        </a:rPr>
                        <a:t>Tiếng Việt T</a:t>
                      </a:r>
                      <a:r>
                        <a:rPr lang="en-US" sz="1600" dirty="0">
                          <a:effectLst/>
                        </a:rPr>
                        <a:t>1</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vi-VN" sz="1600" dirty="0">
                          <a:effectLst/>
                        </a:rPr>
                        <a:t>Tu</a:t>
                      </a:r>
                      <a:r>
                        <a:rPr lang="en-US" sz="1600" dirty="0">
                          <a:effectLst/>
                        </a:rPr>
                        <a:t>ầ</a:t>
                      </a:r>
                      <a:r>
                        <a:rPr lang="vi-VN" sz="1600" dirty="0">
                          <a:effectLst/>
                        </a:rPr>
                        <a:t>n 3. Tập đọc: Bạn của Nai </a:t>
                      </a:r>
                      <a:r>
                        <a:rPr lang="vi-VN" sz="1600" dirty="0" smtClean="0">
                          <a:effectLst/>
                        </a:rPr>
                        <a:t>Nhỏ</a:t>
                      </a:r>
                      <a:endParaRPr lang="en-US" sz="1600" dirty="0" smtClean="0">
                        <a:effectLst/>
                      </a:endParaRPr>
                    </a:p>
                    <a:p>
                      <a:pPr algn="ctr">
                        <a:lnSpc>
                          <a:spcPts val="2000"/>
                        </a:lnSpc>
                        <a:spcBef>
                          <a:spcPts val="0"/>
                        </a:spcBef>
                        <a:spcAft>
                          <a:spcPts val="0"/>
                        </a:spcAft>
                      </a:pPr>
                      <a:r>
                        <a:rPr lang="vi-VN" sz="1600" dirty="0" smtClean="0">
                          <a:effectLst/>
                        </a:rPr>
                        <a:t>Trang </a:t>
                      </a:r>
                      <a:r>
                        <a:rPr lang="vi-VN" sz="1600" dirty="0">
                          <a:effectLst/>
                        </a:rPr>
                        <a:t>22</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000"/>
                        </a:lnSpc>
                        <a:spcBef>
                          <a:spcPts val="0"/>
                        </a:spcBef>
                        <a:spcAft>
                          <a:spcPts val="0"/>
                        </a:spcAft>
                      </a:pPr>
                      <a:r>
                        <a:rPr lang="vi-VN" sz="1600" dirty="0">
                          <a:effectLst/>
                        </a:rPr>
                        <a:t>Kể chuyện nói về tình bạn là phải biết giúp đỡ, bảo vệ nhau, nhất là khi gặp hoạn nạn</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273">
                <a:tc rowSpan="6">
                  <a:txBody>
                    <a:bodyPr/>
                    <a:lstStyle/>
                    <a:p>
                      <a:pPr algn="ctr">
                        <a:lnSpc>
                          <a:spcPts val="2000"/>
                        </a:lnSpc>
                        <a:spcBef>
                          <a:spcPts val="0"/>
                        </a:spcBef>
                        <a:spcAft>
                          <a:spcPts val="0"/>
                        </a:spcAft>
                      </a:pPr>
                      <a:r>
                        <a:rPr lang="vi-VN" sz="1600" dirty="0">
                          <a:effectLst/>
                        </a:rPr>
                        <a:t>Tiếng Việt T2</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000"/>
                        </a:lnSpc>
                        <a:spcBef>
                          <a:spcPts val="0"/>
                        </a:spcBef>
                        <a:spcAft>
                          <a:spcPts val="0"/>
                        </a:spcAft>
                      </a:pPr>
                      <a:r>
                        <a:rPr lang="vi-VN" sz="1600" dirty="0">
                          <a:effectLst/>
                        </a:rPr>
                        <a:t>Tuần 19. Tập đọc: Thư Trung thu</a:t>
                      </a:r>
                      <a:endParaRPr lang="en-US" sz="1600" dirty="0">
                        <a:effectLst/>
                      </a:endParaRPr>
                    </a:p>
                    <a:p>
                      <a:pPr algn="ctr">
                        <a:lnSpc>
                          <a:spcPts val="2000"/>
                        </a:lnSpc>
                        <a:spcBef>
                          <a:spcPts val="0"/>
                        </a:spcBef>
                        <a:spcAft>
                          <a:spcPts val="0"/>
                        </a:spcAft>
                      </a:pPr>
                      <a:r>
                        <a:rPr lang="vi-VN" sz="1600" dirty="0">
                          <a:effectLst/>
                        </a:rPr>
                        <a:t>Trang 09</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000"/>
                        </a:lnSpc>
                        <a:spcBef>
                          <a:spcPts val="0"/>
                        </a:spcBef>
                        <a:spcAft>
                          <a:spcPts val="0"/>
                        </a:spcAft>
                      </a:pPr>
                      <a:r>
                        <a:rPr lang="vi-VN" sz="1600" dirty="0">
                          <a:effectLst/>
                        </a:rPr>
                        <a:t>Kể chuyện về hình ảnh Bác Hồ dành cho các cháu thiếu nhi trong dịp T</a:t>
                      </a:r>
                      <a:r>
                        <a:rPr lang="en-US" sz="1600" dirty="0">
                          <a:effectLst/>
                        </a:rPr>
                        <a:t>ế</a:t>
                      </a:r>
                      <a:r>
                        <a:rPr lang="vi-VN" sz="1600" dirty="0">
                          <a:effectLst/>
                        </a:rPr>
                        <a:t>t Trung thu</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9722">
                <a:tc vMerge="1">
                  <a:txBody>
                    <a:bodyPr/>
                    <a:lstStyle/>
                    <a:p>
                      <a:endParaRPr lang="en-US"/>
                    </a:p>
                  </a:txBody>
                  <a:tcPr/>
                </a:tc>
                <a:tc>
                  <a:txBody>
                    <a:bodyPr/>
                    <a:lstStyle/>
                    <a:p>
                      <a:pPr algn="ctr">
                        <a:lnSpc>
                          <a:spcPts val="2000"/>
                        </a:lnSpc>
                        <a:spcBef>
                          <a:spcPts val="0"/>
                        </a:spcBef>
                        <a:spcAft>
                          <a:spcPts val="0"/>
                        </a:spcAft>
                      </a:pPr>
                      <a:r>
                        <a:rPr lang="vi-VN" sz="1600" dirty="0">
                          <a:effectLst/>
                        </a:rPr>
                        <a:t>Tuần 20. Tập đọc: Mùa nước nổi</a:t>
                      </a:r>
                      <a:endParaRPr lang="en-US" sz="1600" dirty="0">
                        <a:effectLst/>
                      </a:endParaRPr>
                    </a:p>
                    <a:p>
                      <a:pPr algn="ctr">
                        <a:lnSpc>
                          <a:spcPts val="2000"/>
                        </a:lnSpc>
                        <a:spcBef>
                          <a:spcPts val="0"/>
                        </a:spcBef>
                        <a:spcAft>
                          <a:spcPts val="0"/>
                        </a:spcAft>
                      </a:pPr>
                      <a:r>
                        <a:rPr lang="vi-VN" sz="1600" dirty="0">
                          <a:effectLst/>
                        </a:rPr>
                        <a:t>Trang 19</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000"/>
                        </a:lnSpc>
                        <a:spcBef>
                          <a:spcPts val="0"/>
                        </a:spcBef>
                        <a:spcAft>
                          <a:spcPts val="0"/>
                        </a:spcAft>
                      </a:pPr>
                      <a:r>
                        <a:rPr lang="vi-VN" sz="1600" dirty="0">
                          <a:effectLst/>
                        </a:rPr>
                        <a:t>Mọi học sinh phải tập bơi và biết bơi, ví dụ một số vụ việc đuối nước đ</a:t>
                      </a:r>
                      <a:r>
                        <a:rPr lang="en-US" sz="1600" dirty="0">
                          <a:effectLst/>
                        </a:rPr>
                        <a:t>ể </a:t>
                      </a:r>
                      <a:r>
                        <a:rPr lang="vi-VN" sz="1600" dirty="0">
                          <a:effectLst/>
                        </a:rPr>
                        <a:t>giúp các em học sinh tránh được tai nạn có thể xảy ra</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5777">
                <a:tc vMerge="1">
                  <a:txBody>
                    <a:bodyPr/>
                    <a:lstStyle/>
                    <a:p>
                      <a:endParaRPr lang="en-US"/>
                    </a:p>
                  </a:txBody>
                  <a:tcPr/>
                </a:tc>
                <a:tc>
                  <a:txBody>
                    <a:bodyPr/>
                    <a:lstStyle/>
                    <a:p>
                      <a:pPr algn="ctr">
                        <a:lnSpc>
                          <a:spcPts val="2000"/>
                        </a:lnSpc>
                        <a:spcBef>
                          <a:spcPts val="0"/>
                        </a:spcBef>
                        <a:spcAft>
                          <a:spcPts val="0"/>
                        </a:spcAft>
                      </a:pPr>
                      <a:r>
                        <a:rPr lang="vi-VN" sz="1600" dirty="0">
                          <a:effectLst/>
                        </a:rPr>
                        <a:t>Tuần 23. Tập đọc: Bác sĩ Sói</a:t>
                      </a:r>
                      <a:endParaRPr lang="en-US" sz="1600" dirty="0">
                        <a:effectLst/>
                      </a:endParaRPr>
                    </a:p>
                    <a:p>
                      <a:pPr algn="ctr">
                        <a:lnSpc>
                          <a:spcPts val="2000"/>
                        </a:lnSpc>
                        <a:spcBef>
                          <a:spcPts val="0"/>
                        </a:spcBef>
                        <a:spcAft>
                          <a:spcPts val="0"/>
                        </a:spcAft>
                      </a:pPr>
                      <a:r>
                        <a:rPr lang="vi-VN" sz="1600" dirty="0">
                          <a:effectLst/>
                        </a:rPr>
                        <a:t>Trang 41</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000"/>
                        </a:lnSpc>
                        <a:spcBef>
                          <a:spcPts val="0"/>
                        </a:spcBef>
                        <a:spcAft>
                          <a:spcPts val="0"/>
                        </a:spcAft>
                      </a:pPr>
                      <a:r>
                        <a:rPr lang="vi-VN" sz="1600" dirty="0">
                          <a:effectLst/>
                        </a:rPr>
                        <a:t>K</a:t>
                      </a:r>
                      <a:r>
                        <a:rPr lang="en-US" sz="1600" dirty="0">
                          <a:effectLst/>
                        </a:rPr>
                        <a:t>ể </a:t>
                      </a:r>
                      <a:r>
                        <a:rPr lang="vi-VN" sz="1600" dirty="0">
                          <a:effectLst/>
                        </a:rPr>
                        <a:t>chuyện nói về xã hội hiện nay còn những kẻ xấu hay đi lừa gạt người khác nên các em phải cảnh giác</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273">
                <a:tc vMerge="1">
                  <a:txBody>
                    <a:bodyPr/>
                    <a:lstStyle/>
                    <a:p>
                      <a:endParaRPr lang="en-US"/>
                    </a:p>
                  </a:txBody>
                  <a:tcPr/>
                </a:tc>
                <a:tc>
                  <a:txBody>
                    <a:bodyPr/>
                    <a:lstStyle/>
                    <a:p>
                      <a:pPr algn="ctr">
                        <a:lnSpc>
                          <a:spcPts val="2000"/>
                        </a:lnSpc>
                        <a:spcBef>
                          <a:spcPts val="0"/>
                        </a:spcBef>
                        <a:spcAft>
                          <a:spcPts val="0"/>
                        </a:spcAft>
                      </a:pPr>
                      <a:r>
                        <a:rPr lang="vi-VN" sz="1600" dirty="0">
                          <a:effectLst/>
                        </a:rPr>
                        <a:t>Tuần 24. Tập đọc: Quả tim khỉ</a:t>
                      </a:r>
                      <a:endParaRPr lang="en-US" sz="1600" dirty="0">
                        <a:effectLst/>
                      </a:endParaRPr>
                    </a:p>
                    <a:p>
                      <a:pPr algn="ctr">
                        <a:lnSpc>
                          <a:spcPts val="2000"/>
                        </a:lnSpc>
                        <a:spcBef>
                          <a:spcPts val="0"/>
                        </a:spcBef>
                        <a:spcAft>
                          <a:spcPts val="0"/>
                        </a:spcAft>
                      </a:pPr>
                      <a:r>
                        <a:rPr lang="vi-VN" sz="1600" dirty="0">
                          <a:effectLst/>
                        </a:rPr>
                        <a:t>Trang 50</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000"/>
                        </a:lnSpc>
                        <a:spcBef>
                          <a:spcPts val="0"/>
                        </a:spcBef>
                        <a:spcAft>
                          <a:spcPts val="0"/>
                        </a:spcAft>
                      </a:pPr>
                      <a:r>
                        <a:rPr lang="vi-VN" sz="1600" dirty="0">
                          <a:effectLst/>
                        </a:rPr>
                        <a:t>K</a:t>
                      </a:r>
                      <a:r>
                        <a:rPr lang="en-US" sz="1600" dirty="0">
                          <a:effectLst/>
                        </a:rPr>
                        <a:t>ể </a:t>
                      </a:r>
                      <a:r>
                        <a:rPr lang="vi-VN" sz="1600" dirty="0">
                          <a:effectLst/>
                        </a:rPr>
                        <a:t>chuyện nói về lòng dũng cảm và m</a:t>
                      </a:r>
                      <a:r>
                        <a:rPr lang="en-US" sz="1600" dirty="0" err="1">
                          <a:effectLst/>
                        </a:rPr>
                        <a:t>ưu</a:t>
                      </a:r>
                      <a:r>
                        <a:rPr lang="vi-VN" sz="1600" dirty="0">
                          <a:effectLst/>
                        </a:rPr>
                        <a:t> trí để thoát khỏi nguy hiểm</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3666">
                <a:tc vMerge="1">
                  <a:txBody>
                    <a:bodyPr/>
                    <a:lstStyle/>
                    <a:p>
                      <a:endParaRPr lang="en-US"/>
                    </a:p>
                  </a:txBody>
                  <a:tcPr/>
                </a:tc>
                <a:tc>
                  <a:txBody>
                    <a:bodyPr/>
                    <a:lstStyle/>
                    <a:p>
                      <a:pPr algn="ctr">
                        <a:lnSpc>
                          <a:spcPts val="2000"/>
                        </a:lnSpc>
                        <a:spcBef>
                          <a:spcPts val="0"/>
                        </a:spcBef>
                        <a:spcAft>
                          <a:spcPts val="0"/>
                        </a:spcAft>
                      </a:pPr>
                      <a:r>
                        <a:rPr lang="vi-VN" sz="1600" dirty="0">
                          <a:effectLst/>
                        </a:rPr>
                        <a:t>Tuần 24. Tập làm văn: Sông, biển</a:t>
                      </a:r>
                      <a:endParaRPr lang="en-US" sz="1600" dirty="0">
                        <a:effectLst/>
                      </a:endParaRPr>
                    </a:p>
                    <a:p>
                      <a:pPr algn="ctr">
                        <a:lnSpc>
                          <a:spcPts val="2000"/>
                        </a:lnSpc>
                        <a:spcBef>
                          <a:spcPts val="0"/>
                        </a:spcBef>
                        <a:spcAft>
                          <a:spcPts val="0"/>
                        </a:spcAft>
                      </a:pPr>
                      <a:r>
                        <a:rPr lang="vi-VN" sz="1600" dirty="0">
                          <a:effectLst/>
                        </a:rPr>
                        <a:t>Trang 59</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000"/>
                        </a:lnSpc>
                        <a:spcBef>
                          <a:spcPts val="0"/>
                        </a:spcBef>
                        <a:spcAft>
                          <a:spcPts val="0"/>
                        </a:spcAft>
                      </a:pPr>
                      <a:r>
                        <a:rPr lang="vi-VN" sz="1600" dirty="0">
                          <a:effectLst/>
                        </a:rPr>
                        <a:t>Kể một câu chuyện về Ngô Quyền chiến thắng quân Nam Hán trên sông Bạch Đằng năm 938, Hải quân nhân dân Việt Nam chiến đấu...</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5777">
                <a:tc vMerge="1">
                  <a:txBody>
                    <a:bodyPr/>
                    <a:lstStyle/>
                    <a:p>
                      <a:endParaRPr lang="en-US"/>
                    </a:p>
                  </a:txBody>
                  <a:tcPr/>
                </a:tc>
                <a:tc>
                  <a:txBody>
                    <a:bodyPr/>
                    <a:lstStyle/>
                    <a:p>
                      <a:pPr algn="ctr">
                        <a:lnSpc>
                          <a:spcPts val="2000"/>
                        </a:lnSpc>
                        <a:spcBef>
                          <a:spcPts val="0"/>
                        </a:spcBef>
                        <a:spcAft>
                          <a:spcPts val="0"/>
                        </a:spcAft>
                      </a:pPr>
                      <a:r>
                        <a:rPr lang="vi-VN" sz="1600" dirty="0">
                          <a:effectLst/>
                        </a:rPr>
                        <a:t>Tuần 25. Tập đọc: S</a:t>
                      </a:r>
                      <a:r>
                        <a:rPr lang="en-US" sz="1600" dirty="0" err="1">
                          <a:effectLst/>
                        </a:rPr>
                        <a:t>ơn</a:t>
                      </a:r>
                      <a:r>
                        <a:rPr lang="en-US" sz="1600" dirty="0">
                          <a:effectLst/>
                        </a:rPr>
                        <a:t> </a:t>
                      </a:r>
                      <a:r>
                        <a:rPr lang="vi-VN" sz="1600" dirty="0">
                          <a:effectLst/>
                        </a:rPr>
                        <a:t>Tinh - Thủy Tinh</a:t>
                      </a:r>
                      <a:endParaRPr lang="en-US" sz="1600" dirty="0">
                        <a:effectLst/>
                      </a:endParaRPr>
                    </a:p>
                    <a:p>
                      <a:pPr algn="ctr">
                        <a:lnSpc>
                          <a:spcPts val="2000"/>
                        </a:lnSpc>
                        <a:spcBef>
                          <a:spcPts val="0"/>
                        </a:spcBef>
                        <a:spcAft>
                          <a:spcPts val="0"/>
                        </a:spcAft>
                      </a:pPr>
                      <a:r>
                        <a:rPr lang="vi-VN" sz="1600" dirty="0">
                          <a:effectLst/>
                        </a:rPr>
                        <a:t>Trang 60</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000"/>
                        </a:lnSpc>
                        <a:spcBef>
                          <a:spcPts val="0"/>
                        </a:spcBef>
                        <a:spcAft>
                          <a:spcPts val="0"/>
                        </a:spcAft>
                      </a:pPr>
                      <a:r>
                        <a:rPr lang="vi-VN" sz="1600" dirty="0">
                          <a:effectLst/>
                        </a:rPr>
                        <a:t>Giáo dục học sinh có ý thức bảo vệ môi trường đ</a:t>
                      </a:r>
                      <a:r>
                        <a:rPr lang="en-US" sz="1600" dirty="0">
                          <a:effectLst/>
                        </a:rPr>
                        <a:t>ể </a:t>
                      </a:r>
                      <a:r>
                        <a:rPr lang="vi-VN" sz="1600" dirty="0">
                          <a:effectLst/>
                        </a:rPr>
                        <a:t>cải thiện khí hậu, giảm thiểu thiên tai</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5231304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Rectangle 1"/>
          <p:cNvSpPr>
            <a:spLocks noChangeArrowheads="1"/>
          </p:cNvSpPr>
          <p:nvPr/>
        </p:nvSpPr>
        <p:spPr bwMode="auto">
          <a:xfrm>
            <a:off x="4124601" y="57090"/>
            <a:ext cx="8947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Lớp </a:t>
            </a:r>
            <a:r>
              <a:rPr kumimoji="0" lang="en-US" sz="20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2</a:t>
            </a:r>
            <a:endParaRPr kumimoji="0" lang="vi-VN" sz="2000" b="0" i="0" u="sng"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92551792"/>
              </p:ext>
            </p:extLst>
          </p:nvPr>
        </p:nvGraphicFramePr>
        <p:xfrm>
          <a:off x="304801" y="611315"/>
          <a:ext cx="8534399" cy="5941885"/>
        </p:xfrm>
        <a:graphic>
          <a:graphicData uri="http://schemas.openxmlformats.org/drawingml/2006/table">
            <a:tbl>
              <a:tblPr>
                <a:tableStyleId>{5C22544A-7EE6-4342-B048-85BDC9FD1C3A}</a:tableStyleId>
              </a:tblPr>
              <a:tblGrid>
                <a:gridCol w="812800"/>
                <a:gridCol w="2082799"/>
                <a:gridCol w="5638800"/>
              </a:tblGrid>
              <a:tr h="147889">
                <a:tc>
                  <a:txBody>
                    <a:bodyPr/>
                    <a:lstStyle/>
                    <a:p>
                      <a:pPr algn="ctr">
                        <a:lnSpc>
                          <a:spcPts val="2200"/>
                        </a:lnSpc>
                        <a:spcBef>
                          <a:spcPts val="0"/>
                        </a:spcBef>
                        <a:spcAft>
                          <a:spcPts val="0"/>
                        </a:spcAft>
                      </a:pPr>
                      <a:r>
                        <a:rPr lang="en-US" sz="1600" dirty="0" err="1">
                          <a:effectLst/>
                        </a:rPr>
                        <a:t>Môn</a:t>
                      </a:r>
                      <a:r>
                        <a:rPr lang="en-US" sz="1600" dirty="0">
                          <a:effectLst/>
                        </a:rPr>
                        <a:t> </a:t>
                      </a:r>
                      <a:r>
                        <a:rPr lang="en-US" sz="1600" dirty="0" err="1">
                          <a:effectLst/>
                        </a:rPr>
                        <a:t>học</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200"/>
                        </a:lnSpc>
                        <a:spcBef>
                          <a:spcPts val="0"/>
                        </a:spcBef>
                        <a:spcAft>
                          <a:spcPts val="0"/>
                        </a:spcAft>
                      </a:pPr>
                      <a:r>
                        <a:rPr lang="en-US" sz="1600" dirty="0" err="1">
                          <a:effectLst/>
                        </a:rPr>
                        <a:t>Tên</a:t>
                      </a:r>
                      <a:r>
                        <a:rPr lang="en-US" sz="1600" dirty="0">
                          <a:effectLst/>
                        </a:rPr>
                        <a:t> </a:t>
                      </a:r>
                      <a:r>
                        <a:rPr lang="en-US" sz="1600" dirty="0" err="1">
                          <a:effectLst/>
                        </a:rPr>
                        <a:t>bài</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200"/>
                        </a:lnSpc>
                        <a:spcBef>
                          <a:spcPts val="0"/>
                        </a:spcBef>
                        <a:spcAft>
                          <a:spcPts val="0"/>
                        </a:spcAft>
                      </a:pPr>
                      <a:r>
                        <a:rPr lang="en-US" sz="1600">
                          <a:effectLst/>
                        </a:rPr>
                        <a:t>Hình thức, nội dung lồng ghép</a:t>
                      </a:r>
                      <a:endParaRPr lang="en-US" sz="160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5777">
                <a:tc rowSpan="7">
                  <a:txBody>
                    <a:bodyPr/>
                    <a:lstStyle/>
                    <a:p>
                      <a:pPr algn="ctr">
                        <a:lnSpc>
                          <a:spcPts val="2200"/>
                        </a:lnSpc>
                        <a:spcBef>
                          <a:spcPts val="0"/>
                        </a:spcBef>
                        <a:spcAft>
                          <a:spcPts val="0"/>
                        </a:spcAft>
                      </a:pPr>
                      <a:r>
                        <a:rPr lang="vi-VN" sz="1600" dirty="0">
                          <a:effectLst/>
                        </a:rPr>
                        <a:t>Tiếng Việt T2</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200"/>
                        </a:lnSpc>
                        <a:spcBef>
                          <a:spcPts val="0"/>
                        </a:spcBef>
                        <a:spcAft>
                          <a:spcPts val="0"/>
                        </a:spcAft>
                      </a:pPr>
                      <a:r>
                        <a:rPr lang="vi-VN" sz="1600" dirty="0">
                          <a:effectLst/>
                        </a:rPr>
                        <a:t>Tuần 30. Tập làm văn: Qua suối</a:t>
                      </a:r>
                      <a:endParaRPr lang="en-US" sz="1600" dirty="0">
                        <a:effectLst/>
                      </a:endParaRPr>
                    </a:p>
                    <a:p>
                      <a:pPr algn="ctr">
                        <a:lnSpc>
                          <a:spcPts val="2200"/>
                        </a:lnSpc>
                        <a:spcBef>
                          <a:spcPts val="0"/>
                        </a:spcBef>
                        <a:spcAft>
                          <a:spcPts val="0"/>
                        </a:spcAft>
                      </a:pPr>
                      <a:r>
                        <a:rPr lang="vi-VN" sz="1600" dirty="0">
                          <a:effectLst/>
                        </a:rPr>
                        <a:t>Trang 106</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600" dirty="0">
                          <a:effectLst/>
                        </a:rPr>
                        <a:t>K</a:t>
                      </a:r>
                      <a:r>
                        <a:rPr lang="en-US" sz="1600" dirty="0">
                          <a:effectLst/>
                        </a:rPr>
                        <a:t>ể </a:t>
                      </a:r>
                      <a:r>
                        <a:rPr lang="vi-VN" sz="1600" dirty="0">
                          <a:effectLst/>
                        </a:rPr>
                        <a:t>chuyện sự chịu đựng khó khăn gian khổ của Bác Hồ và chú bộ đội trong kháng chiến</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273">
                <a:tc vMerge="1">
                  <a:txBody>
                    <a:bodyPr/>
                    <a:lstStyle/>
                    <a:p>
                      <a:endParaRPr lang="en-US"/>
                    </a:p>
                  </a:txBody>
                  <a:tcPr/>
                </a:tc>
                <a:tc>
                  <a:txBody>
                    <a:bodyPr/>
                    <a:lstStyle/>
                    <a:p>
                      <a:pPr algn="ctr">
                        <a:lnSpc>
                          <a:spcPts val="2200"/>
                        </a:lnSpc>
                        <a:spcBef>
                          <a:spcPts val="0"/>
                        </a:spcBef>
                        <a:spcAft>
                          <a:spcPts val="0"/>
                        </a:spcAft>
                      </a:pPr>
                      <a:r>
                        <a:rPr lang="vi-VN" sz="1600" dirty="0">
                          <a:effectLst/>
                        </a:rPr>
                        <a:t>Tuần 31. Tập đọc: Bảo vệ như th</a:t>
                      </a:r>
                      <a:r>
                        <a:rPr lang="en-US" sz="1600" dirty="0">
                          <a:effectLst/>
                        </a:rPr>
                        <a:t>ể</a:t>
                      </a:r>
                      <a:r>
                        <a:rPr lang="vi-VN" sz="1600" dirty="0">
                          <a:effectLst/>
                        </a:rPr>
                        <a:t> là r</a:t>
                      </a:r>
                      <a:r>
                        <a:rPr lang="en-US" sz="1600" dirty="0">
                          <a:effectLst/>
                        </a:rPr>
                        <a:t>ấ</a:t>
                      </a:r>
                      <a:r>
                        <a:rPr lang="vi-VN" sz="1600" dirty="0">
                          <a:effectLst/>
                        </a:rPr>
                        <a:t>t t</a:t>
                      </a:r>
                      <a:r>
                        <a:rPr lang="en-US" sz="1600" dirty="0">
                          <a:effectLst/>
                        </a:rPr>
                        <a:t>ố</a:t>
                      </a:r>
                      <a:r>
                        <a:rPr lang="vi-VN" sz="1600" dirty="0">
                          <a:effectLst/>
                        </a:rPr>
                        <a:t>t</a:t>
                      </a:r>
                      <a:endParaRPr lang="en-US" sz="1600" dirty="0">
                        <a:effectLst/>
                      </a:endParaRPr>
                    </a:p>
                    <a:p>
                      <a:pPr algn="ctr">
                        <a:lnSpc>
                          <a:spcPts val="2200"/>
                        </a:lnSpc>
                        <a:spcBef>
                          <a:spcPts val="0"/>
                        </a:spcBef>
                        <a:spcAft>
                          <a:spcPts val="0"/>
                        </a:spcAft>
                      </a:pPr>
                      <a:r>
                        <a:rPr lang="vi-VN" sz="1600" dirty="0">
                          <a:effectLst/>
                        </a:rPr>
                        <a:t>Trang </a:t>
                      </a:r>
                      <a:r>
                        <a:rPr lang="en-US" sz="1600" dirty="0">
                          <a:effectLst/>
                        </a:rPr>
                        <a:t>1</a:t>
                      </a:r>
                      <a:r>
                        <a:rPr lang="vi-VN" sz="1600" dirty="0">
                          <a:effectLst/>
                        </a:rPr>
                        <a:t>13</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600" dirty="0">
                          <a:effectLst/>
                        </a:rPr>
                        <a:t>Giải nghĩa thêm từ “tổ tiên, dân tộc anh em” đ</a:t>
                      </a:r>
                      <a:r>
                        <a:rPr lang="en-US" sz="1600" dirty="0">
                          <a:effectLst/>
                        </a:rPr>
                        <a:t>ể </a:t>
                      </a:r>
                      <a:r>
                        <a:rPr lang="vi-VN" sz="1600" dirty="0">
                          <a:effectLst/>
                        </a:rPr>
                        <a:t>học sinh có niềm tự hào dân tộc</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9722">
                <a:tc vMerge="1">
                  <a:txBody>
                    <a:bodyPr/>
                    <a:lstStyle/>
                    <a:p>
                      <a:endParaRPr lang="en-US"/>
                    </a:p>
                  </a:txBody>
                  <a:tcPr/>
                </a:tc>
                <a:tc>
                  <a:txBody>
                    <a:bodyPr/>
                    <a:lstStyle/>
                    <a:p>
                      <a:pPr algn="ctr">
                        <a:lnSpc>
                          <a:spcPts val="2200"/>
                        </a:lnSpc>
                        <a:spcBef>
                          <a:spcPts val="0"/>
                        </a:spcBef>
                        <a:spcAft>
                          <a:spcPts val="0"/>
                        </a:spcAft>
                      </a:pPr>
                      <a:r>
                        <a:rPr lang="en-US" sz="1600" dirty="0">
                          <a:effectLst/>
                        </a:rPr>
                        <a:t>T</a:t>
                      </a:r>
                      <a:r>
                        <a:rPr lang="vi-VN" sz="1600" dirty="0">
                          <a:effectLst/>
                        </a:rPr>
                        <a:t>u</a:t>
                      </a:r>
                      <a:r>
                        <a:rPr lang="en-US" sz="1600" dirty="0">
                          <a:effectLst/>
                        </a:rPr>
                        <a:t>ầ</a:t>
                      </a:r>
                      <a:r>
                        <a:rPr lang="vi-VN" sz="1600" dirty="0">
                          <a:effectLst/>
                        </a:rPr>
                        <a:t>n 32. Tập đọc: Chuyện quả bầu</a:t>
                      </a:r>
                      <a:endParaRPr lang="en-US" sz="1600" dirty="0">
                        <a:effectLst/>
                      </a:endParaRPr>
                    </a:p>
                    <a:p>
                      <a:pPr algn="ctr">
                        <a:lnSpc>
                          <a:spcPts val="2200"/>
                        </a:lnSpc>
                        <a:spcBef>
                          <a:spcPts val="0"/>
                        </a:spcBef>
                        <a:spcAft>
                          <a:spcPts val="0"/>
                        </a:spcAft>
                      </a:pPr>
                      <a:r>
                        <a:rPr lang="vi-VN" sz="1600" dirty="0">
                          <a:effectLst/>
                        </a:rPr>
                        <a:t>Trang 116</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600" dirty="0">
                          <a:effectLst/>
                        </a:rPr>
                        <a:t>K</a:t>
                      </a:r>
                      <a:r>
                        <a:rPr lang="en-US" sz="1600" dirty="0">
                          <a:effectLst/>
                        </a:rPr>
                        <a:t>ể </a:t>
                      </a:r>
                      <a:r>
                        <a:rPr lang="vi-VN" sz="1600" dirty="0">
                          <a:effectLst/>
                        </a:rPr>
                        <a:t>chuyện về sự đoàn kết giữa các dân tộc anh em làm nên sức mạnh to lớn đ</a:t>
                      </a:r>
                      <a:r>
                        <a:rPr lang="en-US" sz="1600" dirty="0">
                          <a:effectLst/>
                        </a:rPr>
                        <a:t>ể </a:t>
                      </a:r>
                      <a:r>
                        <a:rPr lang="vi-VN" sz="1600" dirty="0">
                          <a:effectLst/>
                        </a:rPr>
                        <a:t>chiến thắng kẻ thù xâm lược</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0273">
                <a:tc vMerge="1">
                  <a:txBody>
                    <a:bodyPr/>
                    <a:lstStyle/>
                    <a:p>
                      <a:endParaRPr lang="en-US"/>
                    </a:p>
                  </a:txBody>
                  <a:tcPr/>
                </a:tc>
                <a:tc>
                  <a:txBody>
                    <a:bodyPr/>
                    <a:lstStyle/>
                    <a:p>
                      <a:pPr algn="ctr">
                        <a:lnSpc>
                          <a:spcPts val="2200"/>
                        </a:lnSpc>
                        <a:spcBef>
                          <a:spcPts val="0"/>
                        </a:spcBef>
                        <a:spcAft>
                          <a:spcPts val="0"/>
                        </a:spcAft>
                      </a:pPr>
                      <a:r>
                        <a:rPr lang="vi-VN" sz="1600" dirty="0">
                          <a:effectLst/>
                        </a:rPr>
                        <a:t>Tuần 33. Tập đọc: Bóp nát quả cam</a:t>
                      </a:r>
                      <a:endParaRPr lang="en-US" sz="1600" dirty="0">
                        <a:effectLst/>
                      </a:endParaRPr>
                    </a:p>
                    <a:p>
                      <a:pPr algn="ctr">
                        <a:lnSpc>
                          <a:spcPts val="2200"/>
                        </a:lnSpc>
                        <a:spcBef>
                          <a:spcPts val="0"/>
                        </a:spcBef>
                        <a:spcAft>
                          <a:spcPts val="0"/>
                        </a:spcAft>
                      </a:pPr>
                      <a:r>
                        <a:rPr lang="vi-VN" sz="1600" dirty="0">
                          <a:effectLst/>
                        </a:rPr>
                        <a:t>Trang 124</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600" dirty="0">
                          <a:effectLst/>
                        </a:rPr>
                        <a:t>Giới thiệu thêm một số tấm gương anh hùng nhỏ tu</a:t>
                      </a:r>
                      <a:r>
                        <a:rPr lang="en-US" sz="1600" dirty="0">
                          <a:effectLst/>
                        </a:rPr>
                        <a:t>ổ</a:t>
                      </a:r>
                      <a:r>
                        <a:rPr lang="vi-VN" sz="1600" dirty="0">
                          <a:effectLst/>
                        </a:rPr>
                        <a:t>i</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9722">
                <a:tc vMerge="1">
                  <a:txBody>
                    <a:bodyPr/>
                    <a:lstStyle/>
                    <a:p>
                      <a:endParaRPr lang="en-US"/>
                    </a:p>
                  </a:txBody>
                  <a:tcPr/>
                </a:tc>
                <a:tc>
                  <a:txBody>
                    <a:bodyPr/>
                    <a:lstStyle/>
                    <a:p>
                      <a:pPr algn="ctr">
                        <a:lnSpc>
                          <a:spcPts val="2200"/>
                        </a:lnSpc>
                        <a:spcBef>
                          <a:spcPts val="0"/>
                        </a:spcBef>
                        <a:spcAft>
                          <a:spcPts val="0"/>
                        </a:spcAft>
                      </a:pPr>
                      <a:r>
                        <a:rPr lang="vi-VN" sz="1600" dirty="0">
                          <a:effectLst/>
                        </a:rPr>
                        <a:t>Tuần 33. Tập đọc: Lá cờ</a:t>
                      </a:r>
                      <a:endParaRPr lang="en-US" sz="1600" dirty="0">
                        <a:effectLst/>
                      </a:endParaRPr>
                    </a:p>
                    <a:p>
                      <a:pPr algn="ctr">
                        <a:lnSpc>
                          <a:spcPts val="2200"/>
                        </a:lnSpc>
                        <a:spcBef>
                          <a:spcPts val="0"/>
                        </a:spcBef>
                        <a:spcAft>
                          <a:spcPts val="0"/>
                        </a:spcAft>
                      </a:pPr>
                      <a:r>
                        <a:rPr lang="vi-VN" sz="1600" dirty="0">
                          <a:effectLst/>
                        </a:rPr>
                        <a:t>Trang 128</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600" dirty="0">
                          <a:effectLst/>
                        </a:rPr>
                        <a:t>Giới thiệu hình ảnh lá cờ Tổ quốc, giải thích ý nghĩa lá cờ Tổ quốc có nền màu đỏ, ở giữa ngôi sao 5 cánh màu vàng</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33285">
                <a:tc vMerge="1">
                  <a:txBody>
                    <a:bodyPr/>
                    <a:lstStyle/>
                    <a:p>
                      <a:endParaRPr lang="en-US"/>
                    </a:p>
                  </a:txBody>
                  <a:tcPr/>
                </a:tc>
                <a:tc>
                  <a:txBody>
                    <a:bodyPr/>
                    <a:lstStyle/>
                    <a:p>
                      <a:pPr algn="ctr">
                        <a:lnSpc>
                          <a:spcPts val="2200"/>
                        </a:lnSpc>
                        <a:spcBef>
                          <a:spcPts val="0"/>
                        </a:spcBef>
                        <a:spcAft>
                          <a:spcPts val="0"/>
                        </a:spcAft>
                      </a:pPr>
                      <a:r>
                        <a:rPr lang="vi-VN" sz="1600" dirty="0">
                          <a:effectLst/>
                        </a:rPr>
                        <a:t>Tập viết. Lượm</a:t>
                      </a:r>
                      <a:endParaRPr lang="en-US" sz="1600" dirty="0">
                        <a:effectLst/>
                      </a:endParaRPr>
                    </a:p>
                    <a:p>
                      <a:pPr algn="ctr">
                        <a:lnSpc>
                          <a:spcPts val="2200"/>
                        </a:lnSpc>
                        <a:spcBef>
                          <a:spcPts val="0"/>
                        </a:spcBef>
                        <a:spcAft>
                          <a:spcPts val="0"/>
                        </a:spcAft>
                      </a:pPr>
                      <a:r>
                        <a:rPr lang="vi-VN" sz="1600" dirty="0">
                          <a:effectLst/>
                        </a:rPr>
                        <a:t>Trang 130</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600" dirty="0">
                          <a:effectLst/>
                        </a:rPr>
                        <a:t>Ca ngợi tinh thần mưu trí, dũng cảm của thiếu niên, nhi đồng Việt Nam chống giặc ngoại xâm</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5263">
                <a:tc vMerge="1">
                  <a:txBody>
                    <a:bodyPr/>
                    <a:lstStyle/>
                    <a:p>
                      <a:endParaRPr lang="en-US"/>
                    </a:p>
                  </a:txBody>
                  <a:tcPr/>
                </a:tc>
                <a:tc>
                  <a:txBody>
                    <a:bodyPr/>
                    <a:lstStyle/>
                    <a:p>
                      <a:pPr algn="ctr">
                        <a:lnSpc>
                          <a:spcPts val="2200"/>
                        </a:lnSpc>
                        <a:spcBef>
                          <a:spcPts val="0"/>
                        </a:spcBef>
                        <a:spcAft>
                          <a:spcPts val="0"/>
                        </a:spcAft>
                      </a:pPr>
                      <a:r>
                        <a:rPr lang="vi-VN" sz="1600" dirty="0">
                          <a:effectLst/>
                        </a:rPr>
                        <a:t>Tuần 34. Tập đọc: Cháy nhà hàng xóm</a:t>
                      </a:r>
                      <a:endParaRPr lang="en-US" sz="1600" dirty="0">
                        <a:effectLst/>
                      </a:endParaRPr>
                    </a:p>
                    <a:p>
                      <a:pPr algn="ctr">
                        <a:lnSpc>
                          <a:spcPts val="2200"/>
                        </a:lnSpc>
                        <a:spcBef>
                          <a:spcPts val="0"/>
                        </a:spcBef>
                        <a:spcAft>
                          <a:spcPts val="0"/>
                        </a:spcAft>
                      </a:pPr>
                      <a:r>
                        <a:rPr lang="vi-VN" sz="1600" dirty="0">
                          <a:effectLst/>
                        </a:rPr>
                        <a:t>Trang 139</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5888" indent="0">
                        <a:lnSpc>
                          <a:spcPts val="2200"/>
                        </a:lnSpc>
                        <a:spcBef>
                          <a:spcPts val="0"/>
                        </a:spcBef>
                        <a:spcAft>
                          <a:spcPts val="0"/>
                        </a:spcAft>
                      </a:pPr>
                      <a:r>
                        <a:rPr lang="vi-VN" sz="1600" dirty="0">
                          <a:effectLst/>
                        </a:rPr>
                        <a:t>Nêu cao tinh thần tương trợ, giúp đỡ lẫn nhau, nhất là lúc khó khăn hoạn nạn</a:t>
                      </a:r>
                      <a:endParaRPr lang="en-US" sz="1600" dirty="0">
                        <a:effectLst/>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8988660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433</TotalTime>
  <Words>6326</Words>
  <Application>Microsoft Office PowerPoint</Application>
  <PresentationFormat>On-screen Show (4:3)</PresentationFormat>
  <Paragraphs>520</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 UBND QUẬN TÂN BÌNH    PHÒNG GIÁO DỤC TIỂU HỌC  </vt:lpstr>
      <vt:lpstr>PowerPoint Presentation</vt:lpstr>
      <vt:lpstr>PowerPoint Presentation</vt:lpstr>
      <vt:lpstr>PowerPoint Presentation</vt:lpstr>
      <vt:lpstr>PowerPoint Presentation</vt:lpstr>
      <vt:lpstr>IV. MỤC ĐÍCH, QUAN ĐIỂM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 GIÁO DỤC QUỐC PHÒNG VÀ AN NINH TRONG TRƯỜNG TRUNG HỌC CƠ SỞ (Điều 4. Giáo dục quốc phòng và an ninh trong trường trung học cơ sở)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THÔNG TƯ 01/2018</vt:lpstr>
      <vt:lpstr>GIỚI THIỆU BÀI SOẠN </vt:lpstr>
      <vt:lpstr>TRÂN TRỌNG CẢM ƠN VÀ  KÍNH CHÀO QUÝ THẦY CÔ!</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TQT</dc:creator>
  <cp:lastModifiedBy>USER</cp:lastModifiedBy>
  <cp:revision>32</cp:revision>
  <dcterms:created xsi:type="dcterms:W3CDTF">2018-09-10T03:40:25Z</dcterms:created>
  <dcterms:modified xsi:type="dcterms:W3CDTF">2018-10-03T04:53:10Z</dcterms:modified>
</cp:coreProperties>
</file>