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414" r:id="rId2"/>
    <p:sldId id="355" r:id="rId3"/>
    <p:sldId id="412" r:id="rId4"/>
    <p:sldId id="356" r:id="rId5"/>
    <p:sldId id="259" r:id="rId6"/>
    <p:sldId id="279" r:id="rId7"/>
    <p:sldId id="262" r:id="rId8"/>
    <p:sldId id="415" r:id="rId9"/>
    <p:sldId id="418" r:id="rId10"/>
    <p:sldId id="417" r:id="rId11"/>
    <p:sldId id="416" r:id="rId12"/>
    <p:sldId id="419" r:id="rId13"/>
    <p:sldId id="274" r:id="rId14"/>
    <p:sldId id="277" r:id="rId15"/>
    <p:sldId id="413" r:id="rId16"/>
    <p:sldId id="420" r:id="rId17"/>
    <p:sldId id="421" r:id="rId18"/>
    <p:sldId id="42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0000FF"/>
    <a:srgbClr val="CC0000"/>
    <a:srgbClr val="FF9900"/>
    <a:srgbClr val="FFFFCC"/>
    <a:srgbClr val="FFFFFF"/>
    <a:srgbClr val="FFCC99"/>
    <a:srgbClr val="CC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 snapToGrid="0" snapToObjects="1">
      <p:cViewPr varScale="1">
        <p:scale>
          <a:sx n="68" d="100"/>
          <a:sy n="68" d="100"/>
        </p:scale>
        <p:origin x="1362" y="66"/>
      </p:cViewPr>
      <p:guideLst>
        <p:guide orient="horz" pos="2160"/>
        <p:guide pos="2839"/>
      </p:guideLst>
    </p:cSldViewPr>
  </p:slideViewPr>
  <p:outlineViewPr>
    <p:cViewPr>
      <p:scale>
        <a:sx n="33" d="100"/>
        <a:sy n="33" d="100"/>
      </p:scale>
      <p:origin x="48" y="6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EFDE2-4C4C-460D-83A4-5530961FDADE}" type="datetimeFigureOut">
              <a:rPr lang="vi-VN" smtClean="0"/>
              <a:pPr/>
              <a:t>04/03/2019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F4A23-3C6B-46F7-81F5-58B1BE69FDA8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074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anose="05000000000000000000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8945">
              <a:defRPr/>
            </a:lvl6pPr>
            <a:lvl7pPr marL="1718945">
              <a:defRPr/>
            </a:lvl7pPr>
            <a:lvl8pPr marL="1718945">
              <a:defRPr/>
            </a:lvl8pPr>
            <a:lvl9pPr marL="1718945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anose="05000000000000000000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605" indent="-234950">
              <a:defRPr sz="1600"/>
            </a:lvl7pPr>
            <a:lvl8pPr marL="2399030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605" indent="-234950">
              <a:defRPr sz="1600"/>
            </a:lvl7pPr>
            <a:lvl8pPr marL="2399030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605" indent="-234950">
              <a:defRPr sz="1600"/>
            </a:lvl7pPr>
            <a:lvl8pPr marL="2399030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605" indent="-234950">
              <a:defRPr sz="1600"/>
            </a:lvl7pPr>
            <a:lvl8pPr marL="2399030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60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9030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330">
              <a:defRPr sz="1600"/>
            </a:lvl6pPr>
            <a:lvl7pPr marL="2173605" indent="-227330">
              <a:defRPr sz="1600"/>
            </a:lvl7pPr>
            <a:lvl8pPr marL="2399030" indent="-227330">
              <a:defRPr sz="1600"/>
            </a:lvl8pPr>
            <a:lvl9pPr marL="2625725" indent="-22733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60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9030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891740-E8A2-6246-BE41-DE035985B84E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407F7BD-9542-F344-99A2-93E5247EF4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anose="05000000000000000000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anose="05000000000000000000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anose="05000000000000000000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anose="05000000000000000000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anose="05000000000000000000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6130" indent="-34480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anose="05000000000000000000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9030" indent="-344805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anose="05000000000000000000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80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anose="05000000000000000000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8005" indent="-344805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anose="05000000000000000000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UBND QUẬN TÂN BÌNH</a:t>
            </a:r>
            <a:br>
              <a:rPr lang="en-US" sz="2400" b="1" dirty="0" smtClean="0"/>
            </a:br>
            <a:r>
              <a:rPr lang="en-US" sz="2400" b="1" dirty="0" smtClean="0"/>
              <a:t>PHÒNG GIÁO DỤC VÀ ĐÀO TẠO QUẬN TÂN BÌNH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http://khohinhnen.com/wp-content/uploads/2014/12/hinh-nen-powerpoint-thien-nhien-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55" y="345141"/>
            <a:ext cx="916295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24876" y="450934"/>
            <a:ext cx="79945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vi-VN" sz="2400" dirty="0" err="1"/>
              <a:t>ỦY</a:t>
            </a:r>
            <a:r>
              <a:rPr lang="en-US" altLang="vi-VN" sz="2400" dirty="0"/>
              <a:t> BAN </a:t>
            </a:r>
            <a:r>
              <a:rPr lang="en-US" altLang="vi-VN" sz="2400" dirty="0" err="1"/>
              <a:t>NHÂN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DÂN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QUẬN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TÂN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BÌNH</a:t>
            </a:r>
            <a:endParaRPr lang="en-US" altLang="vi-VN" sz="2400" dirty="0"/>
          </a:p>
          <a:p>
            <a:pPr algn="ctr"/>
            <a:r>
              <a:rPr lang="en-US" altLang="vi-VN" sz="2400" b="1" dirty="0" smtClean="0"/>
              <a:t>PHÒNG </a:t>
            </a:r>
            <a:r>
              <a:rPr lang="en-US" altLang="vi-VN" sz="2400" b="1" smtClean="0"/>
              <a:t>GIÁO DỤC VÀ ĐÀO </a:t>
            </a:r>
            <a:r>
              <a:rPr lang="en-US" altLang="vi-VN" sz="2400" b="1" dirty="0" smtClean="0"/>
              <a:t>TẠO</a:t>
            </a:r>
            <a:endParaRPr lang="en-US" altLang="vi-VN" sz="2400" b="1" dirty="0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539933" y="1549522"/>
            <a:ext cx="8100646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vi-VN" sz="6000" b="1" dirty="0" err="1">
                <a:solidFill>
                  <a:srgbClr val="C00000"/>
                </a:solidFill>
              </a:rPr>
              <a:t>CHUYÊN</a:t>
            </a:r>
            <a:r>
              <a:rPr lang="en-US" altLang="vi-VN" sz="6000" b="1" dirty="0">
                <a:solidFill>
                  <a:srgbClr val="C00000"/>
                </a:solidFill>
              </a:rPr>
              <a:t> </a:t>
            </a:r>
            <a:r>
              <a:rPr lang="en-US" altLang="vi-VN" sz="6000" b="1" dirty="0" err="1">
                <a:solidFill>
                  <a:srgbClr val="C00000"/>
                </a:solidFill>
              </a:rPr>
              <a:t>ĐÊ</a:t>
            </a:r>
            <a:r>
              <a:rPr lang="en-US" altLang="vi-VN" sz="6000" b="1" dirty="0">
                <a:solidFill>
                  <a:srgbClr val="C00000"/>
                </a:solidFill>
              </a:rPr>
              <a:t>̀</a:t>
            </a:r>
          </a:p>
          <a:p>
            <a:pPr algn="ctr"/>
            <a:endParaRPr lang="en-US" altLang="vi-VN" sz="2000" b="1" smtClean="0">
              <a:solidFill>
                <a:srgbClr val="3333FF"/>
              </a:solidFill>
            </a:endParaRPr>
          </a:p>
          <a:p>
            <a:pPr algn="ctr"/>
            <a:r>
              <a:rPr lang="en-US" altLang="vi-VN" sz="4800" b="1" smtClean="0">
                <a:solidFill>
                  <a:srgbClr val="0000FF"/>
                </a:solidFill>
              </a:rPr>
              <a:t>TÂM </a:t>
            </a:r>
            <a:r>
              <a:rPr lang="en-US" altLang="vi-VN" sz="4800" b="1" dirty="0" smtClean="0">
                <a:solidFill>
                  <a:srgbClr val="0000FF"/>
                </a:solidFill>
              </a:rPr>
              <a:t>LÝ </a:t>
            </a:r>
            <a:r>
              <a:rPr lang="en-US" altLang="vi-VN" sz="4800" b="1" smtClean="0">
                <a:solidFill>
                  <a:srgbClr val="0000FF"/>
                </a:solidFill>
              </a:rPr>
              <a:t>HỌC ĐƯỜNG</a:t>
            </a:r>
          </a:p>
          <a:p>
            <a:pPr algn="ctr"/>
            <a:r>
              <a:rPr lang="en-US" altLang="vi-VN" sz="4800" b="1" smtClean="0">
                <a:solidFill>
                  <a:srgbClr val="0000FF"/>
                </a:solidFill>
              </a:rPr>
              <a:t>CẤP TIỂU HỌC </a:t>
            </a:r>
            <a:endParaRPr lang="en-US" altLang="vi-VN" sz="4800" b="1" dirty="0">
              <a:solidFill>
                <a:srgbClr val="0000FF"/>
              </a:solidFill>
            </a:endParaRPr>
          </a:p>
          <a:p>
            <a:pPr algn="ctr"/>
            <a:r>
              <a:rPr lang="en-US" altLang="vi-VN" sz="4800" b="1" dirty="0">
                <a:solidFill>
                  <a:srgbClr val="0000FF"/>
                </a:solidFill>
              </a:rPr>
              <a:t>NĂM HỌC </a:t>
            </a:r>
            <a:r>
              <a:rPr lang="en-US" altLang="vi-VN" sz="4800" b="1" dirty="0" smtClean="0">
                <a:solidFill>
                  <a:srgbClr val="0000FF"/>
                </a:solidFill>
              </a:rPr>
              <a:t>2018-2019</a:t>
            </a:r>
            <a:endParaRPr lang="en-US" altLang="vi-VN" sz="48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933" y="5428229"/>
            <a:ext cx="78785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vi-VN" sz="3600" b="1" i="1" smtClean="0"/>
              <a:t>Tân Bình, </a:t>
            </a:r>
            <a:r>
              <a:rPr lang="en-US" altLang="vi-VN" sz="3600" b="1" i="1"/>
              <a:t>n</a:t>
            </a:r>
            <a:r>
              <a:rPr lang="en-US" altLang="vi-VN" sz="3600" b="1" i="1" smtClean="0"/>
              <a:t>gày </a:t>
            </a:r>
            <a:r>
              <a:rPr lang="en-US" altLang="vi-VN" sz="3600" b="1" i="1" dirty="0" smtClean="0"/>
              <a:t>28 </a:t>
            </a:r>
            <a:r>
              <a:rPr lang="en-US" altLang="vi-VN" sz="3600" b="1" i="1" err="1"/>
              <a:t>tháng</a:t>
            </a:r>
            <a:r>
              <a:rPr lang="en-US" altLang="vi-VN" sz="3600" b="1" i="1"/>
              <a:t> </a:t>
            </a:r>
            <a:r>
              <a:rPr lang="en-US" altLang="vi-VN" sz="3600" b="1" i="1" smtClean="0"/>
              <a:t>02 </a:t>
            </a:r>
            <a:r>
              <a:rPr lang="en-US" altLang="vi-VN" sz="3600" b="1" i="1" dirty="0" err="1"/>
              <a:t>năm</a:t>
            </a:r>
            <a:r>
              <a:rPr lang="en-US" altLang="vi-VN" sz="3600" b="1" i="1" dirty="0"/>
              <a:t> </a:t>
            </a:r>
            <a:r>
              <a:rPr lang="en-US" altLang="vi-VN" sz="3600" b="1" i="1" dirty="0" smtClean="0"/>
              <a:t>2019</a:t>
            </a:r>
            <a:r>
              <a:rPr lang="en-US" altLang="vi-VN" sz="3600" b="1" i="1" dirty="0" smtClean="0">
                <a:solidFill>
                  <a:srgbClr val="215968"/>
                </a:solidFill>
              </a:rPr>
              <a:t> </a:t>
            </a:r>
            <a:endParaRPr lang="en-US" altLang="vi-VN" sz="3600" b="1" i="1" dirty="0">
              <a:solidFill>
                <a:srgbClr val="215968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02855" y="1281931"/>
            <a:ext cx="227896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25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r>
              <a:rPr lang="en-US" sz="3600" b="1" dirty="0" smtClean="0"/>
              <a:t>GIÚP HỌC SINH</a:t>
            </a:r>
            <a:endParaRPr lang="en-US" sz="3600" b="1" dirty="0"/>
          </a:p>
        </p:txBody>
      </p:sp>
      <p:sp>
        <p:nvSpPr>
          <p:cNvPr id="5" name="Freeform 4"/>
          <p:cNvSpPr/>
          <p:nvPr/>
        </p:nvSpPr>
        <p:spPr>
          <a:xfrm>
            <a:off x="107870" y="2648358"/>
            <a:ext cx="1475269" cy="3398292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Hình</a:t>
            </a:r>
            <a:r>
              <a:rPr lang="en-US" sz="28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thành</a:t>
            </a:r>
            <a:endParaRPr lang="en-US" sz="28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980618" y="2775663"/>
            <a:ext cx="5116218" cy="1113594"/>
          </a:xfrm>
          <a:custGeom>
            <a:avLst/>
            <a:gdLst>
              <a:gd name="connsiteX0" fmla="*/ 0 w 1267222"/>
              <a:gd name="connsiteY0" fmla="*/ 0 h 510938"/>
              <a:gd name="connsiteX1" fmla="*/ 1267222 w 1267222"/>
              <a:gd name="connsiteY1" fmla="*/ 0 h 510938"/>
              <a:gd name="connsiteX2" fmla="*/ 1267222 w 1267222"/>
              <a:gd name="connsiteY2" fmla="*/ 510938 h 510938"/>
              <a:gd name="connsiteX3" fmla="*/ 0 w 1267222"/>
              <a:gd name="connsiteY3" fmla="*/ 510938 h 510938"/>
              <a:gd name="connsiteX4" fmla="*/ 0 w 1267222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7222" h="510938">
                <a:moveTo>
                  <a:pt x="0" y="0"/>
                </a:moveTo>
                <a:lnTo>
                  <a:pt x="1267222" y="0"/>
                </a:lnTo>
                <a:lnTo>
                  <a:pt x="1267222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2756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kern="1200" dirty="0" err="1" smtClean="0">
                <a:latin typeface="Arial" panose="020B0604020202020204"/>
                <a:cs typeface="Arial" panose="020B0604020202020204"/>
              </a:rPr>
              <a:t>Kỹ</a:t>
            </a:r>
            <a:r>
              <a:rPr lang="en-US" sz="36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600" b="1" kern="1200" dirty="0" err="1" smtClean="0">
                <a:latin typeface="Arial" panose="020B0604020202020204"/>
                <a:cs typeface="Arial" panose="020B0604020202020204"/>
              </a:rPr>
              <a:t>năng</a:t>
            </a:r>
            <a:r>
              <a:rPr lang="en-US" sz="36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600" b="1" kern="1200" dirty="0" err="1" smtClean="0">
                <a:latin typeface="Arial" panose="020B0604020202020204"/>
                <a:cs typeface="Arial" panose="020B0604020202020204"/>
              </a:rPr>
              <a:t>sống</a:t>
            </a:r>
            <a:endParaRPr lang="en-US" sz="36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980618" y="4558351"/>
            <a:ext cx="7048423" cy="1311459"/>
          </a:xfrm>
          <a:custGeom>
            <a:avLst/>
            <a:gdLst>
              <a:gd name="connsiteX0" fmla="*/ 0 w 1274187"/>
              <a:gd name="connsiteY0" fmla="*/ 0 h 1164432"/>
              <a:gd name="connsiteX1" fmla="*/ 1274187 w 1274187"/>
              <a:gd name="connsiteY1" fmla="*/ 0 h 1164432"/>
              <a:gd name="connsiteX2" fmla="*/ 1274187 w 1274187"/>
              <a:gd name="connsiteY2" fmla="*/ 1164432 h 1164432"/>
              <a:gd name="connsiteX3" fmla="*/ 0 w 1274187"/>
              <a:gd name="connsiteY3" fmla="*/ 1164432 h 1164432"/>
              <a:gd name="connsiteX4" fmla="*/ 0 w 1274187"/>
              <a:gd name="connsiteY4" fmla="*/ 0 h 116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4187" h="1164432">
                <a:moveTo>
                  <a:pt x="0" y="0"/>
                </a:moveTo>
                <a:lnTo>
                  <a:pt x="1274187" y="0"/>
                </a:lnTo>
                <a:lnTo>
                  <a:pt x="1274187" y="1164432"/>
                </a:lnTo>
                <a:lnTo>
                  <a:pt x="0" y="1164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3870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Khả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năng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đưa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ra</a:t>
            </a:r>
            <a:r>
              <a:rPr lang="en-US" sz="3200" b="1" dirty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các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QĐ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phù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hợp</a:t>
            </a:r>
            <a:endParaRPr lang="en-US" sz="3200" b="1" kern="1200" dirty="0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4809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r>
              <a:rPr lang="en-US" sz="3600" b="1" dirty="0" smtClean="0"/>
              <a:t>GIÚP HỌC SINH</a:t>
            </a:r>
            <a:endParaRPr lang="en-US" sz="3600" b="1" dirty="0"/>
          </a:p>
        </p:txBody>
      </p:sp>
      <p:sp>
        <p:nvSpPr>
          <p:cNvPr id="5" name="Freeform 4"/>
          <p:cNvSpPr/>
          <p:nvPr/>
        </p:nvSpPr>
        <p:spPr>
          <a:xfrm>
            <a:off x="457200" y="2672881"/>
            <a:ext cx="1576316" cy="3398292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Có</a:t>
            </a:r>
            <a:r>
              <a:rPr lang="en-US" sz="36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36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thái</a:t>
            </a:r>
            <a:r>
              <a:rPr lang="en-US" sz="36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36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độ</a:t>
            </a:r>
            <a:endParaRPr lang="en-US" sz="36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565077" y="3145733"/>
            <a:ext cx="4668236" cy="1123244"/>
          </a:xfrm>
          <a:custGeom>
            <a:avLst/>
            <a:gdLst>
              <a:gd name="connsiteX0" fmla="*/ 0 w 1352718"/>
              <a:gd name="connsiteY0" fmla="*/ 0 h 598763"/>
              <a:gd name="connsiteX1" fmla="*/ 1352718 w 1352718"/>
              <a:gd name="connsiteY1" fmla="*/ 0 h 598763"/>
              <a:gd name="connsiteX2" fmla="*/ 1352718 w 1352718"/>
              <a:gd name="connsiteY2" fmla="*/ 598763 h 598763"/>
              <a:gd name="connsiteX3" fmla="*/ 0 w 1352718"/>
              <a:gd name="connsiteY3" fmla="*/ 598763 h 598763"/>
              <a:gd name="connsiteX4" fmla="*/ 0 w 1352718"/>
              <a:gd name="connsiteY4" fmla="*/ 0 h 59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2718" h="598763">
                <a:moveTo>
                  <a:pt x="0" y="0"/>
                </a:moveTo>
                <a:lnTo>
                  <a:pt x="1352718" y="0"/>
                </a:lnTo>
                <a:lnTo>
                  <a:pt x="1352718" y="598763"/>
                </a:lnTo>
                <a:lnTo>
                  <a:pt x="0" y="59876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435" tIns="99568" rIns="99568" bIns="99568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Ứng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xử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phù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hợp</a:t>
            </a:r>
            <a:endParaRPr lang="en-US" sz="32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553493" y="4467675"/>
            <a:ext cx="4708212" cy="1392896"/>
          </a:xfrm>
          <a:custGeom>
            <a:avLst/>
            <a:gdLst>
              <a:gd name="connsiteX0" fmla="*/ 0 w 1295937"/>
              <a:gd name="connsiteY0" fmla="*/ 0 h 872549"/>
              <a:gd name="connsiteX1" fmla="*/ 1295937 w 1295937"/>
              <a:gd name="connsiteY1" fmla="*/ 0 h 872549"/>
              <a:gd name="connsiteX2" fmla="*/ 1295937 w 1295937"/>
              <a:gd name="connsiteY2" fmla="*/ 872549 h 872549"/>
              <a:gd name="connsiteX3" fmla="*/ 0 w 1295937"/>
              <a:gd name="connsiteY3" fmla="*/ 872549 h 872549"/>
              <a:gd name="connsiteX4" fmla="*/ 0 w 1295937"/>
              <a:gd name="connsiteY4" fmla="*/ 0 h 872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937" h="872549">
                <a:moveTo>
                  <a:pt x="0" y="0"/>
                </a:moveTo>
                <a:lnTo>
                  <a:pt x="1295937" y="0"/>
                </a:lnTo>
                <a:lnTo>
                  <a:pt x="1295937" y="872549"/>
                </a:lnTo>
                <a:lnTo>
                  <a:pt x="0" y="872549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7350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Trong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các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mối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QHXH</a:t>
            </a:r>
            <a:endParaRPr lang="en-US" sz="3200" b="1" kern="1200" dirty="0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253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r>
              <a:rPr lang="en-US" sz="3600" b="1" dirty="0" smtClean="0"/>
              <a:t>GIÚP HỌC SINH</a:t>
            </a:r>
            <a:endParaRPr lang="en-US" sz="3600" b="1" dirty="0"/>
          </a:p>
        </p:txBody>
      </p:sp>
      <p:sp>
        <p:nvSpPr>
          <p:cNvPr id="5" name="Freeform 4"/>
          <p:cNvSpPr/>
          <p:nvPr/>
        </p:nvSpPr>
        <p:spPr>
          <a:xfrm>
            <a:off x="457199" y="2672881"/>
            <a:ext cx="1685499" cy="3398292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Rèn</a:t>
            </a:r>
            <a:r>
              <a:rPr lang="en-US" sz="36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36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luyện</a:t>
            </a:r>
            <a:endParaRPr lang="en-US" sz="36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010158" y="2672881"/>
            <a:ext cx="2936408" cy="1464008"/>
          </a:xfrm>
          <a:custGeom>
            <a:avLst/>
            <a:gdLst>
              <a:gd name="connsiteX0" fmla="*/ 0 w 1434341"/>
              <a:gd name="connsiteY0" fmla="*/ 0 h 1024962"/>
              <a:gd name="connsiteX1" fmla="*/ 1434341 w 1434341"/>
              <a:gd name="connsiteY1" fmla="*/ 0 h 1024962"/>
              <a:gd name="connsiteX2" fmla="*/ 1434341 w 1434341"/>
              <a:gd name="connsiteY2" fmla="*/ 1024962 h 1024962"/>
              <a:gd name="connsiteX3" fmla="*/ 0 w 1434341"/>
              <a:gd name="connsiteY3" fmla="*/ 1024962 h 1024962"/>
              <a:gd name="connsiteX4" fmla="*/ 0 w 1434341"/>
              <a:gd name="connsiteY4" fmla="*/ 0 h 102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4341" h="1024962">
                <a:moveTo>
                  <a:pt x="0" y="0"/>
                </a:moveTo>
                <a:lnTo>
                  <a:pt x="1434341" y="0"/>
                </a:lnTo>
                <a:lnTo>
                  <a:pt x="1434341" y="1024962"/>
                </a:lnTo>
                <a:lnTo>
                  <a:pt x="0" y="1024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9495" tIns="99568" rIns="99567" bIns="9956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Sức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khoẻ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thể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chất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,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tinh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thần</a:t>
            </a:r>
            <a:endParaRPr lang="en-US" sz="28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985476" y="4388575"/>
            <a:ext cx="2961090" cy="1984929"/>
          </a:xfrm>
          <a:custGeom>
            <a:avLst/>
            <a:gdLst>
              <a:gd name="connsiteX0" fmla="*/ 0 w 1493010"/>
              <a:gd name="connsiteY0" fmla="*/ 0 h 1299443"/>
              <a:gd name="connsiteX1" fmla="*/ 1493010 w 1493010"/>
              <a:gd name="connsiteY1" fmla="*/ 0 h 1299443"/>
              <a:gd name="connsiteX2" fmla="*/ 1493010 w 1493010"/>
              <a:gd name="connsiteY2" fmla="*/ 1299443 h 1299443"/>
              <a:gd name="connsiteX3" fmla="*/ 0 w 1493010"/>
              <a:gd name="connsiteY3" fmla="*/ 1299443 h 1299443"/>
              <a:gd name="connsiteX4" fmla="*/ 0 w 1493010"/>
              <a:gd name="connsiteY4" fmla="*/ 0 h 129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3010" h="1299443">
                <a:moveTo>
                  <a:pt x="0" y="0"/>
                </a:moveTo>
                <a:lnTo>
                  <a:pt x="1493010" y="0"/>
                </a:lnTo>
                <a:lnTo>
                  <a:pt x="1493010" y="1299443"/>
                </a:lnTo>
                <a:lnTo>
                  <a:pt x="0" y="129944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8881" tIns="99568" rIns="99568" bIns="9956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Góp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phần</a:t>
            </a:r>
            <a:endParaRPr lang="en-US" sz="2800" b="1" kern="1200" dirty="0" smtClean="0">
              <a:latin typeface="Arial" panose="020B0604020202020204"/>
              <a:cs typeface="Arial" panose="020B0604020202020204"/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xây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dựng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,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hoàn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thiện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nhân</a:t>
            </a:r>
            <a:r>
              <a:rPr lang="en-US" sz="28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latin typeface="Arial" panose="020B0604020202020204"/>
                <a:cs typeface="Arial" panose="020B0604020202020204"/>
              </a:rPr>
              <a:t>cách</a:t>
            </a:r>
            <a:endParaRPr lang="en-US" sz="2800" b="1" kern="1200" dirty="0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4088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CẤU TRÚC MỖI CHỦ ĐỀ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sz="3500" b="1" dirty="0" smtClean="0">
                <a:solidFill>
                  <a:srgbClr val="FFCCFF"/>
                </a:solidFill>
              </a:rPr>
              <a:t>THỰC HÀNH TÂM LÝ HỌC ĐƯỜNG</a:t>
            </a:r>
            <a:endParaRPr lang="en-US" sz="3500" b="1" dirty="0">
              <a:solidFill>
                <a:srgbClr val="FFCCFF"/>
              </a:solidFill>
            </a:endParaRPr>
          </a:p>
        </p:txBody>
      </p:sp>
      <p:sp>
        <p:nvSpPr>
          <p:cNvPr id="5" name="Shape 4"/>
          <p:cNvSpPr/>
          <p:nvPr/>
        </p:nvSpPr>
        <p:spPr>
          <a:xfrm>
            <a:off x="559871" y="1418614"/>
            <a:ext cx="8357107" cy="5223191"/>
          </a:xfrm>
          <a:prstGeom prst="swooshArrow">
            <a:avLst>
              <a:gd name="adj1" fmla="val 25000"/>
              <a:gd name="adj2" fmla="val 25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 prstMaterial="plastic"/>
        </p:spPr>
        <p:style>
          <a:lnRef idx="1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Oval 5"/>
          <p:cNvSpPr/>
          <p:nvPr/>
        </p:nvSpPr>
        <p:spPr>
          <a:xfrm>
            <a:off x="1383046" y="5302580"/>
            <a:ext cx="192213" cy="192213"/>
          </a:xfrm>
          <a:prstGeom prst="ellipse">
            <a:avLst/>
          </a:prstGeom>
          <a:solidFill>
            <a:srgbClr val="FF000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1575259" y="5398686"/>
            <a:ext cx="1332958" cy="891723"/>
          </a:xfrm>
          <a:custGeom>
            <a:avLst/>
            <a:gdLst>
              <a:gd name="connsiteX0" fmla="*/ 0 w 1429065"/>
              <a:gd name="connsiteY0" fmla="*/ 0 h 1243119"/>
              <a:gd name="connsiteX1" fmla="*/ 1429065 w 1429065"/>
              <a:gd name="connsiteY1" fmla="*/ 0 h 1243119"/>
              <a:gd name="connsiteX2" fmla="*/ 1429065 w 1429065"/>
              <a:gd name="connsiteY2" fmla="*/ 1243119 h 1243119"/>
              <a:gd name="connsiteX3" fmla="*/ 0 w 1429065"/>
              <a:gd name="connsiteY3" fmla="*/ 1243119 h 1243119"/>
              <a:gd name="connsiteX4" fmla="*/ 0 w 1429065"/>
              <a:gd name="connsiteY4" fmla="*/ 0 h 1243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9065" h="1243119">
                <a:moveTo>
                  <a:pt x="0" y="0"/>
                </a:moveTo>
                <a:lnTo>
                  <a:pt x="1429065" y="0"/>
                </a:lnTo>
                <a:lnTo>
                  <a:pt x="1429065" y="1243119"/>
                </a:lnTo>
                <a:lnTo>
                  <a:pt x="0" y="12431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850" tIns="0" rIns="0" bIns="0" numCol="1" spcCol="1270" anchor="t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b="1" kern="1200" dirty="0" smtClean="0">
                <a:solidFill>
                  <a:srgbClr val="FF0000"/>
                </a:solidFill>
              </a:rPr>
              <a:t>QUAN SÁT</a:t>
            </a:r>
            <a:endParaRPr lang="en-US" sz="2500" b="1" kern="1200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741075" y="4087665"/>
            <a:ext cx="334284" cy="334284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3279343"/>
              <a:satOff val="-183"/>
              <a:lumOff val="392"/>
              <a:alphaOff val="0"/>
            </a:schemeClr>
          </a:fillRef>
          <a:effectRef idx="2">
            <a:schemeClr val="accent2">
              <a:hueOff val="3279343"/>
              <a:satOff val="-183"/>
              <a:lumOff val="392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 8"/>
          <p:cNvSpPr/>
          <p:nvPr/>
        </p:nvSpPr>
        <p:spPr>
          <a:xfrm>
            <a:off x="2979823" y="4535735"/>
            <a:ext cx="1254303" cy="868783"/>
          </a:xfrm>
          <a:custGeom>
            <a:avLst/>
            <a:gdLst>
              <a:gd name="connsiteX0" fmla="*/ 0 w 1754992"/>
              <a:gd name="connsiteY0" fmla="*/ 0 h 2386998"/>
              <a:gd name="connsiteX1" fmla="*/ 1754992 w 1754992"/>
              <a:gd name="connsiteY1" fmla="*/ 0 h 2386998"/>
              <a:gd name="connsiteX2" fmla="*/ 1754992 w 1754992"/>
              <a:gd name="connsiteY2" fmla="*/ 2386998 h 2386998"/>
              <a:gd name="connsiteX3" fmla="*/ 0 w 1754992"/>
              <a:gd name="connsiteY3" fmla="*/ 2386998 h 2386998"/>
              <a:gd name="connsiteX4" fmla="*/ 0 w 1754992"/>
              <a:gd name="connsiteY4" fmla="*/ 0 h 238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992" h="2386998">
                <a:moveTo>
                  <a:pt x="0" y="0"/>
                </a:moveTo>
                <a:lnTo>
                  <a:pt x="1754992" y="0"/>
                </a:lnTo>
                <a:lnTo>
                  <a:pt x="1754992" y="2386998"/>
                </a:lnTo>
                <a:lnTo>
                  <a:pt x="0" y="23869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130" tIns="0" rIns="0" bIns="0" numCol="1" spcCol="1270" anchor="t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b="1" kern="1200" dirty="0" smtClean="0">
                <a:solidFill>
                  <a:srgbClr val="0000FF"/>
                </a:solidFill>
              </a:rPr>
              <a:t>NHẬN BIẾT</a:t>
            </a:r>
            <a:endParaRPr lang="en-US" sz="2500" b="1" kern="1200" dirty="0">
              <a:solidFill>
                <a:srgbClr val="0000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475175" y="3192410"/>
            <a:ext cx="442926" cy="442926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6558687"/>
              <a:satOff val="-365"/>
              <a:lumOff val="784"/>
              <a:alphaOff val="0"/>
            </a:schemeClr>
          </a:fillRef>
          <a:effectRef idx="2">
            <a:schemeClr val="accent2">
              <a:hueOff val="6558687"/>
              <a:satOff val="-365"/>
              <a:lumOff val="784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522309" y="3935592"/>
            <a:ext cx="1201003" cy="1008076"/>
          </a:xfrm>
          <a:custGeom>
            <a:avLst/>
            <a:gdLst>
              <a:gd name="connsiteX0" fmla="*/ 0 w 1754992"/>
              <a:gd name="connsiteY0" fmla="*/ 0 h 3227932"/>
              <a:gd name="connsiteX1" fmla="*/ 1754992 w 1754992"/>
              <a:gd name="connsiteY1" fmla="*/ 0 h 3227932"/>
              <a:gd name="connsiteX2" fmla="*/ 1754992 w 1754992"/>
              <a:gd name="connsiteY2" fmla="*/ 3227932 h 3227932"/>
              <a:gd name="connsiteX3" fmla="*/ 0 w 1754992"/>
              <a:gd name="connsiteY3" fmla="*/ 3227932 h 3227932"/>
              <a:gd name="connsiteX4" fmla="*/ 0 w 1754992"/>
              <a:gd name="connsiteY4" fmla="*/ 0 h 3227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992" h="3227932">
                <a:moveTo>
                  <a:pt x="0" y="0"/>
                </a:moveTo>
                <a:lnTo>
                  <a:pt x="1754992" y="0"/>
                </a:lnTo>
                <a:lnTo>
                  <a:pt x="1754992" y="3227932"/>
                </a:lnTo>
                <a:lnTo>
                  <a:pt x="0" y="32279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98" tIns="0" rIns="0" bIns="0" numCol="1" spcCol="1270" anchor="t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b="1" kern="1200" dirty="0" smtClean="0">
                <a:solidFill>
                  <a:srgbClr val="00B050"/>
                </a:solidFill>
              </a:rPr>
              <a:t>ỨNG </a:t>
            </a:r>
          </a:p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b="1" kern="1200" dirty="0" smtClean="0">
                <a:solidFill>
                  <a:srgbClr val="00B050"/>
                </a:solidFill>
              </a:rPr>
              <a:t>XỬ</a:t>
            </a:r>
            <a:endParaRPr lang="en-US" sz="2500" b="1" kern="1200" dirty="0">
              <a:solidFill>
                <a:srgbClr val="00B0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63881" y="2600100"/>
            <a:ext cx="593354" cy="593354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9838030"/>
              <a:satOff val="-548"/>
              <a:lumOff val="1176"/>
              <a:alphaOff val="0"/>
            </a:schemeClr>
          </a:fillRef>
          <a:effectRef idx="2">
            <a:schemeClr val="accent2">
              <a:hueOff val="9838030"/>
              <a:satOff val="-548"/>
              <a:lumOff val="1176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5827578" y="3657614"/>
            <a:ext cx="1903862" cy="839492"/>
          </a:xfrm>
          <a:custGeom>
            <a:avLst/>
            <a:gdLst>
              <a:gd name="connsiteX0" fmla="*/ 0 w 1754992"/>
              <a:gd name="connsiteY0" fmla="*/ 0 h 3042236"/>
              <a:gd name="connsiteX1" fmla="*/ 1754992 w 1754992"/>
              <a:gd name="connsiteY1" fmla="*/ 0 h 3042236"/>
              <a:gd name="connsiteX2" fmla="*/ 1754992 w 1754992"/>
              <a:gd name="connsiteY2" fmla="*/ 3042236 h 3042236"/>
              <a:gd name="connsiteX3" fmla="*/ 0 w 1754992"/>
              <a:gd name="connsiteY3" fmla="*/ 3042236 h 3042236"/>
              <a:gd name="connsiteX4" fmla="*/ 0 w 1754992"/>
              <a:gd name="connsiteY4" fmla="*/ 0 h 30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992" h="3042236">
                <a:moveTo>
                  <a:pt x="0" y="0"/>
                </a:moveTo>
                <a:lnTo>
                  <a:pt x="1754992" y="0"/>
                </a:lnTo>
                <a:lnTo>
                  <a:pt x="1754992" y="3042236"/>
                </a:lnTo>
                <a:lnTo>
                  <a:pt x="0" y="30422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406" tIns="0" rIns="0" bIns="0" numCol="1" spcCol="1270" anchor="t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b="1" kern="1200" dirty="0" smtClean="0">
                <a:solidFill>
                  <a:srgbClr val="FF9900"/>
                </a:solidFill>
              </a:rPr>
              <a:t>TRẢI NGHIỆM</a:t>
            </a:r>
            <a:endParaRPr lang="en-US" sz="2500" b="1" kern="12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TIẾN TRÌNH LÊN LỚP</a:t>
            </a:r>
            <a:endParaRPr lang="en-US" sz="48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963845"/>
              </p:ext>
            </p:extLst>
          </p:nvPr>
        </p:nvGraphicFramePr>
        <p:xfrm>
          <a:off x="341385" y="1488140"/>
          <a:ext cx="8561939" cy="5369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Document" r:id="rId3" imgW="6158886" imgH="5240923" progId="Word.Document.12">
                  <p:embed/>
                </p:oleObj>
              </mc:Choice>
              <mc:Fallback>
                <p:oleObj name="Document" r:id="rId3" imgW="6158886" imgH="5240923" progId="Word.Document.12">
                  <p:embed/>
                  <p:pic>
                    <p:nvPicPr>
                      <p:cNvPr id="0" name="Picture 1024" descr="image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85" y="1488140"/>
                        <a:ext cx="8561939" cy="53698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651" y="181369"/>
            <a:ext cx="6851176" cy="828566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NHÓM THẢO LUẬN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009935"/>
            <a:ext cx="7947025" cy="529533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2 - CHỦ ĐỀ 6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Tuyền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Giã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3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CHỦ ĐỀ 6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Chi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4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CHỦ ĐỀ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Gấm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Trỗi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CMT8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Khuyến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5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CHỦ ĐỀ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Toản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1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CHỦ ĐỀ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Á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65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32600"/>
            <a:ext cx="8405446" cy="1143000"/>
          </a:xfrm>
        </p:spPr>
        <p:txBody>
          <a:bodyPr/>
          <a:lstStyle/>
          <a:p>
            <a:r>
              <a:rPr lang="en-US" b="1" smtClean="0"/>
              <a:t>THỰC HÀNH – TRÌNH BÀY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5600"/>
            <a:ext cx="9144000" cy="54824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ĐẠI DIỆN MỖI NHÓM TRÌNH BÀY PHẦN THẢO LUẬN.</a:t>
            </a:r>
          </a:p>
          <a:p>
            <a:r>
              <a:rPr lang="en-US" sz="4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Lớp 1: Chủ đề 6 – Nhóm 9</a:t>
            </a:r>
          </a:p>
          <a:p>
            <a:r>
              <a:rPr lang="en-US" sz="4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Lớp 2: Chủ đề 6 – Nhóm 1, 2.</a:t>
            </a:r>
          </a:p>
          <a:p>
            <a:r>
              <a:rPr lang="en-US" sz="4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Lớp 3: Chủ đề 6 – Nhóm 3, 4.</a:t>
            </a:r>
          </a:p>
          <a:p>
            <a:r>
              <a:rPr lang="en-US" sz="4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Lớp 4: Chủ đề 7 – Nhóm 5, 6.</a:t>
            </a:r>
          </a:p>
          <a:p>
            <a:r>
              <a:rPr lang="en-US" sz="4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Lớp 5: Chủ đề 7- Nhóm 7, 8. </a:t>
            </a:r>
          </a:p>
        </p:txBody>
      </p:sp>
    </p:spTree>
    <p:extLst>
      <p:ext uri="{BB962C8B-B14F-4D97-AF65-F5344CB8AC3E}">
        <p14:creationId xmlns:p14="http://schemas.microsoft.com/office/powerpoint/2010/main" val="108561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2599"/>
            <a:ext cx="8806375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PHÁT BIỂU KẾT LUẬN 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1003"/>
            <a:ext cx="9101797" cy="4986997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1. PHÒNG GIÁO DỤC VÀ ĐÀO TẠO </a:t>
            </a:r>
          </a:p>
          <a:p>
            <a:pPr marL="0" indent="0" algn="just">
              <a:buNone/>
            </a:pPr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</a:rPr>
              <a:t>- Việc triển khai chuyên đề: Xây dựng kế hoạch và tổ chức tập huấn cho đội ngũ giáo viên (Tháng 3/2019)</a:t>
            </a:r>
          </a:p>
          <a:p>
            <a:pPr marL="0" indent="0" algn="just">
              <a:buNone/>
            </a:pPr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</a:rPr>
              <a:t>- Trang bị bộ sách thực hành tâm lí học đường (Thư viện thiết bị).</a:t>
            </a:r>
          </a:p>
          <a:p>
            <a:pPr marL="0" indent="0" algn="just">
              <a:buNone/>
            </a:pPr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</a:rPr>
              <a:t>- Nội dung tài liệu sẽ chuyển qua mail cá nhân CBQL.</a:t>
            </a:r>
          </a:p>
          <a:p>
            <a:pPr marL="0" indent="0" algn="just"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2. PHÁT BIỂU CỦA SỞ GD&amp;ĐT </a:t>
            </a:r>
            <a:endParaRPr lang="en-US" sz="32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579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874" y="345141"/>
            <a:ext cx="7244861" cy="1680608"/>
          </a:xfrm>
        </p:spPr>
        <p:txBody>
          <a:bodyPr/>
          <a:lstStyle/>
          <a:p>
            <a:r>
              <a:rPr lang="en-US" sz="6000" b="1" smtClean="0">
                <a:solidFill>
                  <a:srgbClr val="FFC000"/>
                </a:solidFill>
                <a:latin typeface="Times New Roman" panose="02020603050405020304" pitchFamily="18" charset="0"/>
              </a:rPr>
              <a:t>Thank you!</a:t>
            </a:r>
            <a:endParaRPr lang="en-US" sz="6000" b="1">
              <a:solidFill>
                <a:srgbClr val="FFC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78966"/>
            <a:ext cx="9031458" cy="4579034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KÍNH CHÚC QUÝ THẦY CÔ </a:t>
            </a:r>
          </a:p>
          <a:p>
            <a:pPr marL="0" indent="0" algn="ctr"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SỨC KHỎE</a:t>
            </a:r>
          </a:p>
          <a:p>
            <a:pPr marL="0" indent="0" algn="ctr"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HẠNH PHÚC</a:t>
            </a:r>
          </a:p>
          <a:p>
            <a:pPr marL="0" indent="0" algn="ctr">
              <a:buNone/>
            </a:pPr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THÀNH ĐẠT!</a:t>
            </a:r>
            <a:endParaRPr lang="en-US" sz="4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KHUYNH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HƯỚNG TÂM LÝ TRẺ HIỆN NAY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163056"/>
            <a:ext cx="7924800" cy="4339590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ly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́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diễn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biến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ngày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càng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đa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dạng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và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phức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tạp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Nhiều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hành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vi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lệch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chuẩn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xuất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hiện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như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là </a:t>
            </a:r>
            <a:r>
              <a:rPr lang="en-US" sz="3600" dirty="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en-US" sz="3600" dirty="0" err="1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Mốt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”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ly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́ </a:t>
            </a:r>
            <a:r>
              <a:rPr lang="en-US" sz="3600" err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của</a:t>
            </a:r>
            <a:r>
              <a:rPr lang="en-US" sz="360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smtClean="0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trẻ.</a:t>
            </a:r>
            <a:endParaRPr lang="en-US" sz="3600" dirty="0">
              <a:solidFill>
                <a:srgbClr val="00B05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Nhiều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bệnh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ly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́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 smtClean="0">
                <a:latin typeface="Times New Roman" panose="02020603050405020304" charset="0"/>
                <a:cs typeface="Times New Roman" panose="02020603050405020304" charset="0"/>
              </a:rPr>
              <a:t>ly</a:t>
            </a:r>
            <a:r>
              <a:rPr lang="en-US" sz="3600" dirty="0" smtClean="0">
                <a:latin typeface="Times New Roman" panose="02020603050405020304" charset="0"/>
                <a:cs typeface="Times New Roman" panose="02020603050405020304" charset="0"/>
              </a:rPr>
              <a:t>́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tiềm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ẩn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nội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dirty="0" err="1"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6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err="1">
                <a:latin typeface="Times New Roman" panose="02020603050405020304" charset="0"/>
                <a:cs typeface="Times New Roman" panose="02020603050405020304" charset="0"/>
              </a:rPr>
              <a:t>của</a:t>
            </a:r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smtClean="0">
                <a:latin typeface="Times New Roman" panose="02020603050405020304" charset="0"/>
                <a:cs typeface="Times New Roman" panose="02020603050405020304" charset="0"/>
              </a:rPr>
              <a:t>trẻ.</a:t>
            </a:r>
            <a:endParaRPr lang="en-US" sz="3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895" y="2376416"/>
            <a:ext cx="8229600" cy="3743960"/>
          </a:xfrm>
        </p:spPr>
        <p:txBody>
          <a:bodyPr>
            <a:noAutofit/>
          </a:bodyPr>
          <a:lstStyle/>
          <a:p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Hành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vi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của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tre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̉ có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xu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hướng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bị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rối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nhiễu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nhiều</a:t>
            </a:r>
            <a:r>
              <a:rPr lang="en-US" sz="36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hơn</a:t>
            </a:r>
            <a:r>
              <a:rPr lang="en-US" sz="36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3600" dirty="0">
              <a:solidFill>
                <a:srgbClr val="FF99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Các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tượng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tiêu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cực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học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đường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xuất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hiện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nhiều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hơn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3600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GV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phải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quan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tâm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đến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nhân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cách</a:t>
            </a:r>
            <a:r>
              <a:rPr lang="en-US" sz="3600" dirty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err="1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của</a:t>
            </a:r>
            <a:r>
              <a:rPr lang="en-US" sz="360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600" smtClean="0">
                <a:solidFill>
                  <a:srgbClr val="008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trẻ.</a:t>
            </a:r>
            <a:endParaRPr lang="en-US" sz="3600" dirty="0">
              <a:solidFill>
                <a:srgbClr val="008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3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KHUYNH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HƯỚNG TÂM LÝ TRẺ HIỆN NAY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THÔNG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TƯ 31/2017 CỦA </a:t>
            </a:r>
            <a:br>
              <a:rPr lang="en-US" sz="4000" b="1" dirty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BỘ GD-ĐT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NGÀY 18/12/2017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071"/>
            <a:ext cx="8391378" cy="4972929"/>
          </a:xfrm>
        </p:spPr>
        <p:txBody>
          <a:bodyPr>
            <a:noAutofit/>
          </a:bodyPr>
          <a:lstStyle/>
          <a:p>
            <a:pPr algn="just"/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Thành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lập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phòng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tư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vấn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ly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́ 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nha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̀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trường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phô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̉ </a:t>
            </a:r>
            <a:r>
              <a:rPr lang="en-US" sz="30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thông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000" dirty="0">
              <a:solidFill>
                <a:schemeClr val="accent6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Xây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dựng</a:t>
            </a:r>
            <a:r>
              <a:rPr lang="en-US" sz="30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đội</a:t>
            </a:r>
            <a:r>
              <a:rPr lang="en-US" sz="300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ngũ chuyên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môn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vê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̀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tư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vấn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00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lý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học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đường</a:t>
            </a:r>
            <a:r>
              <a:rPr lang="en-US" sz="30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000" dirty="0">
              <a:solidFill>
                <a:srgbClr val="FF99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Chuyên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môn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hóa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ky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̃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năng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tư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vấn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sz="300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đội</a:t>
            </a:r>
            <a:r>
              <a:rPr lang="en-US" sz="300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ngũ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chuyên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trách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tư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vấn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err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00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lý</a:t>
            </a:r>
            <a:endParaRPr lang="en-US" sz="3000" dirty="0">
              <a:solidFill>
                <a:schemeClr val="accent6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Hoc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sinh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phải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được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thu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̣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hưởng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các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dịch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vụ </a:t>
            </a:r>
            <a:r>
              <a:rPr lang="en-US" sz="300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tâm</a:t>
            </a:r>
            <a:r>
              <a:rPr lang="en-US" sz="300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lý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học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đường</a:t>
            </a:r>
            <a:r>
              <a:rPr lang="en-US" sz="3000" dirty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từ</a:t>
            </a:r>
            <a:r>
              <a:rPr lang="en-US" sz="30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sz="30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000" dirty="0" err="1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trường</a:t>
            </a:r>
            <a:r>
              <a:rPr lang="en-US" sz="3000" dirty="0" smtClean="0">
                <a:solidFill>
                  <a:srgbClr val="FF99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000" dirty="0">
              <a:solidFill>
                <a:srgbClr val="FF99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FF00"/>
                </a:solidFill>
                <a:latin typeface="Times New Roman" panose="02020603050405020304" charset="0"/>
                <a:cs typeface="Times New Roman" panose="02020603050405020304" charset="0"/>
              </a:rPr>
              <a:t>CƠ SỞ PHÁP LÝ</a:t>
            </a:r>
            <a:endParaRPr lang="en-US" sz="5400" b="1" dirty="0">
              <a:solidFill>
                <a:srgbClr val="FFFF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08545" y="2291559"/>
            <a:ext cx="1120531" cy="1600758"/>
          </a:xfrm>
          <a:custGeom>
            <a:avLst/>
            <a:gdLst>
              <a:gd name="connsiteX0" fmla="*/ 0 w 1600757"/>
              <a:gd name="connsiteY0" fmla="*/ 0 h 1120530"/>
              <a:gd name="connsiteX1" fmla="*/ 1040492 w 1600757"/>
              <a:gd name="connsiteY1" fmla="*/ 0 h 1120530"/>
              <a:gd name="connsiteX2" fmla="*/ 1600757 w 1600757"/>
              <a:gd name="connsiteY2" fmla="*/ 560265 h 1120530"/>
              <a:gd name="connsiteX3" fmla="*/ 1040492 w 1600757"/>
              <a:gd name="connsiteY3" fmla="*/ 1120530 h 1120530"/>
              <a:gd name="connsiteX4" fmla="*/ 0 w 1600757"/>
              <a:gd name="connsiteY4" fmla="*/ 1120530 h 1120530"/>
              <a:gd name="connsiteX5" fmla="*/ 560265 w 1600757"/>
              <a:gd name="connsiteY5" fmla="*/ 560265 h 1120530"/>
              <a:gd name="connsiteX6" fmla="*/ 0 w 1600757"/>
              <a:gd name="connsiteY6" fmla="*/ 0 h 112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0757" h="1120530">
                <a:moveTo>
                  <a:pt x="1600756" y="0"/>
                </a:moveTo>
                <a:lnTo>
                  <a:pt x="1600756" y="728344"/>
                </a:lnTo>
                <a:lnTo>
                  <a:pt x="800379" y="1120530"/>
                </a:lnTo>
                <a:lnTo>
                  <a:pt x="1" y="728344"/>
                </a:lnTo>
                <a:lnTo>
                  <a:pt x="1" y="0"/>
                </a:lnTo>
                <a:lnTo>
                  <a:pt x="800379" y="392186"/>
                </a:lnTo>
                <a:lnTo>
                  <a:pt x="1600756" y="0"/>
                </a:lnTo>
                <a:close/>
              </a:path>
            </a:pathLst>
          </a:custGeom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781" tIns="578045" rIns="17780" bIns="57804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>
                <a:solidFill>
                  <a:schemeClr val="accent5">
                    <a:lumMod val="50000"/>
                  </a:schemeClr>
                </a:solidFill>
              </a:rPr>
              <a:t>NĐ80</a:t>
            </a:r>
            <a:endParaRPr lang="en-US" sz="2800" kern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974646" y="2291564"/>
            <a:ext cx="7009888" cy="1040493"/>
          </a:xfrm>
          <a:custGeom>
            <a:avLst/>
            <a:gdLst>
              <a:gd name="connsiteX0" fmla="*/ 173419 w 1040492"/>
              <a:gd name="connsiteY0" fmla="*/ 0 h 7009887"/>
              <a:gd name="connsiteX1" fmla="*/ 867073 w 1040492"/>
              <a:gd name="connsiteY1" fmla="*/ 0 h 7009887"/>
              <a:gd name="connsiteX2" fmla="*/ 1040492 w 1040492"/>
              <a:gd name="connsiteY2" fmla="*/ 173419 h 7009887"/>
              <a:gd name="connsiteX3" fmla="*/ 1040492 w 1040492"/>
              <a:gd name="connsiteY3" fmla="*/ 7009887 h 7009887"/>
              <a:gd name="connsiteX4" fmla="*/ 1040492 w 1040492"/>
              <a:gd name="connsiteY4" fmla="*/ 7009887 h 7009887"/>
              <a:gd name="connsiteX5" fmla="*/ 0 w 1040492"/>
              <a:gd name="connsiteY5" fmla="*/ 7009887 h 7009887"/>
              <a:gd name="connsiteX6" fmla="*/ 0 w 1040492"/>
              <a:gd name="connsiteY6" fmla="*/ 7009887 h 7009887"/>
              <a:gd name="connsiteX7" fmla="*/ 0 w 1040492"/>
              <a:gd name="connsiteY7" fmla="*/ 173419 h 7009887"/>
              <a:gd name="connsiteX8" fmla="*/ 173419 w 1040492"/>
              <a:gd name="connsiteY8" fmla="*/ 0 h 7009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492" h="7009887">
                <a:moveTo>
                  <a:pt x="1040492" y="1168341"/>
                </a:moveTo>
                <a:lnTo>
                  <a:pt x="1040492" y="5841546"/>
                </a:lnTo>
                <a:cubicBezTo>
                  <a:pt x="1040492" y="6486803"/>
                  <a:pt x="1028967" y="7009884"/>
                  <a:pt x="1014751" y="7009884"/>
                </a:cubicBezTo>
                <a:lnTo>
                  <a:pt x="0" y="7009884"/>
                </a:lnTo>
                <a:lnTo>
                  <a:pt x="0" y="7009884"/>
                </a:lnTo>
                <a:lnTo>
                  <a:pt x="0" y="3"/>
                </a:lnTo>
                <a:lnTo>
                  <a:pt x="0" y="3"/>
                </a:lnTo>
                <a:lnTo>
                  <a:pt x="1014751" y="3"/>
                </a:lnTo>
                <a:cubicBezTo>
                  <a:pt x="1028967" y="3"/>
                  <a:pt x="1040492" y="523084"/>
                  <a:pt x="1040492" y="116834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0000"/>
            </a:schemeClr>
          </a:solidFill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63493" rIns="63493" bIns="63494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Nghị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định</a:t>
            </a:r>
            <a:r>
              <a:rPr lang="en-US" sz="2000" kern="1200" dirty="0" smtClean="0"/>
              <a:t>  80/2017/NĐ-CP </a:t>
            </a:r>
            <a:r>
              <a:rPr lang="en-US" sz="2000" kern="1200" dirty="0" err="1" smtClean="0"/>
              <a:t>ngày</a:t>
            </a:r>
            <a:r>
              <a:rPr lang="en-US" sz="2000" kern="1200" dirty="0" smtClean="0"/>
              <a:t> 17/7/2017 </a:t>
            </a:r>
            <a:endParaRPr lang="en-US" sz="20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Quy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định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về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môi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trường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giáo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dục</a:t>
            </a:r>
            <a:r>
              <a:rPr lang="en-US" sz="2000" kern="1200" dirty="0" smtClean="0"/>
              <a:t> an </a:t>
            </a:r>
            <a:r>
              <a:rPr lang="en-US" sz="2000" kern="1200" dirty="0" err="1" smtClean="0"/>
              <a:t>toàn</a:t>
            </a:r>
            <a:r>
              <a:rPr lang="en-US" sz="2000" kern="1200" dirty="0" smtClean="0"/>
              <a:t>, </a:t>
            </a:r>
            <a:r>
              <a:rPr lang="en-US" sz="2000" kern="1200" dirty="0" err="1" smtClean="0"/>
              <a:t>lành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mạnh</a:t>
            </a:r>
            <a:r>
              <a:rPr lang="en-US" sz="2000" kern="1200" dirty="0" smtClean="0"/>
              <a:t>, </a:t>
            </a:r>
            <a:r>
              <a:rPr lang="en-US" sz="2000" kern="1200" dirty="0" err="1" smtClean="0"/>
              <a:t>thân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thiện</a:t>
            </a:r>
            <a:r>
              <a:rPr lang="en-US" sz="2000" kern="1200" dirty="0" smtClean="0"/>
              <a:t>, </a:t>
            </a:r>
            <a:r>
              <a:rPr lang="en-US" sz="2000" kern="1200" dirty="0" err="1" smtClean="0"/>
              <a:t>phòng</a:t>
            </a:r>
            <a:r>
              <a:rPr lang="en-US" sz="2000" kern="1200" dirty="0" smtClean="0"/>
              <a:t>, </a:t>
            </a:r>
            <a:r>
              <a:rPr lang="en-US" sz="2000" kern="1200" dirty="0" err="1" smtClean="0"/>
              <a:t>chống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bạo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lực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học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đường</a:t>
            </a:r>
            <a:endParaRPr lang="en-US" sz="2000" kern="1200" dirty="0"/>
          </a:p>
        </p:txBody>
      </p:sp>
      <p:sp>
        <p:nvSpPr>
          <p:cNvPr id="7" name="Freeform 6"/>
          <p:cNvSpPr/>
          <p:nvPr/>
        </p:nvSpPr>
        <p:spPr>
          <a:xfrm>
            <a:off x="822194" y="3659365"/>
            <a:ext cx="1120531" cy="1600758"/>
          </a:xfrm>
          <a:custGeom>
            <a:avLst/>
            <a:gdLst>
              <a:gd name="connsiteX0" fmla="*/ 0 w 1600757"/>
              <a:gd name="connsiteY0" fmla="*/ 0 h 1120530"/>
              <a:gd name="connsiteX1" fmla="*/ 1040492 w 1600757"/>
              <a:gd name="connsiteY1" fmla="*/ 0 h 1120530"/>
              <a:gd name="connsiteX2" fmla="*/ 1600757 w 1600757"/>
              <a:gd name="connsiteY2" fmla="*/ 560265 h 1120530"/>
              <a:gd name="connsiteX3" fmla="*/ 1040492 w 1600757"/>
              <a:gd name="connsiteY3" fmla="*/ 1120530 h 1120530"/>
              <a:gd name="connsiteX4" fmla="*/ 0 w 1600757"/>
              <a:gd name="connsiteY4" fmla="*/ 1120530 h 1120530"/>
              <a:gd name="connsiteX5" fmla="*/ 560265 w 1600757"/>
              <a:gd name="connsiteY5" fmla="*/ 560265 h 1120530"/>
              <a:gd name="connsiteX6" fmla="*/ 0 w 1600757"/>
              <a:gd name="connsiteY6" fmla="*/ 0 h 112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0757" h="1120530">
                <a:moveTo>
                  <a:pt x="1600756" y="0"/>
                </a:moveTo>
                <a:lnTo>
                  <a:pt x="1600756" y="728344"/>
                </a:lnTo>
                <a:lnTo>
                  <a:pt x="800379" y="1120530"/>
                </a:lnTo>
                <a:lnTo>
                  <a:pt x="1" y="728344"/>
                </a:lnTo>
                <a:lnTo>
                  <a:pt x="1" y="0"/>
                </a:lnTo>
                <a:lnTo>
                  <a:pt x="800379" y="392186"/>
                </a:lnTo>
                <a:lnTo>
                  <a:pt x="1600756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781" tIns="578045" rIns="17780" bIns="57804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smtClean="0">
                <a:solidFill>
                  <a:schemeClr val="bg1"/>
                </a:solidFill>
              </a:rPr>
              <a:t>TT31</a:t>
            </a:r>
            <a:endParaRPr lang="en-US" sz="2800" b="1" kern="1200" dirty="0">
              <a:solidFill>
                <a:schemeClr val="bg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985544" y="3645719"/>
            <a:ext cx="7010740" cy="1040492"/>
          </a:xfrm>
          <a:custGeom>
            <a:avLst/>
            <a:gdLst>
              <a:gd name="connsiteX0" fmla="*/ 173419 w 1040492"/>
              <a:gd name="connsiteY0" fmla="*/ 0 h 7010740"/>
              <a:gd name="connsiteX1" fmla="*/ 867073 w 1040492"/>
              <a:gd name="connsiteY1" fmla="*/ 0 h 7010740"/>
              <a:gd name="connsiteX2" fmla="*/ 1040492 w 1040492"/>
              <a:gd name="connsiteY2" fmla="*/ 173419 h 7010740"/>
              <a:gd name="connsiteX3" fmla="*/ 1040492 w 1040492"/>
              <a:gd name="connsiteY3" fmla="*/ 7010740 h 7010740"/>
              <a:gd name="connsiteX4" fmla="*/ 1040492 w 1040492"/>
              <a:gd name="connsiteY4" fmla="*/ 7010740 h 7010740"/>
              <a:gd name="connsiteX5" fmla="*/ 0 w 1040492"/>
              <a:gd name="connsiteY5" fmla="*/ 7010740 h 7010740"/>
              <a:gd name="connsiteX6" fmla="*/ 0 w 1040492"/>
              <a:gd name="connsiteY6" fmla="*/ 7010740 h 7010740"/>
              <a:gd name="connsiteX7" fmla="*/ 0 w 1040492"/>
              <a:gd name="connsiteY7" fmla="*/ 173419 h 7010740"/>
              <a:gd name="connsiteX8" fmla="*/ 173419 w 1040492"/>
              <a:gd name="connsiteY8" fmla="*/ 0 h 70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492" h="7010740">
                <a:moveTo>
                  <a:pt x="1040492" y="1168484"/>
                </a:moveTo>
                <a:lnTo>
                  <a:pt x="1040492" y="5842256"/>
                </a:lnTo>
                <a:cubicBezTo>
                  <a:pt x="1040492" y="6487592"/>
                  <a:pt x="1028969" y="7010737"/>
                  <a:pt x="1014754" y="7010737"/>
                </a:cubicBezTo>
                <a:lnTo>
                  <a:pt x="0" y="7010737"/>
                </a:lnTo>
                <a:lnTo>
                  <a:pt x="0" y="7010737"/>
                </a:lnTo>
                <a:lnTo>
                  <a:pt x="0" y="3"/>
                </a:lnTo>
                <a:lnTo>
                  <a:pt x="0" y="3"/>
                </a:lnTo>
                <a:lnTo>
                  <a:pt x="1014754" y="3"/>
                </a:lnTo>
                <a:cubicBezTo>
                  <a:pt x="1028969" y="3"/>
                  <a:pt x="1040492" y="523148"/>
                  <a:pt x="1040492" y="1168484"/>
                </a:cubicBezTo>
                <a:close/>
              </a:path>
            </a:pathLst>
          </a:custGeom>
          <a:solidFill>
            <a:srgbClr val="CCFFCC">
              <a:alpha val="89804"/>
            </a:srgbClr>
          </a:solidFill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63492" rIns="63492" bIns="63494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Thông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tư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số</a:t>
            </a:r>
            <a:r>
              <a:rPr lang="en-US" sz="2000" kern="1200" dirty="0" smtClean="0"/>
              <a:t> 31/2017/TT-BGDĐT </a:t>
            </a:r>
            <a:r>
              <a:rPr lang="en-US" sz="2000" kern="1200" dirty="0" err="1" smtClean="0"/>
              <a:t>ngày</a:t>
            </a:r>
            <a:r>
              <a:rPr lang="en-US" sz="2000" kern="1200" dirty="0" smtClean="0"/>
              <a:t> 18/12/1017 </a:t>
            </a:r>
            <a:endParaRPr lang="en-US" sz="20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Về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việc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hướng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dẫn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thực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hiện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công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tác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tư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vấn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tâm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lý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cho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học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sinh</a:t>
            </a:r>
            <a:endParaRPr lang="en-US" sz="2000" kern="1200" dirty="0"/>
          </a:p>
        </p:txBody>
      </p:sp>
      <p:sp>
        <p:nvSpPr>
          <p:cNvPr id="9" name="Freeform 8"/>
          <p:cNvSpPr/>
          <p:nvPr/>
        </p:nvSpPr>
        <p:spPr>
          <a:xfrm>
            <a:off x="890434" y="5109065"/>
            <a:ext cx="1120531" cy="1600758"/>
          </a:xfrm>
          <a:custGeom>
            <a:avLst/>
            <a:gdLst>
              <a:gd name="connsiteX0" fmla="*/ 0 w 1600757"/>
              <a:gd name="connsiteY0" fmla="*/ 0 h 1120530"/>
              <a:gd name="connsiteX1" fmla="*/ 1040492 w 1600757"/>
              <a:gd name="connsiteY1" fmla="*/ 0 h 1120530"/>
              <a:gd name="connsiteX2" fmla="*/ 1600757 w 1600757"/>
              <a:gd name="connsiteY2" fmla="*/ 560265 h 1120530"/>
              <a:gd name="connsiteX3" fmla="*/ 1040492 w 1600757"/>
              <a:gd name="connsiteY3" fmla="*/ 1120530 h 1120530"/>
              <a:gd name="connsiteX4" fmla="*/ 0 w 1600757"/>
              <a:gd name="connsiteY4" fmla="*/ 1120530 h 1120530"/>
              <a:gd name="connsiteX5" fmla="*/ 560265 w 1600757"/>
              <a:gd name="connsiteY5" fmla="*/ 560265 h 1120530"/>
              <a:gd name="connsiteX6" fmla="*/ 0 w 1600757"/>
              <a:gd name="connsiteY6" fmla="*/ 0 h 112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0757" h="1120530">
                <a:moveTo>
                  <a:pt x="1600756" y="0"/>
                </a:moveTo>
                <a:lnTo>
                  <a:pt x="1600756" y="728344"/>
                </a:lnTo>
                <a:lnTo>
                  <a:pt x="800379" y="1120530"/>
                </a:lnTo>
                <a:lnTo>
                  <a:pt x="1" y="728344"/>
                </a:lnTo>
                <a:lnTo>
                  <a:pt x="1" y="0"/>
                </a:lnTo>
                <a:lnTo>
                  <a:pt x="800379" y="392186"/>
                </a:lnTo>
                <a:lnTo>
                  <a:pt x="1600756" y="0"/>
                </a:lnTo>
                <a:close/>
              </a:path>
            </a:pathLst>
          </a:custGeom>
          <a:gradFill rotWithShape="0">
            <a:gsLst>
              <a:gs pos="2000">
                <a:schemeClr val="accent5">
                  <a:lumMod val="60000"/>
                  <a:lumOff val="40000"/>
                </a:schemeClr>
              </a:gs>
              <a:gs pos="100000">
                <a:schemeClr val="accent6"/>
              </a:gs>
              <a:gs pos="100000">
                <a:schemeClr val="accent4">
                  <a:hueOff val="0"/>
                  <a:satOff val="0"/>
                  <a:lumOff val="0"/>
                  <a:alphaOff val="0"/>
                  <a:shade val="90000"/>
                  <a:satMod val="110000"/>
                </a:schemeClr>
              </a:gs>
            </a:gsLst>
          </a:gradFill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572965" rIns="12700" bIns="572966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smtClean="0">
                <a:solidFill>
                  <a:schemeClr val="bg1"/>
                </a:solidFill>
              </a:rPr>
              <a:t>QĐ 1299</a:t>
            </a:r>
            <a:endParaRPr lang="en-US" sz="2000" b="1" kern="1200" dirty="0">
              <a:solidFill>
                <a:schemeClr val="bg1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003151" y="5120642"/>
            <a:ext cx="7007482" cy="1040492"/>
          </a:xfrm>
          <a:custGeom>
            <a:avLst/>
            <a:gdLst>
              <a:gd name="connsiteX0" fmla="*/ 173419 w 1040492"/>
              <a:gd name="connsiteY0" fmla="*/ 0 h 7007482"/>
              <a:gd name="connsiteX1" fmla="*/ 867073 w 1040492"/>
              <a:gd name="connsiteY1" fmla="*/ 0 h 7007482"/>
              <a:gd name="connsiteX2" fmla="*/ 1040492 w 1040492"/>
              <a:gd name="connsiteY2" fmla="*/ 173419 h 7007482"/>
              <a:gd name="connsiteX3" fmla="*/ 1040492 w 1040492"/>
              <a:gd name="connsiteY3" fmla="*/ 7007482 h 7007482"/>
              <a:gd name="connsiteX4" fmla="*/ 1040492 w 1040492"/>
              <a:gd name="connsiteY4" fmla="*/ 7007482 h 7007482"/>
              <a:gd name="connsiteX5" fmla="*/ 0 w 1040492"/>
              <a:gd name="connsiteY5" fmla="*/ 7007482 h 7007482"/>
              <a:gd name="connsiteX6" fmla="*/ 0 w 1040492"/>
              <a:gd name="connsiteY6" fmla="*/ 7007482 h 7007482"/>
              <a:gd name="connsiteX7" fmla="*/ 0 w 1040492"/>
              <a:gd name="connsiteY7" fmla="*/ 173419 h 7007482"/>
              <a:gd name="connsiteX8" fmla="*/ 173419 w 1040492"/>
              <a:gd name="connsiteY8" fmla="*/ 0 h 7007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492" h="7007482">
                <a:moveTo>
                  <a:pt x="1040492" y="1167941"/>
                </a:moveTo>
                <a:lnTo>
                  <a:pt x="1040492" y="5839541"/>
                </a:lnTo>
                <a:cubicBezTo>
                  <a:pt x="1040492" y="6484578"/>
                  <a:pt x="1028963" y="7007479"/>
                  <a:pt x="1014742" y="7007479"/>
                </a:cubicBezTo>
                <a:lnTo>
                  <a:pt x="0" y="7007479"/>
                </a:lnTo>
                <a:lnTo>
                  <a:pt x="0" y="7007479"/>
                </a:lnTo>
                <a:lnTo>
                  <a:pt x="0" y="3"/>
                </a:lnTo>
                <a:lnTo>
                  <a:pt x="0" y="3"/>
                </a:lnTo>
                <a:lnTo>
                  <a:pt x="1014742" y="3"/>
                </a:lnTo>
                <a:cubicBezTo>
                  <a:pt x="1028963" y="3"/>
                  <a:pt x="1040492" y="522904"/>
                  <a:pt x="1040492" y="116794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  <a:alpha val="90000"/>
            </a:schemeClr>
          </a:solidFill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63492" rIns="63492" bIns="63494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Quyết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định</a:t>
            </a:r>
            <a:r>
              <a:rPr lang="en-US" sz="2000" kern="1200" dirty="0" smtClean="0"/>
              <a:t> 1299/QĐ-</a:t>
            </a:r>
            <a:r>
              <a:rPr lang="en-US" sz="2000" kern="1200" dirty="0" err="1" smtClean="0"/>
              <a:t>TTg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ngày</a:t>
            </a:r>
            <a:r>
              <a:rPr lang="en-US" sz="2000" kern="1200" dirty="0" smtClean="0"/>
              <a:t> 03/10/2018 </a:t>
            </a:r>
            <a:endParaRPr lang="en-US" sz="20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err="1" smtClean="0"/>
              <a:t>Phê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duyệt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đề</a:t>
            </a:r>
            <a:r>
              <a:rPr lang="en-US" sz="2000" kern="1200" dirty="0" smtClean="0"/>
              <a:t> </a:t>
            </a:r>
            <a:r>
              <a:rPr lang="en-US" sz="2000" kern="1200" dirty="0" err="1" smtClean="0"/>
              <a:t>án</a:t>
            </a:r>
            <a:r>
              <a:rPr lang="ja-JP" altLang="en-US" sz="2000" kern="1200" dirty="0" smtClean="0"/>
              <a:t>“</a:t>
            </a:r>
            <a:r>
              <a:rPr lang="en-US" altLang="ja-JP" sz="2000" kern="1200" dirty="0" err="1" smtClean="0"/>
              <a:t>Xây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dựng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văn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hoá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ứng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xử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trong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trường</a:t>
            </a:r>
            <a:r>
              <a:rPr lang="en-US" altLang="ja-JP" sz="2000" kern="1200" dirty="0" smtClean="0"/>
              <a:t> </a:t>
            </a:r>
            <a:r>
              <a:rPr lang="en-US" altLang="ja-JP" sz="2000" kern="1200" dirty="0" err="1" smtClean="0"/>
              <a:t>học</a:t>
            </a:r>
            <a:r>
              <a:rPr lang="ja-JP" altLang="en-US" sz="2000" kern="1200" dirty="0" smtClean="0"/>
              <a:t>”</a:t>
            </a:r>
            <a:endParaRPr lang="en-US" sz="2000" kern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0184" y="3947"/>
            <a:ext cx="6837529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KHÁC BIỆT CĂN BẢN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2165" y="1146946"/>
            <a:ext cx="2124452" cy="5527879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FFF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52400" tIns="1105577" rIns="152401" bIns="1105576" numCol="1" spcCol="1270" anchor="t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ĐỨC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700" kern="1200" dirty="0">
              <a:solidFill>
                <a:srgbClr val="0000FF"/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b="1" kern="1200" dirty="0" err="1" smtClean="0">
                <a:solidFill>
                  <a:srgbClr val="0000FF"/>
                </a:solidFill>
              </a:rPr>
              <a:t>Hình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thành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giá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trị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endParaRPr lang="en-US" sz="2200" b="1" kern="1200" dirty="0">
              <a:solidFill>
                <a:srgbClr val="0000FF"/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b="1" kern="1200" dirty="0" err="1" smtClean="0">
                <a:solidFill>
                  <a:srgbClr val="0000FF"/>
                </a:solidFill>
              </a:rPr>
              <a:t>Giá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trị</a:t>
            </a:r>
            <a:r>
              <a:rPr lang="en-US" sz="2200" b="1" kern="1200" dirty="0" smtClean="0">
                <a:solidFill>
                  <a:srgbClr val="0000FF"/>
                </a:solidFill>
              </a:rPr>
              <a:t>: con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người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nhận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thức</a:t>
            </a:r>
            <a:r>
              <a:rPr lang="en-US" sz="2200" b="1" kern="1200" dirty="0" smtClean="0">
                <a:solidFill>
                  <a:srgbClr val="0000FF"/>
                </a:solidFill>
              </a:rPr>
              <a:t>,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đánh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giá</a:t>
            </a:r>
            <a:r>
              <a:rPr lang="en-US" sz="2200" b="1" kern="1200" dirty="0" smtClean="0">
                <a:solidFill>
                  <a:srgbClr val="0000FF"/>
                </a:solidFill>
              </a:rPr>
              <a:t>, tin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tưởng</a:t>
            </a:r>
            <a:r>
              <a:rPr lang="en-US" sz="2200" b="1" kern="1200" dirty="0" smtClean="0">
                <a:solidFill>
                  <a:srgbClr val="0000FF"/>
                </a:solidFill>
              </a:rPr>
              <a:t>,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coi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là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quan</a:t>
            </a:r>
            <a:r>
              <a:rPr lang="en-US" sz="2200" b="1" kern="1200" dirty="0" smtClean="0">
                <a:solidFill>
                  <a:srgbClr val="0000FF"/>
                </a:solidFill>
              </a:rPr>
              <a:t> </a:t>
            </a:r>
            <a:r>
              <a:rPr lang="en-US" sz="2200" b="1" kern="1200" dirty="0" err="1" smtClean="0">
                <a:solidFill>
                  <a:srgbClr val="0000FF"/>
                </a:solidFill>
              </a:rPr>
              <a:t>trọng</a:t>
            </a:r>
            <a:endParaRPr lang="en-US" sz="2200" b="1" kern="1200" dirty="0">
              <a:solidFill>
                <a:srgbClr val="0000FF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285949" y="1146946"/>
            <a:ext cx="2124452" cy="5527879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00" tIns="1105577" rIns="127001" bIns="1105576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KNS</a:t>
            </a: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b="1" kern="1200" dirty="0" err="1" smtClean="0">
                <a:solidFill>
                  <a:schemeClr val="tx1"/>
                </a:solidFill>
              </a:rPr>
              <a:t>Hình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thành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kỹ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năng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tự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quản</a:t>
            </a:r>
            <a:r>
              <a:rPr lang="en-US" sz="2000" b="1" kern="1200" dirty="0" smtClean="0">
                <a:solidFill>
                  <a:schemeClr val="tx1"/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kỹ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năng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xã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hội</a:t>
            </a:r>
            <a:endParaRPr lang="en-US" sz="2000" b="1" kern="1200" dirty="0">
              <a:solidFill>
                <a:schemeClr val="tx1"/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b="1" kern="1200" dirty="0" smtClean="0">
                <a:solidFill>
                  <a:schemeClr val="tx1"/>
                </a:solidFill>
              </a:rPr>
              <a:t>KNS: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Khả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năng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làm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chủ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bản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thân</a:t>
            </a:r>
            <a:r>
              <a:rPr lang="en-US" sz="2000" b="1" kern="1200" dirty="0" smtClean="0">
                <a:solidFill>
                  <a:schemeClr val="tx1"/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ứng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xử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với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người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khác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và</a:t>
            </a:r>
            <a:r>
              <a:rPr lang="en-US" sz="2000" b="1" kern="1200" dirty="0" smtClean="0">
                <a:solidFill>
                  <a:schemeClr val="tx1"/>
                </a:solidFill>
              </a:rPr>
              <a:t> XH,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ứng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phó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tích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cực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trước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các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tình</a:t>
            </a:r>
            <a:r>
              <a:rPr lang="en-US" sz="2000" b="1" kern="1200" dirty="0" smtClean="0">
                <a:solidFill>
                  <a:schemeClr val="tx1"/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/>
                </a:solidFill>
              </a:rPr>
              <a:t>huống</a:t>
            </a:r>
            <a:endParaRPr lang="en-US" sz="2000" b="1" kern="1200" dirty="0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569734" y="1146946"/>
            <a:ext cx="2124452" cy="5527879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rgbClr val="92D05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7950" tIns="1105577" rIns="107951" bIns="1105576" numCol="1" spcCol="1270" anchor="t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700" b="1" kern="1200" dirty="0" smtClean="0">
                <a:solidFill>
                  <a:srgbClr val="FF0000"/>
                </a:solidFill>
              </a:rPr>
              <a:t>GIÁO DỤC </a:t>
            </a:r>
          </a:p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700" b="1" kern="1200" dirty="0" smtClean="0">
                <a:solidFill>
                  <a:srgbClr val="FF0000"/>
                </a:solidFill>
              </a:rPr>
              <a:t>LỐI SỐNG</a:t>
            </a: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Cung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cấp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nhận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thức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và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hình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thành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lối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sống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tích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cực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an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toàn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hiệu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endParaRPr lang="en-US" sz="2000" b="1" kern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Sống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tự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lập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an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toàn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yêu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thương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trách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nhiệm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trung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tôn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trọng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hợp</a:t>
            </a:r>
            <a:r>
              <a:rPr lang="en-US" sz="20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tác</a:t>
            </a:r>
            <a:endParaRPr lang="en-US" sz="2000" b="1" kern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853519" y="1146946"/>
            <a:ext cx="2124452" cy="571105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F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7950" tIns="1105577" rIns="107951" bIns="1105576" numCol="1" spcCol="1270" anchor="t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700" b="1" kern="1200" dirty="0" smtClean="0">
                <a:solidFill>
                  <a:srgbClr val="0000FF"/>
                </a:solidFill>
              </a:rPr>
              <a:t>GIÁO DỤC TLHĐ</a:t>
            </a:r>
          </a:p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7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Hỗ</a:t>
            </a:r>
            <a:r>
              <a:rPr lang="en-US" sz="24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trợ</a:t>
            </a:r>
            <a:r>
              <a:rPr lang="en-US" sz="24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tâm</a:t>
            </a:r>
            <a:r>
              <a:rPr lang="en-US" sz="24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lý</a:t>
            </a:r>
            <a:endParaRPr lang="en-US" sz="2400" b="1" kern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Phòng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ngừa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hỗ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trợ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giúp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HS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cách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thức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giải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quyết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phù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hợp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giúp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giảm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thiểu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tác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động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tiêu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cực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thể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xảy</a:t>
            </a:r>
            <a:r>
              <a:rPr lang="en-US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200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</a:t>
            </a:r>
            <a:endParaRPr lang="en-US" sz="2200" b="1" kern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3383140" cy="796879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endParaRPr lang="en-US" sz="3600" b="1" dirty="0"/>
          </a:p>
        </p:txBody>
      </p:sp>
      <p:sp>
        <p:nvSpPr>
          <p:cNvPr id="8" name="Freeform 7"/>
          <p:cNvSpPr/>
          <p:nvPr/>
        </p:nvSpPr>
        <p:spPr>
          <a:xfrm rot="929412">
            <a:off x="3763293" y="533634"/>
            <a:ext cx="1505135" cy="2995835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Nâng</a:t>
            </a:r>
            <a:r>
              <a:rPr lang="en-US" sz="28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cao</a:t>
            </a:r>
            <a:r>
              <a:rPr lang="en-US" sz="28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hiểu</a:t>
            </a:r>
            <a:r>
              <a:rPr lang="en-US" sz="28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biết</a:t>
            </a:r>
            <a:endParaRPr lang="en-US" sz="28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Freeform 12"/>
          <p:cNvSpPr/>
          <p:nvPr/>
        </p:nvSpPr>
        <p:spPr>
          <a:xfrm rot="20547701">
            <a:off x="4338465" y="2616534"/>
            <a:ext cx="3263268" cy="1658211"/>
          </a:xfrm>
          <a:custGeom>
            <a:avLst/>
            <a:gdLst>
              <a:gd name="connsiteX0" fmla="*/ 0 w 1418666"/>
              <a:gd name="connsiteY0" fmla="*/ 255341 h 510682"/>
              <a:gd name="connsiteX1" fmla="*/ 709333 w 1418666"/>
              <a:gd name="connsiteY1" fmla="*/ 0 h 510682"/>
              <a:gd name="connsiteX2" fmla="*/ 1418666 w 1418666"/>
              <a:gd name="connsiteY2" fmla="*/ 255341 h 510682"/>
              <a:gd name="connsiteX3" fmla="*/ 709333 w 1418666"/>
              <a:gd name="connsiteY3" fmla="*/ 510682 h 510682"/>
              <a:gd name="connsiteX4" fmla="*/ 0 w 1418666"/>
              <a:gd name="connsiteY4" fmla="*/ 255341 h 51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8666" h="510682">
                <a:moveTo>
                  <a:pt x="0" y="255341"/>
                </a:moveTo>
                <a:cubicBezTo>
                  <a:pt x="0" y="114320"/>
                  <a:pt x="317579" y="0"/>
                  <a:pt x="709333" y="0"/>
                </a:cubicBezTo>
                <a:cubicBezTo>
                  <a:pt x="1101087" y="0"/>
                  <a:pt x="1418666" y="114320"/>
                  <a:pt x="1418666" y="255341"/>
                </a:cubicBezTo>
                <a:cubicBezTo>
                  <a:pt x="1418666" y="396362"/>
                  <a:pt x="1101087" y="510682"/>
                  <a:pt x="709333" y="510682"/>
                </a:cubicBezTo>
                <a:cubicBezTo>
                  <a:pt x="317579" y="510682"/>
                  <a:pt x="0" y="396362"/>
                  <a:pt x="0" y="25534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759" tIns="74788" rIns="207759" bIns="7478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Tăng</a:t>
            </a:r>
            <a:r>
              <a:rPr lang="en-US" sz="2400" b="1" kern="1200" dirty="0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cường</a:t>
            </a:r>
            <a:r>
              <a:rPr lang="en-US" sz="2400" b="1" kern="1200" dirty="0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các</a:t>
            </a:r>
            <a:r>
              <a:rPr lang="en-US" sz="2400" b="1" kern="1200" dirty="0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giá</a:t>
            </a:r>
            <a:r>
              <a:rPr lang="en-US" sz="2400" b="1" kern="1200" dirty="0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CC0000"/>
                </a:solidFill>
                <a:latin typeface="Arial" panose="020B0604020202020204"/>
                <a:cs typeface="Arial" panose="020B0604020202020204"/>
              </a:rPr>
              <a:t>trị</a:t>
            </a:r>
            <a:endParaRPr lang="en-US" sz="2400" b="1" kern="1200" dirty="0">
              <a:solidFill>
                <a:srgbClr val="CC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Freeform 15"/>
          <p:cNvSpPr/>
          <p:nvPr/>
        </p:nvSpPr>
        <p:spPr>
          <a:xfrm rot="2791105">
            <a:off x="3606877" y="4689207"/>
            <a:ext cx="3054829" cy="1577255"/>
          </a:xfrm>
          <a:custGeom>
            <a:avLst/>
            <a:gdLst>
              <a:gd name="connsiteX0" fmla="*/ 0 w 1158590"/>
              <a:gd name="connsiteY0" fmla="*/ 255341 h 510682"/>
              <a:gd name="connsiteX1" fmla="*/ 579295 w 1158590"/>
              <a:gd name="connsiteY1" fmla="*/ 0 h 510682"/>
              <a:gd name="connsiteX2" fmla="*/ 1158590 w 1158590"/>
              <a:gd name="connsiteY2" fmla="*/ 255341 h 510682"/>
              <a:gd name="connsiteX3" fmla="*/ 579295 w 1158590"/>
              <a:gd name="connsiteY3" fmla="*/ 510682 h 510682"/>
              <a:gd name="connsiteX4" fmla="*/ 0 w 1158590"/>
              <a:gd name="connsiteY4" fmla="*/ 255341 h 51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8590" h="510682">
                <a:moveTo>
                  <a:pt x="0" y="255341"/>
                </a:moveTo>
                <a:cubicBezTo>
                  <a:pt x="0" y="114320"/>
                  <a:pt x="259359" y="0"/>
                  <a:pt x="579295" y="0"/>
                </a:cubicBezTo>
                <a:cubicBezTo>
                  <a:pt x="899231" y="0"/>
                  <a:pt x="1158590" y="114320"/>
                  <a:pt x="1158590" y="255341"/>
                </a:cubicBezTo>
                <a:cubicBezTo>
                  <a:pt x="1158590" y="396362"/>
                  <a:pt x="899231" y="510682"/>
                  <a:pt x="579295" y="510682"/>
                </a:cubicBezTo>
                <a:cubicBezTo>
                  <a:pt x="259359" y="510682"/>
                  <a:pt x="0" y="396362"/>
                  <a:pt x="0" y="25534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9672" tIns="74788" rIns="169672" bIns="7478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Hình</a:t>
            </a:r>
            <a:r>
              <a:rPr lang="en-US" sz="2400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thành</a:t>
            </a:r>
            <a:r>
              <a:rPr lang="en-US" sz="2400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các</a:t>
            </a:r>
            <a:r>
              <a:rPr lang="en-US" sz="2400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kĩ</a:t>
            </a:r>
            <a:r>
              <a:rPr lang="en-US" sz="2400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năng</a:t>
            </a:r>
            <a:endParaRPr lang="en-US" sz="2400" b="1" kern="1200" dirty="0">
              <a:solidFill>
                <a:schemeClr val="tx1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9" name="Freeform 18"/>
          <p:cNvSpPr/>
          <p:nvPr/>
        </p:nvSpPr>
        <p:spPr>
          <a:xfrm rot="19731243">
            <a:off x="799428" y="4333253"/>
            <a:ext cx="3323063" cy="1668948"/>
          </a:xfrm>
          <a:custGeom>
            <a:avLst/>
            <a:gdLst>
              <a:gd name="connsiteX0" fmla="*/ 0 w 1159653"/>
              <a:gd name="connsiteY0" fmla="*/ 317994 h 635988"/>
              <a:gd name="connsiteX1" fmla="*/ 579827 w 1159653"/>
              <a:gd name="connsiteY1" fmla="*/ 0 h 635988"/>
              <a:gd name="connsiteX2" fmla="*/ 1159654 w 1159653"/>
              <a:gd name="connsiteY2" fmla="*/ 317994 h 635988"/>
              <a:gd name="connsiteX3" fmla="*/ 579827 w 1159653"/>
              <a:gd name="connsiteY3" fmla="*/ 635988 h 635988"/>
              <a:gd name="connsiteX4" fmla="*/ 0 w 1159653"/>
              <a:gd name="connsiteY4" fmla="*/ 317994 h 635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9653" h="635988">
                <a:moveTo>
                  <a:pt x="0" y="317994"/>
                </a:moveTo>
                <a:cubicBezTo>
                  <a:pt x="0" y="142371"/>
                  <a:pt x="259597" y="0"/>
                  <a:pt x="579827" y="0"/>
                </a:cubicBezTo>
                <a:cubicBezTo>
                  <a:pt x="900057" y="0"/>
                  <a:pt x="1159654" y="142371"/>
                  <a:pt x="1159654" y="317994"/>
                </a:cubicBezTo>
                <a:cubicBezTo>
                  <a:pt x="1159654" y="493617"/>
                  <a:pt x="900057" y="635988"/>
                  <a:pt x="579827" y="635988"/>
                </a:cubicBezTo>
                <a:cubicBezTo>
                  <a:pt x="259597" y="635988"/>
                  <a:pt x="0" y="493617"/>
                  <a:pt x="0" y="317994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9827" tIns="93138" rIns="169827" bIns="9313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Có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thái</a:t>
            </a:r>
            <a:r>
              <a:rPr lang="en-US" sz="32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latin typeface="Arial" panose="020B0604020202020204"/>
                <a:cs typeface="Arial" panose="020B0604020202020204"/>
              </a:rPr>
              <a:t>độ</a:t>
            </a:r>
            <a:endParaRPr lang="en-US" sz="32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2" name="Freeform 21"/>
          <p:cNvSpPr/>
          <p:nvPr/>
        </p:nvSpPr>
        <p:spPr>
          <a:xfrm rot="2087708">
            <a:off x="1029541" y="2164250"/>
            <a:ext cx="3059531" cy="1551070"/>
          </a:xfrm>
          <a:custGeom>
            <a:avLst/>
            <a:gdLst>
              <a:gd name="connsiteX0" fmla="*/ 0 w 1313399"/>
              <a:gd name="connsiteY0" fmla="*/ 255341 h 510682"/>
              <a:gd name="connsiteX1" fmla="*/ 656700 w 1313399"/>
              <a:gd name="connsiteY1" fmla="*/ 0 h 510682"/>
              <a:gd name="connsiteX2" fmla="*/ 1313400 w 1313399"/>
              <a:gd name="connsiteY2" fmla="*/ 255341 h 510682"/>
              <a:gd name="connsiteX3" fmla="*/ 656700 w 1313399"/>
              <a:gd name="connsiteY3" fmla="*/ 510682 h 510682"/>
              <a:gd name="connsiteX4" fmla="*/ 0 w 1313399"/>
              <a:gd name="connsiteY4" fmla="*/ 255341 h 51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3399" h="510682">
                <a:moveTo>
                  <a:pt x="0" y="255341"/>
                </a:moveTo>
                <a:cubicBezTo>
                  <a:pt x="0" y="114320"/>
                  <a:pt x="294015" y="0"/>
                  <a:pt x="656700" y="0"/>
                </a:cubicBezTo>
                <a:cubicBezTo>
                  <a:pt x="1019385" y="0"/>
                  <a:pt x="1313400" y="114320"/>
                  <a:pt x="1313400" y="255341"/>
                </a:cubicBezTo>
                <a:cubicBezTo>
                  <a:pt x="1313400" y="396362"/>
                  <a:pt x="1019385" y="510682"/>
                  <a:pt x="656700" y="510682"/>
                </a:cubicBezTo>
                <a:cubicBezTo>
                  <a:pt x="294015" y="510682"/>
                  <a:pt x="0" y="396362"/>
                  <a:pt x="0" y="255341"/>
                </a:cubicBezTo>
                <a:close/>
              </a:path>
            </a:pathLst>
          </a:custGeom>
          <a:solidFill>
            <a:srgbClr val="92D05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2343" tIns="74788" rIns="192343" bIns="74788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Rèn</a:t>
            </a:r>
            <a:r>
              <a:rPr lang="en-US" sz="3200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3200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luyện</a:t>
            </a:r>
            <a:endParaRPr lang="en-US" sz="3200" b="1" kern="1200" dirty="0">
              <a:solidFill>
                <a:schemeClr val="tx1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6" grpId="0" animBg="1"/>
      <p:bldP spid="19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07871" y="2648358"/>
            <a:ext cx="1284200" cy="3398292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Nâng</a:t>
            </a:r>
            <a:r>
              <a:rPr lang="en-US" sz="24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cao</a:t>
            </a:r>
            <a:r>
              <a:rPr lang="en-US" sz="24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hiểu</a:t>
            </a:r>
            <a:r>
              <a:rPr lang="en-US" sz="24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biết</a:t>
            </a:r>
            <a:endParaRPr lang="en-US" sz="24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r>
              <a:rPr lang="en-US" sz="3600" b="1" dirty="0" smtClean="0"/>
              <a:t>GIÚP HỌC SINH</a:t>
            </a:r>
            <a:endParaRPr lang="en-US" sz="3600" b="1" dirty="0"/>
          </a:p>
        </p:txBody>
      </p:sp>
      <p:sp>
        <p:nvSpPr>
          <p:cNvPr id="6" name="Freeform 5"/>
          <p:cNvSpPr/>
          <p:nvPr/>
        </p:nvSpPr>
        <p:spPr>
          <a:xfrm>
            <a:off x="1392071" y="2648358"/>
            <a:ext cx="6980830" cy="869592"/>
          </a:xfrm>
          <a:custGeom>
            <a:avLst/>
            <a:gdLst>
              <a:gd name="connsiteX0" fmla="*/ 0 w 1404239"/>
              <a:gd name="connsiteY0" fmla="*/ 0 h 510938"/>
              <a:gd name="connsiteX1" fmla="*/ 1404239 w 1404239"/>
              <a:gd name="connsiteY1" fmla="*/ 0 h 510938"/>
              <a:gd name="connsiteX2" fmla="*/ 1404239 w 1404239"/>
              <a:gd name="connsiteY2" fmla="*/ 510938 h 510938"/>
              <a:gd name="connsiteX3" fmla="*/ 0 w 1404239"/>
              <a:gd name="connsiteY3" fmla="*/ 510938 h 510938"/>
              <a:gd name="connsiteX4" fmla="*/ 0 w 1404239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239" h="510938">
                <a:moveTo>
                  <a:pt x="0" y="0"/>
                </a:moveTo>
                <a:lnTo>
                  <a:pt x="1404239" y="0"/>
                </a:lnTo>
                <a:lnTo>
                  <a:pt x="1404239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4678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Bản</a:t>
            </a:r>
            <a:r>
              <a:rPr lang="en-US" sz="2000" b="1" kern="120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thân</a:t>
            </a:r>
            <a:r>
              <a:rPr lang="en-US" sz="2000" b="1" kern="1200" smtClean="0">
                <a:latin typeface="Arial" panose="020B0604020202020204"/>
                <a:cs typeface="Arial" panose="020B0604020202020204"/>
              </a:rPr>
              <a:t>: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Trau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dồi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kiến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thức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cho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mình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endParaRPr lang="en-US" sz="20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439839" y="3862316"/>
            <a:ext cx="7246961" cy="900754"/>
          </a:xfrm>
          <a:custGeom>
            <a:avLst/>
            <a:gdLst>
              <a:gd name="connsiteX0" fmla="*/ 0 w 1381598"/>
              <a:gd name="connsiteY0" fmla="*/ 0 h 610121"/>
              <a:gd name="connsiteX1" fmla="*/ 1381598 w 1381598"/>
              <a:gd name="connsiteY1" fmla="*/ 0 h 610121"/>
              <a:gd name="connsiteX2" fmla="*/ 1381598 w 1381598"/>
              <a:gd name="connsiteY2" fmla="*/ 610121 h 610121"/>
              <a:gd name="connsiteX3" fmla="*/ 0 w 1381598"/>
              <a:gd name="connsiteY3" fmla="*/ 610121 h 610121"/>
              <a:gd name="connsiteX4" fmla="*/ 0 w 1381598"/>
              <a:gd name="connsiteY4" fmla="*/ 0 h 610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1598" h="610121">
                <a:moveTo>
                  <a:pt x="0" y="0"/>
                </a:moveTo>
                <a:lnTo>
                  <a:pt x="1381598" y="0"/>
                </a:lnTo>
                <a:lnTo>
                  <a:pt x="1381598" y="610121"/>
                </a:lnTo>
                <a:lnTo>
                  <a:pt x="0" y="6101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1056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Hoàn</a:t>
            </a:r>
            <a:r>
              <a:rPr lang="en-US" sz="20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cảnh</a:t>
            </a:r>
            <a:r>
              <a:rPr lang="en-US" sz="20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gia</a:t>
            </a:r>
            <a:r>
              <a:rPr lang="en-US" sz="2000" b="1" kern="120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đình: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Biết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cư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xử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đúng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mực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với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người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b="1" kern="1200" dirty="0" err="1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thân</a:t>
            </a:r>
            <a:r>
              <a:rPr lang="en-US" b="1" kern="1200" dirty="0" smtClean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.</a:t>
            </a:r>
            <a:endParaRPr lang="en-US" sz="2000" b="1" kern="12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439839" y="5137321"/>
            <a:ext cx="6980830" cy="909329"/>
          </a:xfrm>
          <a:custGeom>
            <a:avLst/>
            <a:gdLst>
              <a:gd name="connsiteX0" fmla="*/ 0 w 1378528"/>
              <a:gd name="connsiteY0" fmla="*/ 0 h 510938"/>
              <a:gd name="connsiteX1" fmla="*/ 1378528 w 1378528"/>
              <a:gd name="connsiteY1" fmla="*/ 0 h 510938"/>
              <a:gd name="connsiteX2" fmla="*/ 1378528 w 1378528"/>
              <a:gd name="connsiteY2" fmla="*/ 510938 h 510938"/>
              <a:gd name="connsiteX3" fmla="*/ 0 w 1378528"/>
              <a:gd name="connsiteY3" fmla="*/ 510938 h 510938"/>
              <a:gd name="connsiteX4" fmla="*/ 0 w 1378528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8528" h="510938">
                <a:moveTo>
                  <a:pt x="0" y="0"/>
                </a:moveTo>
                <a:lnTo>
                  <a:pt x="1378528" y="0"/>
                </a:lnTo>
                <a:lnTo>
                  <a:pt x="1378528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  <a:alpha val="9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565" tIns="99568" rIns="99567" bIns="99568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Các</a:t>
            </a:r>
            <a:r>
              <a:rPr lang="en-US" sz="20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mối</a:t>
            </a:r>
            <a:r>
              <a:rPr lang="en-US" sz="2000" b="1" kern="120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QHXH</a:t>
            </a:r>
            <a:r>
              <a:rPr lang="en-US" sz="2000" b="1" kern="1200" smtClean="0">
                <a:latin typeface="Arial" panose="020B0604020202020204"/>
                <a:cs typeface="Arial" panose="020B0604020202020204"/>
              </a:rPr>
              <a:t>: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Tất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cả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các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lĩnh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vực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endParaRPr lang="en-US" sz="2000" b="1" kern="1200" dirty="0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7186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53999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FFFF00"/>
                </a:solidFill>
              </a:rPr>
              <a:t>MỤC ĐÍCH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/>
              <a:t>			</a:t>
            </a:r>
            <a:r>
              <a:rPr lang="en-US" sz="3600" b="1" dirty="0" smtClean="0"/>
              <a:t>GIÚP HỌC SINH</a:t>
            </a:r>
            <a:endParaRPr lang="en-US" sz="3600" b="1" dirty="0"/>
          </a:p>
        </p:txBody>
      </p:sp>
      <p:sp>
        <p:nvSpPr>
          <p:cNvPr id="5" name="Freeform 4"/>
          <p:cNvSpPr/>
          <p:nvPr/>
        </p:nvSpPr>
        <p:spPr>
          <a:xfrm>
            <a:off x="107871" y="2648358"/>
            <a:ext cx="1434326" cy="3398292"/>
          </a:xfrm>
          <a:custGeom>
            <a:avLst/>
            <a:gdLst>
              <a:gd name="connsiteX0" fmla="*/ 0 w 1389271"/>
              <a:gd name="connsiteY0" fmla="*/ 295953 h 591906"/>
              <a:gd name="connsiteX1" fmla="*/ 694636 w 1389271"/>
              <a:gd name="connsiteY1" fmla="*/ 0 h 591906"/>
              <a:gd name="connsiteX2" fmla="*/ 1389272 w 1389271"/>
              <a:gd name="connsiteY2" fmla="*/ 295953 h 591906"/>
              <a:gd name="connsiteX3" fmla="*/ 694636 w 1389271"/>
              <a:gd name="connsiteY3" fmla="*/ 591906 h 591906"/>
              <a:gd name="connsiteX4" fmla="*/ 0 w 1389271"/>
              <a:gd name="connsiteY4" fmla="*/ 295953 h 59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271" h="591906">
                <a:moveTo>
                  <a:pt x="0" y="295953"/>
                </a:moveTo>
                <a:cubicBezTo>
                  <a:pt x="0" y="132503"/>
                  <a:pt x="310999" y="0"/>
                  <a:pt x="694636" y="0"/>
                </a:cubicBezTo>
                <a:cubicBezTo>
                  <a:pt x="1078273" y="0"/>
                  <a:pt x="1389272" y="132503"/>
                  <a:pt x="1389272" y="295953"/>
                </a:cubicBezTo>
                <a:cubicBezTo>
                  <a:pt x="1389272" y="459403"/>
                  <a:pt x="1078273" y="591906"/>
                  <a:pt x="694636" y="591906"/>
                </a:cubicBezTo>
                <a:cubicBezTo>
                  <a:pt x="310999" y="591906"/>
                  <a:pt x="0" y="459403"/>
                  <a:pt x="0" y="295953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454" tIns="86683" rIns="203454" bIns="86683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Tăng</a:t>
            </a:r>
            <a:r>
              <a:rPr lang="en-US" sz="2400" b="1" kern="1200" dirty="0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cường</a:t>
            </a:r>
            <a:endParaRPr lang="en-US" sz="2400" b="1" kern="1200" dirty="0"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812370" y="2509674"/>
            <a:ext cx="7147385" cy="718049"/>
          </a:xfrm>
          <a:custGeom>
            <a:avLst/>
            <a:gdLst>
              <a:gd name="connsiteX0" fmla="*/ 0 w 1162783"/>
              <a:gd name="connsiteY0" fmla="*/ 0 h 510938"/>
              <a:gd name="connsiteX1" fmla="*/ 1162783 w 1162783"/>
              <a:gd name="connsiteY1" fmla="*/ 0 h 510938"/>
              <a:gd name="connsiteX2" fmla="*/ 1162783 w 1162783"/>
              <a:gd name="connsiteY2" fmla="*/ 510938 h 510938"/>
              <a:gd name="connsiteX3" fmla="*/ 0 w 1162783"/>
              <a:gd name="connsiteY3" fmla="*/ 510938 h 510938"/>
              <a:gd name="connsiteX4" fmla="*/ 0 w 1162783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783" h="510938">
                <a:moveTo>
                  <a:pt x="0" y="0"/>
                </a:moveTo>
                <a:lnTo>
                  <a:pt x="1162783" y="0"/>
                </a:lnTo>
                <a:lnTo>
                  <a:pt x="1162783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rgbClr val="CCFF99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6046" tIns="99568" rIns="99567" bIns="99568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Cảm</a:t>
            </a:r>
            <a:r>
              <a:rPr lang="en-US" sz="20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xúc</a:t>
            </a:r>
            <a:r>
              <a:rPr lang="en-US" sz="20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tích</a:t>
            </a:r>
            <a:r>
              <a:rPr lang="en-US" sz="2000" b="1" kern="120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cực</a:t>
            </a:r>
            <a:r>
              <a:rPr lang="en-US" sz="2000" b="1" kern="1200" smtClean="0">
                <a:latin typeface="Arial" panose="020B0604020202020204"/>
                <a:cs typeface="Arial" panose="020B0604020202020204"/>
              </a:rPr>
              <a:t>: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Suy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nghĩ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hướng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đến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tích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cực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,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cái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000" b="1" kern="1200" dirty="0" err="1" smtClean="0">
                <a:latin typeface="Arial" panose="020B0604020202020204"/>
                <a:cs typeface="Arial" panose="020B0604020202020204"/>
              </a:rPr>
              <a:t>tốt</a:t>
            </a:r>
            <a:r>
              <a:rPr lang="en-US" sz="2000" b="1" kern="1200" dirty="0" smtClean="0">
                <a:latin typeface="Arial" panose="020B0604020202020204"/>
                <a:cs typeface="Arial" panose="020B0604020202020204"/>
              </a:rPr>
              <a:t>. </a:t>
            </a:r>
            <a:endParaRPr lang="en-US" sz="2000" b="1" kern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815887" y="3367585"/>
            <a:ext cx="4079945" cy="773552"/>
          </a:xfrm>
          <a:custGeom>
            <a:avLst/>
            <a:gdLst>
              <a:gd name="connsiteX0" fmla="*/ 0 w 1126439"/>
              <a:gd name="connsiteY0" fmla="*/ 0 h 510938"/>
              <a:gd name="connsiteX1" fmla="*/ 1126439 w 1126439"/>
              <a:gd name="connsiteY1" fmla="*/ 0 h 510938"/>
              <a:gd name="connsiteX2" fmla="*/ 1126439 w 1126439"/>
              <a:gd name="connsiteY2" fmla="*/ 510938 h 510938"/>
              <a:gd name="connsiteX3" fmla="*/ 0 w 1126439"/>
              <a:gd name="connsiteY3" fmla="*/ 510938 h 510938"/>
              <a:gd name="connsiteX4" fmla="*/ 0 w 1126439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439" h="510938">
                <a:moveTo>
                  <a:pt x="0" y="0"/>
                </a:moveTo>
                <a:lnTo>
                  <a:pt x="1126439" y="0"/>
                </a:lnTo>
                <a:lnTo>
                  <a:pt x="1126439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rgbClr val="CCFF99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0230" tIns="99568" rIns="99569" bIns="99568" numCol="1" spcCol="1270" anchor="ctr" anchorCtr="0">
            <a:noAutofit/>
          </a:bodyPr>
          <a:lstStyle/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kern="1200" dirty="0" smtClean="0"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Ý </a:t>
            </a:r>
            <a:r>
              <a:rPr lang="en-US" sz="24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chí</a:t>
            </a:r>
            <a:r>
              <a:rPr lang="en-US" sz="24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 </a:t>
            </a:r>
            <a:endParaRPr lang="en-US" sz="2400" b="1" kern="12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819622" y="4263969"/>
            <a:ext cx="3134516" cy="865470"/>
          </a:xfrm>
          <a:custGeom>
            <a:avLst/>
            <a:gdLst>
              <a:gd name="connsiteX0" fmla="*/ 0 w 1080467"/>
              <a:gd name="connsiteY0" fmla="*/ 0 h 510938"/>
              <a:gd name="connsiteX1" fmla="*/ 1080467 w 1080467"/>
              <a:gd name="connsiteY1" fmla="*/ 0 h 510938"/>
              <a:gd name="connsiteX2" fmla="*/ 1080467 w 1080467"/>
              <a:gd name="connsiteY2" fmla="*/ 510938 h 510938"/>
              <a:gd name="connsiteX3" fmla="*/ 0 w 1080467"/>
              <a:gd name="connsiteY3" fmla="*/ 510938 h 510938"/>
              <a:gd name="connsiteX4" fmla="*/ 0 w 1080467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467" h="510938">
                <a:moveTo>
                  <a:pt x="0" y="0"/>
                </a:moveTo>
                <a:lnTo>
                  <a:pt x="1080467" y="0"/>
                </a:lnTo>
                <a:lnTo>
                  <a:pt x="1080467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rgbClr val="CCFF99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2875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Niềm</a:t>
            </a:r>
            <a:r>
              <a:rPr lang="en-US" sz="24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tin</a:t>
            </a:r>
            <a:endParaRPr lang="en-US" sz="2400" b="1" kern="12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819621" y="5229232"/>
            <a:ext cx="2038105" cy="789019"/>
          </a:xfrm>
          <a:custGeom>
            <a:avLst/>
            <a:gdLst>
              <a:gd name="connsiteX0" fmla="*/ 0 w 1080467"/>
              <a:gd name="connsiteY0" fmla="*/ 0 h 510938"/>
              <a:gd name="connsiteX1" fmla="*/ 1080467 w 1080467"/>
              <a:gd name="connsiteY1" fmla="*/ 0 h 510938"/>
              <a:gd name="connsiteX2" fmla="*/ 1080467 w 1080467"/>
              <a:gd name="connsiteY2" fmla="*/ 510938 h 510938"/>
              <a:gd name="connsiteX3" fmla="*/ 0 w 1080467"/>
              <a:gd name="connsiteY3" fmla="*/ 510938 h 510938"/>
              <a:gd name="connsiteX4" fmla="*/ 0 w 1080467"/>
              <a:gd name="connsiteY4" fmla="*/ 0 h 51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467" h="510938">
                <a:moveTo>
                  <a:pt x="0" y="0"/>
                </a:moveTo>
                <a:lnTo>
                  <a:pt x="1080467" y="0"/>
                </a:lnTo>
                <a:lnTo>
                  <a:pt x="1080467" y="510938"/>
                </a:lnTo>
                <a:lnTo>
                  <a:pt x="0" y="510938"/>
                </a:lnTo>
                <a:lnTo>
                  <a:pt x="0" y="0"/>
                </a:lnTo>
                <a:close/>
              </a:path>
            </a:pathLst>
          </a:custGeom>
          <a:solidFill>
            <a:srgbClr val="CCFF99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44450" h="36350" prst="relaxedInset"/>
            <a:contourClr>
              <a:schemeClr val="bg1"/>
            </a:contourClr>
          </a:sp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2875" tIns="99568" rIns="99568" bIns="99568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Bản</a:t>
            </a:r>
            <a:r>
              <a:rPr lang="en-US" sz="2400" b="1" kern="1200" dirty="0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b="1" kern="1200" dirty="0" err="1" smtClean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lĩnh</a:t>
            </a:r>
            <a:endParaRPr lang="en-US" sz="2400" b="1" kern="12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42146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>
            <a:fillRect/>
          </a:stretch>
        </a:blipFill>
        <a:blipFill rotWithShape="1">
          <a:blip xmlns:r="http://schemas.openxmlformats.org/officeDocument/2006/relationships" r:embed="rId2"/>
          <a:stretch>
            <a:fillRect/>
          </a:stretch>
        </a:blipFill>
        <a:blipFill rotWithShape="1">
          <a:blip xmlns:r="http://schemas.openxmlformats.org/officeDocument/2006/relationships" r:embed="rId3"/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418</TotalTime>
  <Words>730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明朝</vt:lpstr>
      <vt:lpstr>Arial</vt:lpstr>
      <vt:lpstr>Calibri</vt:lpstr>
      <vt:lpstr>Calisto MT</vt:lpstr>
      <vt:lpstr>Times New Roman</vt:lpstr>
      <vt:lpstr>Wingdings</vt:lpstr>
      <vt:lpstr>Genesis</vt:lpstr>
      <vt:lpstr>Document</vt:lpstr>
      <vt:lpstr>UBND QUẬN TÂN BÌNH PHÒNG GIÁO DỤC VÀ ĐÀO TẠO QUẬN TÂN BÌNH</vt:lpstr>
      <vt:lpstr>KHUYNH HƯỚNG TÂM LÝ TRẺ HIỆN NAY</vt:lpstr>
      <vt:lpstr>KHUYNH HƯỚNG TÂM LÝ TRẺ HIỆN NAY</vt:lpstr>
      <vt:lpstr>THÔNG TƯ 31/2017 CỦA  BỘ GD-ĐT NGÀY 18/12/2017</vt:lpstr>
      <vt:lpstr>CƠ SỞ PHÁP LÝ</vt:lpstr>
      <vt:lpstr>KHÁC BIỆT CĂN BẢN</vt:lpstr>
      <vt:lpstr>MỤC ĐÍCH    </vt:lpstr>
      <vt:lpstr>MỤC ĐÍCH    GIÚP HỌC SINH</vt:lpstr>
      <vt:lpstr>MỤC ĐÍCH    GIÚP HỌC SINH</vt:lpstr>
      <vt:lpstr>MỤC ĐÍCH    GIÚP HỌC SINH</vt:lpstr>
      <vt:lpstr>MỤC ĐÍCH    GIÚP HỌC SINH</vt:lpstr>
      <vt:lpstr>MỤC ĐÍCH    GIÚP HỌC SINH</vt:lpstr>
      <vt:lpstr>CẤU TRÚC MỖI CHỦ ĐỀ THỰC HÀNH TÂM LÝ HỌC ĐƯỜNG</vt:lpstr>
      <vt:lpstr>TIẾN TRÌNH LÊN LỚP</vt:lpstr>
      <vt:lpstr>CHIA NHÓM THẢO LUẬN</vt:lpstr>
      <vt:lpstr>THỰC HÀNH – TRÌNH BÀY</vt:lpstr>
      <vt:lpstr>PHÁT BIỂU KẾT LUẬN 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TRÌNH TẬP HUẤN</dc:title>
  <dc:creator>nguyen mai</dc:creator>
  <cp:lastModifiedBy>USER</cp:lastModifiedBy>
  <cp:revision>134</cp:revision>
  <dcterms:created xsi:type="dcterms:W3CDTF">2018-07-29T02:47:00Z</dcterms:created>
  <dcterms:modified xsi:type="dcterms:W3CDTF">2019-03-03T23:52:44Z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1033-10.2.0.7516</vt:lpwstr>
  </property>
</Properties>
</file>