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6" r:id="rId5"/>
    <p:sldId id="270" r:id="rId6"/>
    <p:sldId id="271" r:id="rId7"/>
    <p:sldId id="272" r:id="rId8"/>
    <p:sldId id="273" r:id="rId9"/>
    <p:sldId id="274"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65" autoAdjust="0"/>
    <p:restoredTop sz="94660"/>
  </p:normalViewPr>
  <p:slideViewPr>
    <p:cSldViewPr>
      <p:cViewPr varScale="1">
        <p:scale>
          <a:sx n="65" d="100"/>
          <a:sy n="65" d="100"/>
        </p:scale>
        <p:origin x="-127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248034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367134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199632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7847BD-5080-4124-9B1C-04DC7BF1301F}"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21793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847BD-5080-4124-9B1C-04DC7BF1301F}"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30723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7847BD-5080-4124-9B1C-04DC7BF1301F}"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178912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7847BD-5080-4124-9B1C-04DC7BF1301F}" type="datetimeFigureOut">
              <a:rPr lang="en-US" smtClean="0"/>
              <a:pPr/>
              <a:t>8/22/2019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152390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7847BD-5080-4124-9B1C-04DC7BF1301F}" type="datetimeFigureOut">
              <a:rPr lang="en-US" smtClean="0"/>
              <a:pPr/>
              <a:t>8/22/2019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3134426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847BD-5080-4124-9B1C-04DC7BF1301F}" type="datetimeFigureOut">
              <a:rPr lang="en-US" smtClean="0"/>
              <a:pPr/>
              <a:t>8/22/2019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62463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847BD-5080-4124-9B1C-04DC7BF1301F}"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12000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847BD-5080-4124-9B1C-04DC7BF1301F}"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25B77-6686-4B15-8DA3-176BB260E007}" type="slidenum">
              <a:rPr lang="en-US" smtClean="0"/>
              <a:pPr/>
              <a:t>‹#›</a:t>
            </a:fld>
            <a:endParaRPr lang="en-US"/>
          </a:p>
        </p:txBody>
      </p:sp>
    </p:spTree>
    <p:extLst>
      <p:ext uri="{BB962C8B-B14F-4D97-AF65-F5344CB8AC3E}">
        <p14:creationId xmlns:p14="http://schemas.microsoft.com/office/powerpoint/2010/main" val="1687647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847BD-5080-4124-9B1C-04DC7BF1301F}" type="datetimeFigureOut">
              <a:rPr lang="en-US" smtClean="0"/>
              <a:pPr/>
              <a:t>8/22/2019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25B77-6686-4B15-8DA3-176BB260E007}" type="slidenum">
              <a:rPr lang="en-US" smtClean="0"/>
              <a:pPr/>
              <a:t>‹#›</a:t>
            </a:fld>
            <a:endParaRPr lang="en-US"/>
          </a:p>
        </p:txBody>
      </p:sp>
    </p:spTree>
    <p:extLst>
      <p:ext uri="{BB962C8B-B14F-4D97-AF65-F5344CB8AC3E}">
        <p14:creationId xmlns:p14="http://schemas.microsoft.com/office/powerpoint/2010/main" val="2873319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600200"/>
            <a:ext cx="8153400" cy="3416320"/>
          </a:xfrm>
          <a:prstGeom prst="rect">
            <a:avLst/>
          </a:prstGeom>
        </p:spPr>
        <p:txBody>
          <a:bodyPr wrap="square">
            <a:spAutoFit/>
          </a:bodyPr>
          <a:lstStyle/>
          <a:p>
            <a:pPr algn="just"/>
            <a:r>
              <a:rPr lang="vi-VN" sz="3600" dirty="0" smtClean="0"/>
              <a:t>Hoạt động trải nghiệm (cấp tiểu học) và Hoạt động trải nghiệm, hướng nghiệp (cấp trung học cơ sở và cấp trung học phổ thông) là hoạt động giáo dục bắt buộc được thực hiện từ lớp 1 đến lớp 12. </a:t>
            </a:r>
            <a:endParaRPr lang="en-US" sz="3600" dirty="0"/>
          </a:p>
        </p:txBody>
      </p:sp>
    </p:spTree>
    <p:extLst>
      <p:ext uri="{BB962C8B-B14F-4D97-AF65-F5344CB8AC3E}">
        <p14:creationId xmlns:p14="http://schemas.microsoft.com/office/powerpoint/2010/main" val="23716852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5068"/>
            <a:ext cx="8534400" cy="2246769"/>
          </a:xfrm>
          <a:prstGeom prst="rect">
            <a:avLst/>
          </a:prstGeom>
        </p:spPr>
        <p:txBody>
          <a:bodyPr wrap="square">
            <a:spAutoFit/>
          </a:bodyPr>
          <a:lstStyle/>
          <a:p>
            <a:pPr algn="just"/>
            <a:r>
              <a:rPr lang="vi-VN" sz="2800" dirty="0" smtClean="0"/>
              <a:t>Kết hợp đánh giá của giáo viên với tự đánh giá và đánh giá đồng đẳng của học sinh, đánh giá của cha mẹ học sinh và đánh giá của cộng đồng; giáo viên chủ nhiệm lớp chịu trách nhiệm tổng hợp kết quả đánh giá.</a:t>
            </a:r>
            <a:endParaRPr lang="en-US" sz="2800" dirty="0"/>
          </a:p>
        </p:txBody>
      </p:sp>
      <p:sp>
        <p:nvSpPr>
          <p:cNvPr id="5" name="Rectangle 4"/>
          <p:cNvSpPr/>
          <p:nvPr/>
        </p:nvSpPr>
        <p:spPr>
          <a:xfrm>
            <a:off x="304800" y="2828836"/>
            <a:ext cx="8534400" cy="2246769"/>
          </a:xfrm>
          <a:prstGeom prst="rect">
            <a:avLst/>
          </a:prstGeom>
        </p:spPr>
        <p:txBody>
          <a:bodyPr wrap="square">
            <a:spAutoFit/>
          </a:bodyPr>
          <a:lstStyle/>
          <a:p>
            <a:pPr algn="just"/>
            <a:r>
              <a:rPr lang="vi-VN" sz="2800" dirty="0" smtClean="0"/>
              <a:t>Kết quả đánh giá đối với mỗi học sinh là kết quả tổng hợp đánh giá thường xuyên và định kì về phẩm chất và năng lực và có thể phân ra làm một số mức để xếp loại</a:t>
            </a:r>
            <a:r>
              <a:rPr lang="en-US" sz="2800" dirty="0" smtClean="0"/>
              <a:t>; </a:t>
            </a:r>
            <a:r>
              <a:rPr lang="vi-VN" sz="2800" dirty="0" smtClean="0"/>
              <a:t>được ghi vào hồ sơ học tập của học sinh (tương đương một môn học)</a:t>
            </a:r>
            <a:r>
              <a:rPr lang="en-US" sz="2800" dirty="0" smtClean="0"/>
              <a:t>.</a:t>
            </a:r>
            <a:endParaRPr lang="en-US" sz="2800" dirty="0"/>
          </a:p>
        </p:txBody>
      </p:sp>
    </p:spTree>
    <p:extLst>
      <p:ext uri="{BB962C8B-B14F-4D97-AF65-F5344CB8AC3E}">
        <p14:creationId xmlns:p14="http://schemas.microsoft.com/office/powerpoint/2010/main" val="59871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66800"/>
            <a:ext cx="8534400" cy="4401205"/>
          </a:xfrm>
          <a:prstGeom prst="rect">
            <a:avLst/>
          </a:prstGeom>
        </p:spPr>
        <p:txBody>
          <a:bodyPr wrap="square">
            <a:spAutoFit/>
          </a:bodyPr>
          <a:lstStyle/>
          <a:p>
            <a:pPr algn="just"/>
            <a:r>
              <a:rPr lang="vi-VN" sz="2800" dirty="0" smtClean="0"/>
              <a:t>Mục tiêu cấp tiểu học </a:t>
            </a:r>
            <a:endParaRPr lang="en-US" sz="2800" dirty="0" smtClean="0"/>
          </a:p>
          <a:p>
            <a:pPr algn="just"/>
            <a:endParaRPr lang="en-US" sz="2800" dirty="0" smtClean="0"/>
          </a:p>
          <a:p>
            <a:pPr algn="just"/>
            <a:r>
              <a:rPr lang="vi-VN" sz="2800" dirty="0" smtClean="0"/>
              <a:t>Hoạt động trải nghiệm hình thành cho học sinh thói quen tích cực trong cuộc sống hằng ngày, chăm chỉ lao động; thực hiện trách nhiệm của người học sinh ở nhà, ở trường và địa phương; biết tự đánh giá và tự điều chỉnh bản thân; hình thành những hành vi giao tiếp, ứng xử có văn hoá; có ý thức hợp tác nhóm và hình thành được năng lực giải quyết vấn đề.</a:t>
            </a:r>
            <a:endParaRPr lang="en-US" sz="2800" dirty="0"/>
          </a:p>
        </p:txBody>
      </p:sp>
    </p:spTree>
    <p:extLst>
      <p:ext uri="{BB962C8B-B14F-4D97-AF65-F5344CB8AC3E}">
        <p14:creationId xmlns:p14="http://schemas.microsoft.com/office/powerpoint/2010/main" val="1937459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229600" cy="954107"/>
          </a:xfrm>
          <a:prstGeom prst="rect">
            <a:avLst/>
          </a:prstGeom>
        </p:spPr>
        <p:txBody>
          <a:bodyPr wrap="square">
            <a:spAutoFit/>
          </a:bodyPr>
          <a:lstStyle/>
          <a:p>
            <a:pPr algn="just"/>
            <a:r>
              <a:rPr lang="vi-VN" sz="2800" dirty="0" smtClean="0"/>
              <a:t>NĂNG LỰC THÍCH ỨNG VỚI CUỘC SỐNG</a:t>
            </a:r>
            <a:endParaRPr lang="en-US" sz="2800" dirty="0" smtClean="0"/>
          </a:p>
          <a:p>
            <a:pPr algn="just"/>
            <a:r>
              <a:rPr lang="vi-VN" sz="2800" dirty="0" smtClean="0"/>
              <a:t> </a:t>
            </a:r>
            <a:endParaRPr lang="en-US" sz="2800" dirty="0" smtClean="0"/>
          </a:p>
        </p:txBody>
      </p:sp>
      <p:sp>
        <p:nvSpPr>
          <p:cNvPr id="3" name="Rectangle 2"/>
          <p:cNvSpPr/>
          <p:nvPr/>
        </p:nvSpPr>
        <p:spPr>
          <a:xfrm>
            <a:off x="457200" y="1524000"/>
            <a:ext cx="8458200" cy="1200329"/>
          </a:xfrm>
          <a:prstGeom prst="rect">
            <a:avLst/>
          </a:prstGeom>
        </p:spPr>
        <p:txBody>
          <a:bodyPr wrap="square">
            <a:spAutoFit/>
          </a:bodyPr>
          <a:lstStyle/>
          <a:p>
            <a:r>
              <a:rPr lang="vi-VN" sz="3600" dirty="0" smtClean="0"/>
              <a:t>Kĩ năng điều chỉnh bản thân và đáp ứng với sự thay đổi</a:t>
            </a:r>
            <a:endParaRPr lang="en-US" sz="3600" dirty="0"/>
          </a:p>
        </p:txBody>
      </p:sp>
      <p:sp>
        <p:nvSpPr>
          <p:cNvPr id="4" name="Rectangle 3"/>
          <p:cNvSpPr/>
          <p:nvPr/>
        </p:nvSpPr>
        <p:spPr>
          <a:xfrm>
            <a:off x="511629" y="3048000"/>
            <a:ext cx="7877669" cy="584775"/>
          </a:xfrm>
          <a:prstGeom prst="rect">
            <a:avLst/>
          </a:prstGeom>
        </p:spPr>
        <p:txBody>
          <a:bodyPr wrap="none">
            <a:spAutoFit/>
          </a:bodyPr>
          <a:lstStyle/>
          <a:p>
            <a:r>
              <a:rPr lang="en-US" sz="3200" dirty="0" smtClean="0"/>
              <a:t>NĂNG LỰC THIẾT KẾ VÀ TỔ CHỨC HOẠT ĐỘNG</a:t>
            </a:r>
            <a:endParaRPr lang="en-US" sz="3200" dirty="0"/>
          </a:p>
        </p:txBody>
      </p:sp>
      <p:sp>
        <p:nvSpPr>
          <p:cNvPr id="5" name="Rectangle 4"/>
          <p:cNvSpPr/>
          <p:nvPr/>
        </p:nvSpPr>
        <p:spPr>
          <a:xfrm>
            <a:off x="533400" y="3962400"/>
            <a:ext cx="5852884" cy="646331"/>
          </a:xfrm>
          <a:prstGeom prst="rect">
            <a:avLst/>
          </a:prstGeom>
        </p:spPr>
        <p:txBody>
          <a:bodyPr wrap="none">
            <a:spAutoFit/>
          </a:bodyPr>
          <a:lstStyle/>
          <a:p>
            <a:r>
              <a:rPr lang="vi-VN" sz="3600" dirty="0" smtClean="0"/>
              <a:t>Kĩ năng đánh giá hoạt động</a:t>
            </a:r>
            <a:endParaRPr lang="en-US" sz="3600" dirty="0"/>
          </a:p>
        </p:txBody>
      </p:sp>
      <p:sp>
        <p:nvSpPr>
          <p:cNvPr id="6" name="Rectangle 5"/>
          <p:cNvSpPr/>
          <p:nvPr/>
        </p:nvSpPr>
        <p:spPr>
          <a:xfrm>
            <a:off x="571500" y="5029200"/>
            <a:ext cx="7848600" cy="523220"/>
          </a:xfrm>
          <a:prstGeom prst="rect">
            <a:avLst/>
          </a:prstGeom>
        </p:spPr>
        <p:txBody>
          <a:bodyPr wrap="square">
            <a:spAutoFit/>
          </a:bodyPr>
          <a:lstStyle/>
          <a:p>
            <a:r>
              <a:rPr lang="vi-VN" sz="2800" dirty="0" smtClean="0"/>
              <a:t>NĂNG LỰC ĐỊNH HƯỚNG NGHỀ NGHIỆP</a:t>
            </a:r>
            <a:endParaRPr lang="en-US" sz="2800" dirty="0"/>
          </a:p>
        </p:txBody>
      </p:sp>
    </p:spTree>
    <p:extLst>
      <p:ext uri="{BB962C8B-B14F-4D97-AF65-F5344CB8AC3E}">
        <p14:creationId xmlns:p14="http://schemas.microsoft.com/office/powerpoint/2010/main" val="1937459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8969052"/>
              </p:ext>
            </p:extLst>
          </p:nvPr>
        </p:nvGraphicFramePr>
        <p:xfrm>
          <a:off x="457200" y="2682240"/>
          <a:ext cx="8153400" cy="2042160"/>
        </p:xfrm>
        <a:graphic>
          <a:graphicData uri="http://schemas.openxmlformats.org/drawingml/2006/table">
            <a:tbl>
              <a:tblPr firstRow="1" bandRow="1">
                <a:tableStyleId>{5C22544A-7EE6-4342-B048-85BDC9FD1C3A}</a:tableStyleId>
              </a:tblPr>
              <a:tblGrid>
                <a:gridCol w="3750564"/>
                <a:gridCol w="4402836"/>
              </a:tblGrid>
              <a:tr h="370840">
                <a:tc>
                  <a:txBody>
                    <a:bodyPr/>
                    <a:lstStyle/>
                    <a:p>
                      <a:r>
                        <a:rPr lang="en-US" sz="2400" dirty="0" smtClean="0">
                          <a:solidFill>
                            <a:sysClr val="windowText" lastClr="000000"/>
                          </a:solidFill>
                        </a:rPr>
                        <a:t>N</a:t>
                      </a:r>
                      <a:r>
                        <a:rPr lang="vi-VN" sz="2400" dirty="0" smtClean="0">
                          <a:solidFill>
                            <a:sysClr val="windowText" lastClr="000000"/>
                          </a:solidFill>
                        </a:rPr>
                        <a:t>ội dung hoạt</a:t>
                      </a:r>
                      <a:r>
                        <a:rPr lang="en-US" sz="2400" dirty="0" smtClean="0">
                          <a:solidFill>
                            <a:sysClr val="windowText" lastClr="000000"/>
                          </a:solidFill>
                        </a:rPr>
                        <a:t> </a:t>
                      </a:r>
                      <a:r>
                        <a:rPr lang="en-US" sz="2400" dirty="0" err="1" smtClean="0">
                          <a:solidFill>
                            <a:sysClr val="windowText" lastClr="000000"/>
                          </a:solidFill>
                        </a:rPr>
                        <a:t>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ysClr val="windowText" lastClr="000000"/>
                          </a:solidFill>
                        </a:rPr>
                        <a:t>Tiểu</a:t>
                      </a:r>
                      <a:r>
                        <a:rPr lang="en-US" sz="2400" baseline="0" dirty="0" smtClean="0">
                          <a:solidFill>
                            <a:sysClr val="windowText" lastClr="000000"/>
                          </a:solidFill>
                        </a:rPr>
                        <a:t> </a:t>
                      </a:r>
                      <a:r>
                        <a:rPr lang="en-US" sz="2400" baseline="0" dirty="0" err="1" smtClean="0">
                          <a:solidFill>
                            <a:sysClr val="windowText" lastClr="000000"/>
                          </a:solidFill>
                        </a:rPr>
                        <a:t>học</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vào bản 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60%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đến xã hội</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20%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đến tự 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10%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lang="vi-VN" sz="2000" dirty="0" smtClean="0"/>
                        <a:t>Hoạt động hướng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ysClr val="windowText" lastClr="000000"/>
                          </a:solidFill>
                        </a:rPr>
                        <a:t>10%</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1828800" y="228600"/>
            <a:ext cx="5751896" cy="523220"/>
          </a:xfrm>
          <a:prstGeom prst="rect">
            <a:avLst/>
          </a:prstGeom>
        </p:spPr>
        <p:txBody>
          <a:bodyPr wrap="none">
            <a:spAutoFit/>
          </a:bodyPr>
          <a:lstStyle/>
          <a:p>
            <a:r>
              <a:rPr lang="vi-VN" sz="2800" dirty="0" smtClean="0"/>
              <a:t>Thời lượng thực hiện chương trình</a:t>
            </a:r>
            <a:endParaRPr lang="en-US" sz="2800" dirty="0"/>
          </a:p>
        </p:txBody>
      </p:sp>
      <p:sp>
        <p:nvSpPr>
          <p:cNvPr id="6" name="Rectangle 5"/>
          <p:cNvSpPr/>
          <p:nvPr/>
        </p:nvSpPr>
        <p:spPr>
          <a:xfrm>
            <a:off x="457200" y="786042"/>
            <a:ext cx="8153400" cy="1569660"/>
          </a:xfrm>
          <a:prstGeom prst="rect">
            <a:avLst/>
          </a:prstGeom>
        </p:spPr>
        <p:txBody>
          <a:bodyPr wrap="square">
            <a:spAutoFit/>
          </a:bodyPr>
          <a:lstStyle/>
          <a:p>
            <a:r>
              <a:rPr lang="vi-VN" sz="2400" dirty="0" smtClean="0"/>
              <a:t>Thời lượng dành cho Hoạt động trải nghiệm là 3 tiết/tuần. </a:t>
            </a:r>
            <a:endParaRPr lang="en-US" sz="2400" dirty="0" smtClean="0"/>
          </a:p>
          <a:p>
            <a:endParaRPr lang="en-US" sz="2400" dirty="0"/>
          </a:p>
          <a:p>
            <a:r>
              <a:rPr lang="vi-VN" sz="2400" dirty="0" smtClean="0"/>
              <a:t>Thời lượng thực hiện các loại hoạt động có thể được phân bổ theo tỉ lệ % như sau:</a:t>
            </a:r>
            <a:endParaRPr lang="en-US" sz="2400" dirty="0"/>
          </a:p>
        </p:txBody>
      </p:sp>
    </p:spTree>
    <p:extLst>
      <p:ext uri="{BB962C8B-B14F-4D97-AF65-F5344CB8AC3E}">
        <p14:creationId xmlns:p14="http://schemas.microsoft.com/office/powerpoint/2010/main" val="313407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4761816" cy="584775"/>
          </a:xfrm>
          <a:prstGeom prst="rect">
            <a:avLst/>
          </a:prstGeom>
        </p:spPr>
        <p:txBody>
          <a:bodyPr wrap="none">
            <a:spAutoFit/>
          </a:bodyPr>
          <a:lstStyle/>
          <a:p>
            <a:r>
              <a:rPr lang="vi-VN" sz="3200" dirty="0" smtClean="0"/>
              <a:t>yêu cầu cần đạt ở LỚP 1</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3346688909"/>
              </p:ext>
            </p:extLst>
          </p:nvPr>
        </p:nvGraphicFramePr>
        <p:xfrm>
          <a:off x="304800" y="1143000"/>
          <a:ext cx="8534400" cy="5151120"/>
        </p:xfrm>
        <a:graphic>
          <a:graphicData uri="http://schemas.openxmlformats.org/drawingml/2006/table">
            <a:tbl>
              <a:tblPr firstRow="1" bandRow="1">
                <a:tableStyleId>{5C22544A-7EE6-4342-B048-85BDC9FD1C3A}</a:tableStyleId>
              </a:tblPr>
              <a:tblGrid>
                <a:gridCol w="1752600"/>
                <a:gridCol w="2590800"/>
                <a:gridCol w="4191000"/>
              </a:tblGrid>
              <a:tr h="370840">
                <a:tc>
                  <a:txBody>
                    <a:bodyPr/>
                    <a:lstStyle/>
                    <a:p>
                      <a:r>
                        <a:rPr lang="vi-VN" sz="2000" dirty="0" smtClean="0">
                          <a:solidFill>
                            <a:sysClr val="windowText" lastClr="000000"/>
                          </a:solidFill>
                        </a:rPr>
                        <a:t>Mạch nội dung hoạt</a:t>
                      </a:r>
                      <a:r>
                        <a:rPr lang="en-US" sz="2000" dirty="0" smtClean="0">
                          <a:solidFill>
                            <a:sysClr val="windowText" lastClr="000000"/>
                          </a:solidFill>
                        </a:rPr>
                        <a:t> </a:t>
                      </a:r>
                      <a:r>
                        <a:rPr lang="en-US" sz="2000" dirty="0" err="1" smtClean="0">
                          <a:solidFill>
                            <a:sysClr val="windowText" lastClr="000000"/>
                          </a:solidFill>
                        </a:rPr>
                        <a:t>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Nội dung hoạt 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r>
                        <a:rPr lang="vi-VN" sz="2000" dirty="0" smtClean="0">
                          <a:solidFill>
                            <a:sysClr val="windowText" lastClr="000000"/>
                          </a:solidFill>
                        </a:rPr>
                        <a:t>Hoạt động</a:t>
                      </a:r>
                    </a:p>
                    <a:p>
                      <a:r>
                        <a:rPr lang="vi-VN" sz="2000" dirty="0" smtClean="0">
                          <a:solidFill>
                            <a:sysClr val="windowText" lastClr="000000"/>
                          </a:solidFill>
                        </a:rPr>
                        <a:t>hướng vào bản</a:t>
                      </a:r>
                    </a:p>
                    <a:p>
                      <a:r>
                        <a:rPr lang="vi-VN" sz="2000" dirty="0" smtClean="0">
                          <a:solidFill>
                            <a:sysClr val="windowText" lastClr="000000"/>
                          </a:solidFill>
                        </a:rPr>
                        <a:t>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khám</a:t>
                      </a:r>
                    </a:p>
                    <a:p>
                      <a:r>
                        <a:rPr lang="vi-VN" sz="2000" dirty="0" smtClean="0">
                          <a:solidFill>
                            <a:sysClr val="windowText" lastClr="000000"/>
                          </a:solidFill>
                        </a:rPr>
                        <a:t>phá bản thân</a:t>
                      </a:r>
                    </a:p>
                    <a:p>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 Mô tả được hình thức bên ngoài của bản thân.</a:t>
                      </a:r>
                    </a:p>
                    <a:p>
                      <a:r>
                        <a:rPr lang="vi-VN" sz="2000" dirty="0" smtClean="0">
                          <a:solidFill>
                            <a:sysClr val="windowText" lastClr="000000"/>
                          </a:solidFill>
                        </a:rPr>
                        <a:t>– Thể hiện được một số biểu hiện cảm xúc và hành vi yêu thương phù hợp với hoàn </a:t>
                      </a:r>
                      <a:r>
                        <a:rPr lang="en-US" sz="2000" dirty="0" err="1" smtClean="0">
                          <a:solidFill>
                            <a:sysClr val="windowText" lastClr="000000"/>
                          </a:solidFill>
                        </a:rPr>
                        <a:t>cảnh</a:t>
                      </a:r>
                      <a:r>
                        <a:rPr lang="en-US" sz="2000" baseline="0" dirty="0" smtClean="0">
                          <a:solidFill>
                            <a:sysClr val="windowText" lastClr="000000"/>
                          </a:solidFill>
                        </a:rPr>
                        <a:t> </a:t>
                      </a:r>
                      <a:r>
                        <a:rPr lang="en-US" sz="2000" baseline="0" dirty="0" err="1" smtClean="0">
                          <a:solidFill>
                            <a:sysClr val="windowText" lastClr="000000"/>
                          </a:solidFill>
                        </a:rPr>
                        <a:t>giao</a:t>
                      </a:r>
                      <a:r>
                        <a:rPr lang="en-US" sz="2000" baseline="0" dirty="0" smtClean="0">
                          <a:solidFill>
                            <a:sysClr val="windowText" lastClr="000000"/>
                          </a:solidFill>
                        </a:rPr>
                        <a:t> </a:t>
                      </a:r>
                      <a:r>
                        <a:rPr lang="en-US" sz="2000" baseline="0" dirty="0" err="1" smtClean="0">
                          <a:solidFill>
                            <a:sysClr val="windowText" lastClr="000000"/>
                          </a:solidFill>
                        </a:rPr>
                        <a:t>tiếp</a:t>
                      </a:r>
                      <a:r>
                        <a:rPr lang="en-US" sz="2000" baseline="0" dirty="0" smtClean="0">
                          <a:solidFill>
                            <a:sysClr val="windowText" lastClr="000000"/>
                          </a:solidFill>
                        </a:rPr>
                        <a:t> </a:t>
                      </a:r>
                      <a:r>
                        <a:rPr lang="en-US" sz="2000" baseline="0" dirty="0" err="1" smtClean="0">
                          <a:solidFill>
                            <a:sysClr val="windowText" lastClr="000000"/>
                          </a:solidFill>
                        </a:rPr>
                        <a:t>thông</a:t>
                      </a:r>
                      <a:r>
                        <a:rPr lang="en-US" sz="2000" baseline="0" dirty="0" smtClean="0">
                          <a:solidFill>
                            <a:sysClr val="windowText" lastClr="000000"/>
                          </a:solidFill>
                        </a:rPr>
                        <a:t> </a:t>
                      </a:r>
                      <a:r>
                        <a:rPr lang="en-US" sz="2000" baseline="0" dirty="0" err="1" smtClean="0">
                          <a:solidFill>
                            <a:sysClr val="windowText" lastClr="000000"/>
                          </a:solidFill>
                        </a:rPr>
                        <a:t>thường</a:t>
                      </a:r>
                      <a:r>
                        <a:rPr lang="en-US" sz="2000" baseline="0" dirty="0" smtClean="0">
                          <a:solidFill>
                            <a:sysClr val="windowText" lastClr="000000"/>
                          </a:solidFill>
                        </a:rPr>
                        <a:t>.</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rèn </a:t>
                      </a:r>
                      <a:r>
                        <a:rPr lang="en-US" sz="2000" dirty="0" err="1" smtClean="0">
                          <a:solidFill>
                            <a:sysClr val="windowText" lastClr="000000"/>
                          </a:solidFill>
                        </a:rPr>
                        <a:t>luyện</a:t>
                      </a:r>
                      <a:r>
                        <a:rPr lang="en-US" sz="2000" baseline="0" dirty="0" smtClean="0">
                          <a:solidFill>
                            <a:sysClr val="windowText" lastClr="000000"/>
                          </a:solidFill>
                        </a:rPr>
                        <a:t> </a:t>
                      </a:r>
                      <a:r>
                        <a:rPr lang="en-US" sz="2000" baseline="0" dirty="0" err="1" smtClean="0">
                          <a:solidFill>
                            <a:sysClr val="windowText" lastClr="000000"/>
                          </a:solidFill>
                        </a:rPr>
                        <a:t>bản</a:t>
                      </a:r>
                      <a:r>
                        <a:rPr lang="en-US" sz="2000" baseline="0" dirty="0" smtClean="0">
                          <a:solidFill>
                            <a:sysClr val="windowText" lastClr="000000"/>
                          </a:solidFill>
                        </a:rPr>
                        <a:t> </a:t>
                      </a:r>
                      <a:r>
                        <a:rPr lang="en-US" sz="2000" baseline="0" dirty="0" err="1" smtClean="0">
                          <a:solidFill>
                            <a:sysClr val="windowText" lastClr="000000"/>
                          </a:solidFill>
                        </a:rPr>
                        <a:t>thân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 Thực hiện được một số việc tự chăm sóc bản thân phù hợp với lứa tuổi.</a:t>
                      </a:r>
                    </a:p>
                    <a:p>
                      <a:r>
                        <a:rPr lang="vi-VN" sz="2000" dirty="0" smtClean="0">
                          <a:solidFill>
                            <a:sysClr val="windowText" lastClr="000000"/>
                          </a:solidFill>
                        </a:rPr>
                        <a:t>– Nêu được những hành động an toàn, không an toàn khi vui chơi và thực hiện được</a:t>
                      </a:r>
                    </a:p>
                    <a:p>
                      <a:r>
                        <a:rPr lang="vi-VN" sz="2000" dirty="0" smtClean="0">
                          <a:solidFill>
                            <a:sysClr val="windowText" lastClr="000000"/>
                          </a:solidFill>
                        </a:rPr>
                        <a:t>một số hành vi tự bảo vệ.</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15664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4825"/>
            <a:ext cx="4761816" cy="584775"/>
          </a:xfrm>
          <a:prstGeom prst="rect">
            <a:avLst/>
          </a:prstGeom>
        </p:spPr>
        <p:txBody>
          <a:bodyPr wrap="none">
            <a:spAutoFit/>
          </a:bodyPr>
          <a:lstStyle/>
          <a:p>
            <a:r>
              <a:rPr lang="vi-VN" sz="3200" dirty="0">
                <a:solidFill>
                  <a:prstClr val="black"/>
                </a:solidFill>
              </a:rPr>
              <a:t>yêu cầu cần đạt ở LỚP 1</a:t>
            </a:r>
            <a:endParaRPr lang="en-US" sz="3200"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859309100"/>
              </p:ext>
            </p:extLst>
          </p:nvPr>
        </p:nvGraphicFramePr>
        <p:xfrm>
          <a:off x="304800" y="685800"/>
          <a:ext cx="8534400" cy="5943600"/>
        </p:xfrm>
        <a:graphic>
          <a:graphicData uri="http://schemas.openxmlformats.org/drawingml/2006/table">
            <a:tbl>
              <a:tblPr firstRow="1" bandRow="1">
                <a:tableStyleId>{5C22544A-7EE6-4342-B048-85BDC9FD1C3A}</a:tableStyleId>
              </a:tblPr>
              <a:tblGrid>
                <a:gridCol w="1752600"/>
                <a:gridCol w="2057400"/>
                <a:gridCol w="4724400"/>
              </a:tblGrid>
              <a:tr h="370840">
                <a:tc>
                  <a:txBody>
                    <a:bodyPr/>
                    <a:lstStyle/>
                    <a:p>
                      <a:r>
                        <a:rPr lang="vi-VN" sz="2000" dirty="0" smtClean="0">
                          <a:solidFill>
                            <a:sysClr val="windowText" lastClr="000000"/>
                          </a:solidFill>
                        </a:rPr>
                        <a:t>Mạch nội dung hoạt</a:t>
                      </a:r>
                      <a:r>
                        <a:rPr lang="en-US" sz="2000" dirty="0" smtClean="0">
                          <a:solidFill>
                            <a:sysClr val="windowText" lastClr="000000"/>
                          </a:solidFill>
                        </a:rPr>
                        <a:t> </a:t>
                      </a:r>
                      <a:r>
                        <a:rPr lang="en-US" sz="2000" dirty="0" err="1" smtClean="0">
                          <a:solidFill>
                            <a:sysClr val="windowText" lastClr="000000"/>
                          </a:solidFill>
                        </a:rPr>
                        <a:t>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Hoạt động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2000" dirty="0" smtClean="0">
                          <a:solidFill>
                            <a:sysClr val="windowText" lastClr="000000"/>
                          </a:solidFill>
                        </a:rPr>
                        <a:t>Nội dung hoạt động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r>
                        <a:rPr lang="vi-VN" sz="1800" dirty="0" smtClean="0">
                          <a:solidFill>
                            <a:sysClr val="windowText" lastClr="000000"/>
                          </a:solidFill>
                        </a:rPr>
                        <a:t>Hoạt động</a:t>
                      </a:r>
                    </a:p>
                    <a:p>
                      <a:r>
                        <a:rPr lang="vi-VN" sz="1800" dirty="0" smtClean="0">
                          <a:solidFill>
                            <a:sysClr val="windowText" lastClr="000000"/>
                          </a:solidFill>
                        </a:rPr>
                        <a:t>hướng đến xã</a:t>
                      </a:r>
                    </a:p>
                    <a:p>
                      <a:r>
                        <a:rPr lang="vi-VN" sz="1800" dirty="0" smtClean="0">
                          <a:solidFill>
                            <a:sysClr val="windowText" lastClr="000000"/>
                          </a:solidFill>
                        </a:rPr>
                        <a:t>hộ</a:t>
                      </a:r>
                      <a:r>
                        <a:rPr lang="en-US" sz="1800" dirty="0" smtClean="0">
                          <a:solidFill>
                            <a:sysClr val="windowText" lastClr="000000"/>
                          </a:solidFill>
                        </a:rPr>
                        <a:t>i</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Hoạt động chăm</a:t>
                      </a:r>
                    </a:p>
                    <a:p>
                      <a:r>
                        <a:rPr lang="vi-VN" sz="1800" dirty="0" smtClean="0">
                          <a:solidFill>
                            <a:sysClr val="windowText" lastClr="000000"/>
                          </a:solidFill>
                        </a:rPr>
                        <a:t>sóc gia đình</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 Thực hiện được lời nói, việc làm thể hiện tình yêu thương với các thành viên trong</a:t>
                      </a:r>
                    </a:p>
                    <a:p>
                      <a:r>
                        <a:rPr lang="vi-VN" sz="1800" dirty="0" smtClean="0">
                          <a:solidFill>
                            <a:sysClr val="windowText" lastClr="000000"/>
                          </a:solidFill>
                        </a:rPr>
                        <a:t>gia đình phù hợp với lứa tuổi.</a:t>
                      </a:r>
                    </a:p>
                    <a:p>
                      <a:r>
                        <a:rPr lang="vi-VN" sz="1800" dirty="0" smtClean="0">
                          <a:solidFill>
                            <a:sysClr val="windowText" lastClr="000000"/>
                          </a:solidFill>
                        </a:rPr>
                        <a:t>– Biết tham gia sắp xếp nhà cửa gọn gàng.</a:t>
                      </a:r>
                    </a:p>
                    <a:p>
                      <a:r>
                        <a:rPr lang="vi-VN" sz="1800" dirty="0" smtClean="0">
                          <a:solidFill>
                            <a:sysClr val="windowText" lastClr="000000"/>
                          </a:solidFill>
                        </a:rPr>
                        <a:t>– Biết cách sử dụng một số dụng cụ gia đình một cách an toàn.</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t>Hoạt động xây dựng nhà trường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dirty="0" smtClean="0"/>
                        <a:t>– Làm quen được với bạn mới, thể hiện sự thân thiện với bạn bè, thầy cô. </a:t>
                      </a:r>
                      <a:endParaRPr lang="en-US" dirty="0" smtClean="0"/>
                    </a:p>
                    <a:p>
                      <a:r>
                        <a:rPr lang="vi-VN" dirty="0" smtClean="0"/>
                        <a:t>– Nhận biết được những việc nên làm vào giờ học, những việc nên làm vào giờ chơi và thực hiện được những việc đó. </a:t>
                      </a:r>
                      <a:endParaRPr lang="en-US" dirty="0" smtClean="0"/>
                    </a:p>
                    <a:p>
                      <a:r>
                        <a:rPr lang="vi-VN" dirty="0" smtClean="0"/>
                        <a:t>– Tham gia các hoạt động giáo dục của Sao Nhi đồng và của nhà trường.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Hoạt động xây</a:t>
                      </a:r>
                    </a:p>
                    <a:p>
                      <a:r>
                        <a:rPr lang="vi-VN" sz="1800" dirty="0" smtClean="0">
                          <a:solidFill>
                            <a:sysClr val="windowText" lastClr="000000"/>
                          </a:solidFill>
                        </a:rPr>
                        <a:t>dựng cộng đồng</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lang="vi-VN" sz="1800" dirty="0" smtClean="0">
                          <a:solidFill>
                            <a:sysClr val="windowText" lastClr="000000"/>
                          </a:solidFill>
                        </a:rPr>
                        <a:t>– Biết thiết lập các mối quan hệ với hàng xóm.</a:t>
                      </a:r>
                    </a:p>
                    <a:p>
                      <a:r>
                        <a:rPr lang="vi-VN" sz="1800" dirty="0" smtClean="0">
                          <a:solidFill>
                            <a:sysClr val="windowText" lastClr="000000"/>
                          </a:solidFill>
                        </a:rPr>
                        <a:t>– Tham gia một số hoạt động xã hội phù hợp với lứa tuổi.</a:t>
                      </a:r>
                      <a:endParaRPr lang="en-US" sz="18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79730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5778120" cy="584775"/>
          </a:xfrm>
          <a:prstGeom prst="rect">
            <a:avLst/>
          </a:prstGeom>
        </p:spPr>
        <p:txBody>
          <a:bodyPr wrap="none">
            <a:spAutoFit/>
          </a:bodyPr>
          <a:lstStyle/>
          <a:p>
            <a:r>
              <a:rPr lang="vi-VN" sz="3200" b="1" dirty="0" smtClean="0">
                <a:solidFill>
                  <a:prstClr val="black"/>
                </a:solidFill>
              </a:rPr>
              <a:t>YÊU CẦU CẦN ĐẠT Ở LỚP 1</a:t>
            </a:r>
            <a:endParaRPr lang="en-US" sz="3200" b="1"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05607227"/>
              </p:ext>
            </p:extLst>
          </p:nvPr>
        </p:nvGraphicFramePr>
        <p:xfrm>
          <a:off x="304800" y="914400"/>
          <a:ext cx="8534400" cy="5669280"/>
        </p:xfrm>
        <a:graphic>
          <a:graphicData uri="http://schemas.openxmlformats.org/drawingml/2006/table">
            <a:tbl>
              <a:tblPr firstRow="1" bandRow="1">
                <a:tableStyleId>{5C22544A-7EE6-4342-B048-85BDC9FD1C3A}</a:tableStyleId>
              </a:tblPr>
              <a:tblGrid>
                <a:gridCol w="2362200"/>
                <a:gridCol w="1905000"/>
                <a:gridCol w="4267200"/>
              </a:tblGrid>
              <a:tr h="370840">
                <a:tc>
                  <a:txBody>
                    <a:bodyPr/>
                    <a:lstStyle/>
                    <a:p>
                      <a:pPr algn="ctr"/>
                      <a:r>
                        <a:rPr lang="vi-VN" sz="2400" dirty="0" smtClean="0">
                          <a:solidFill>
                            <a:sysClr val="windowText" lastClr="000000"/>
                          </a:solidFill>
                        </a:rPr>
                        <a:t>Mạch nội dung hoạt</a:t>
                      </a:r>
                      <a:r>
                        <a:rPr lang="en-US" sz="2400" dirty="0" smtClean="0">
                          <a:solidFill>
                            <a:sysClr val="windowText" lastClr="000000"/>
                          </a:solidFill>
                        </a:rPr>
                        <a:t> </a:t>
                      </a:r>
                      <a:r>
                        <a:rPr lang="en-US" sz="2400" dirty="0" err="1" smtClean="0">
                          <a:solidFill>
                            <a:sysClr val="windowText" lastClr="000000"/>
                          </a:solidFill>
                        </a:rPr>
                        <a:t>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vi-VN" sz="2400" dirty="0" smtClean="0">
                          <a:solidFill>
                            <a:sysClr val="windowText" lastClr="000000"/>
                          </a:solidFill>
                        </a:rPr>
                        <a:t>Hoạt động </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vi-VN" sz="2400" dirty="0" smtClean="0">
                          <a:solidFill>
                            <a:sysClr val="windowText" lastClr="000000"/>
                          </a:solidFill>
                        </a:rPr>
                        <a:t>Nội dung hoạt động</a:t>
                      </a:r>
                      <a:endParaRPr lang="en-US" sz="24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rowSpan="2">
                  <a:txBody>
                    <a:bodyPr/>
                    <a:lstStyle/>
                    <a:p>
                      <a:pPr algn="just"/>
                      <a:r>
                        <a:rPr lang="vi-VN" sz="2000" dirty="0" smtClean="0">
                          <a:solidFill>
                            <a:sysClr val="windowText" lastClr="000000"/>
                          </a:solidFill>
                        </a:rPr>
                        <a:t>Hoạt động</a:t>
                      </a:r>
                    </a:p>
                    <a:p>
                      <a:pPr algn="just"/>
                      <a:r>
                        <a:rPr lang="vi-VN" sz="2000" dirty="0" smtClean="0">
                          <a:solidFill>
                            <a:sysClr val="windowText" lastClr="000000"/>
                          </a:solidFill>
                        </a:rPr>
                        <a:t>hướng đến tự</a:t>
                      </a:r>
                    </a:p>
                    <a:p>
                      <a:pPr algn="just"/>
                      <a:r>
                        <a:rPr lang="vi-VN" sz="2000" dirty="0" smtClean="0">
                          <a:solidFill>
                            <a:sysClr val="windowText" lastClr="000000"/>
                          </a:solidFill>
                        </a:rPr>
                        <a:t>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r>
                        <a:rPr lang="vi-VN" sz="2000" dirty="0" smtClean="0"/>
                        <a:t>Hoạt động tìm hiểu và bảo tồn cảnh quan thiên nhiên</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r>
                        <a:rPr lang="vi-VN" sz="2000" dirty="0" smtClean="0"/>
                        <a:t>– Giới thiệu được với bạn bè, người thân về vẻ đẹp của cảnh quan thiên nhiên nơi mình sinh sống. </a:t>
                      </a:r>
                      <a:endParaRPr lang="en-US" sz="2000" dirty="0" smtClean="0"/>
                    </a:p>
                    <a:p>
                      <a:pPr algn="just"/>
                      <a:r>
                        <a:rPr lang="vi-VN" sz="2000" dirty="0" smtClean="0"/>
                        <a:t>– Biết bảo vệ vẻ đẹp của cảnh quan thiên nhiên nơi mình sinh sống.</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r>
                        <a:rPr lang="vi-VN" sz="2000" dirty="0" smtClean="0">
                          <a:solidFill>
                            <a:sysClr val="windowText" lastClr="000000"/>
                          </a:solidFill>
                        </a:rPr>
                        <a:t>Hoạt động tìm</a:t>
                      </a:r>
                    </a:p>
                    <a:p>
                      <a:pPr algn="just"/>
                      <a:r>
                        <a:rPr lang="vi-VN" sz="2000" dirty="0" smtClean="0">
                          <a:solidFill>
                            <a:sysClr val="windowText" lastClr="000000"/>
                          </a:solidFill>
                        </a:rPr>
                        <a:t>hiểu và </a:t>
                      </a:r>
                      <a:r>
                        <a:rPr lang="vi-VN" sz="2000" dirty="0" smtClean="0">
                          <a:solidFill>
                            <a:sysClr val="windowText" lastClr="000000"/>
                          </a:solidFill>
                        </a:rPr>
                        <a:t>bảo </a:t>
                      </a:r>
                      <a:r>
                        <a:rPr lang="vi-VN" sz="2000" dirty="0" smtClean="0">
                          <a:solidFill>
                            <a:sysClr val="windowText" lastClr="000000"/>
                          </a:solidFill>
                        </a:rPr>
                        <a:t>vệ</a:t>
                      </a:r>
                    </a:p>
                    <a:p>
                      <a:pPr algn="just"/>
                      <a:r>
                        <a:rPr lang="vi-VN" sz="2000" dirty="0" smtClean="0">
                          <a:solidFill>
                            <a:sysClr val="windowText" lastClr="000000"/>
                          </a:solidFill>
                        </a:rPr>
                        <a:t>môi trường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r>
                        <a:rPr lang="vi-VN" sz="2000" dirty="0" smtClean="0">
                          <a:solidFill>
                            <a:sysClr val="windowText" lastClr="000000"/>
                          </a:solidFill>
                        </a:rPr>
                        <a:t>– Nhận biết được thế nào là môi trường sạch, đẹp và chưa sạch, đẹp.</a:t>
                      </a:r>
                    </a:p>
                    <a:p>
                      <a:pPr algn="just"/>
                      <a:r>
                        <a:rPr lang="vi-VN" sz="2000" dirty="0" smtClean="0">
                          <a:solidFill>
                            <a:sysClr val="windowText" lastClr="000000"/>
                          </a:solidFill>
                        </a:rPr>
                        <a:t>– Thực hiện được một số việc làm cụ thể phù hợp với lứa tuổi để bảo vệ môi trường</a:t>
                      </a:r>
                    </a:p>
                    <a:p>
                      <a:pPr algn="just"/>
                      <a:r>
                        <a:rPr lang="vi-VN" sz="2000" dirty="0" smtClean="0">
                          <a:solidFill>
                            <a:sysClr val="windowText" lastClr="000000"/>
                          </a:solidFill>
                        </a:rPr>
                        <a:t>xung quanh luôn sạch, đẹp. </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000" dirty="0" smtClean="0"/>
                        <a:t>Hoạt động hướng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r>
                        <a:rPr lang="vi-VN" sz="2000" dirty="0" smtClean="0"/>
                        <a:t>Hoạt động tìm hiểu nghề nghiệp</a:t>
                      </a:r>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endParaRPr lang="en-US" sz="2000" dirty="0">
                        <a:solidFill>
                          <a:sysClr val="windowText" lastClr="000000"/>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79730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8800" y="152400"/>
            <a:ext cx="5266185" cy="461665"/>
          </a:xfrm>
          <a:prstGeom prst="rect">
            <a:avLst/>
          </a:prstGeom>
        </p:spPr>
        <p:txBody>
          <a:bodyPr wrap="none">
            <a:spAutoFit/>
          </a:bodyPr>
          <a:lstStyle/>
          <a:p>
            <a:r>
              <a:rPr lang="vi-VN" sz="2400" dirty="0" smtClean="0"/>
              <a:t>Một số phương thức tổ chức chủ yếu</a:t>
            </a:r>
            <a:endParaRPr lang="en-US" sz="2400" dirty="0"/>
          </a:p>
        </p:txBody>
      </p:sp>
      <p:sp>
        <p:nvSpPr>
          <p:cNvPr id="4" name="Rectangle 3"/>
          <p:cNvSpPr/>
          <p:nvPr/>
        </p:nvSpPr>
        <p:spPr>
          <a:xfrm>
            <a:off x="457200" y="774918"/>
            <a:ext cx="8305800" cy="1815882"/>
          </a:xfrm>
          <a:prstGeom prst="rect">
            <a:avLst/>
          </a:prstGeom>
        </p:spPr>
        <p:txBody>
          <a:bodyPr wrap="square">
            <a:spAutoFit/>
          </a:bodyPr>
          <a:lstStyle/>
          <a:p>
            <a:pPr marL="342900" indent="-342900" algn="just">
              <a:buAutoNum type="alphaLcParenR"/>
            </a:pPr>
            <a:r>
              <a:rPr lang="vi-VN" sz="2800" dirty="0" smtClean="0"/>
              <a:t>Phương thức Khám phá: </a:t>
            </a:r>
            <a:endParaRPr lang="en-US" sz="2800" dirty="0" smtClean="0"/>
          </a:p>
          <a:p>
            <a:pPr marL="342900" indent="-342900" algn="just">
              <a:buAutoNum type="alphaLcParenR"/>
            </a:pPr>
            <a:r>
              <a:rPr lang="vi-VN" sz="2800" dirty="0" smtClean="0"/>
              <a:t>Phương thức Thể nghiệm, tương tác:</a:t>
            </a:r>
            <a:endParaRPr lang="en-US" sz="2800" dirty="0" smtClean="0"/>
          </a:p>
          <a:p>
            <a:pPr marL="342900" indent="-342900" algn="just">
              <a:buAutoNum type="alphaLcParenR"/>
            </a:pPr>
            <a:r>
              <a:rPr lang="vi-VN" sz="2800" dirty="0" smtClean="0"/>
              <a:t>Phương thức Cống hiến:</a:t>
            </a:r>
            <a:endParaRPr lang="en-US" sz="2800" dirty="0" smtClean="0"/>
          </a:p>
          <a:p>
            <a:pPr marL="342900" indent="-342900" algn="just">
              <a:buAutoNum type="alphaLcParenR"/>
            </a:pPr>
            <a:r>
              <a:rPr lang="vi-VN" sz="2800" dirty="0" smtClean="0"/>
              <a:t>Phương thức Nghiên cứu</a:t>
            </a:r>
            <a:endParaRPr lang="en-US" sz="2800" dirty="0"/>
          </a:p>
        </p:txBody>
      </p:sp>
      <p:sp>
        <p:nvSpPr>
          <p:cNvPr id="5" name="Rectangle 4"/>
          <p:cNvSpPr/>
          <p:nvPr/>
        </p:nvSpPr>
        <p:spPr>
          <a:xfrm>
            <a:off x="228600" y="3048000"/>
            <a:ext cx="8686800" cy="3108543"/>
          </a:xfrm>
          <a:prstGeom prst="rect">
            <a:avLst/>
          </a:prstGeom>
        </p:spPr>
        <p:txBody>
          <a:bodyPr wrap="square">
            <a:spAutoFit/>
          </a:bodyPr>
          <a:lstStyle/>
          <a:p>
            <a:pPr algn="just"/>
            <a:r>
              <a:rPr lang="vi-VN" sz="2800" dirty="0" smtClean="0"/>
              <a:t>Hoạt động trải nghiệm và Hoạt động trải nghiệm, hướng nghiệp được tổ chức trong và ngoài lớp học, trong và ngoài trường học; theo quy mô nhóm, lớp học, khối lớp hoặc quy mô trường; với bốn loại hình hoạt động chủ yếu là Sinh hoạt dưới cờ, Sinh hoạt lớp, Hoạt động giáo dục theo chủ đề và Hoạt động câu lạc bộ</a:t>
            </a:r>
            <a:endParaRPr lang="en-US" sz="2800" dirty="0"/>
          </a:p>
        </p:txBody>
      </p:sp>
    </p:spTree>
    <p:extLst>
      <p:ext uri="{BB962C8B-B14F-4D97-AF65-F5344CB8AC3E}">
        <p14:creationId xmlns:p14="http://schemas.microsoft.com/office/powerpoint/2010/main" val="4279730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19648" y="152400"/>
            <a:ext cx="1887440" cy="584775"/>
          </a:xfrm>
          <a:prstGeom prst="rect">
            <a:avLst/>
          </a:prstGeom>
        </p:spPr>
        <p:txBody>
          <a:bodyPr wrap="none">
            <a:spAutoFit/>
          </a:bodyPr>
          <a:lstStyle/>
          <a:p>
            <a:r>
              <a:rPr lang="en-US" sz="3200" dirty="0" smtClean="0"/>
              <a:t>ĐÁNH GIÁ</a:t>
            </a:r>
            <a:endParaRPr lang="en-US" sz="3200" dirty="0"/>
          </a:p>
        </p:txBody>
      </p:sp>
      <p:sp>
        <p:nvSpPr>
          <p:cNvPr id="4" name="Rectangle 3"/>
          <p:cNvSpPr/>
          <p:nvPr/>
        </p:nvSpPr>
        <p:spPr>
          <a:xfrm>
            <a:off x="304800" y="1371600"/>
            <a:ext cx="8534400" cy="4401205"/>
          </a:xfrm>
          <a:prstGeom prst="rect">
            <a:avLst/>
          </a:prstGeom>
        </p:spPr>
        <p:txBody>
          <a:bodyPr wrap="square">
            <a:spAutoFit/>
          </a:bodyPr>
          <a:lstStyle/>
          <a:p>
            <a:pPr algn="just"/>
            <a:r>
              <a:rPr lang="vi-VN" sz="2800" dirty="0" smtClean="0"/>
              <a:t>Nội dung đánh giá là các biểu hiện của phẩm chất và năng lực đã được xác định trong chương trình: </a:t>
            </a:r>
            <a:r>
              <a:rPr lang="vi-VN" sz="2800" b="1" dirty="0" smtClean="0">
                <a:solidFill>
                  <a:srgbClr val="FF0000"/>
                </a:solidFill>
              </a:rPr>
              <a:t>năng lực thích ứng với cuộc sống, năng lực thiết kế và tổ chức hoạt động, năng lực định hướng nghề nghiệp</a:t>
            </a:r>
            <a:r>
              <a:rPr lang="vi-VN" sz="2800" dirty="0" smtClean="0"/>
              <a:t>. Các yêu cầu cần đạt về sự phát triển phẩm chất và năng lực của mỗi cá nhân chủ yếu được đánh giá thông qua hoạt động theo chủ đề, hoạt động hướng nghiệp, thông qua quá trình tham gia hoạt động tập thể và các sản phẩm của học sinh trong mỗi hoạt động</a:t>
            </a:r>
            <a:endParaRPr lang="en-US" sz="2800" dirty="0"/>
          </a:p>
        </p:txBody>
      </p:sp>
    </p:spTree>
    <p:extLst>
      <p:ext uri="{BB962C8B-B14F-4D97-AF65-F5344CB8AC3E}">
        <p14:creationId xmlns:p14="http://schemas.microsoft.com/office/powerpoint/2010/main" val="4279730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1012</Words>
  <Application>Microsoft Office PowerPoint</Application>
  <PresentationFormat>On-screen Show (4:3)</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DELL VOSTRO</cp:lastModifiedBy>
  <cp:revision>10</cp:revision>
  <dcterms:created xsi:type="dcterms:W3CDTF">2019-07-11T04:02:38Z</dcterms:created>
  <dcterms:modified xsi:type="dcterms:W3CDTF">2019-08-22T00:52:44Z</dcterms:modified>
</cp:coreProperties>
</file>