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56" r:id="rId2"/>
    <p:sldId id="257" r:id="rId3"/>
    <p:sldId id="259" r:id="rId4"/>
    <p:sldId id="260" r:id="rId5"/>
    <p:sldId id="262" r:id="rId6"/>
    <p:sldId id="263" r:id="rId7"/>
    <p:sldId id="264" r:id="rId8"/>
    <p:sldId id="268" r:id="rId9"/>
    <p:sldId id="269" r:id="rId10"/>
    <p:sldId id="270" r:id="rId11"/>
    <p:sldId id="265" r:id="rId12"/>
    <p:sldId id="266" r:id="rId13"/>
    <p:sldId id="271" r:id="rId14"/>
    <p:sldId id="272" r:id="rId15"/>
    <p:sldId id="273" r:id="rId16"/>
    <p:sldId id="283" r:id="rId17"/>
    <p:sldId id="284" r:id="rId18"/>
    <p:sldId id="282" r:id="rId19"/>
    <p:sldId id="274" r:id="rId20"/>
    <p:sldId id="275" r:id="rId21"/>
    <p:sldId id="277" r:id="rId22"/>
    <p:sldId id="285" r:id="rId23"/>
    <p:sldId id="278" r:id="rId24"/>
    <p:sldId id="279" r:id="rId25"/>
    <p:sldId id="286" r:id="rId26"/>
    <p:sldId id="280" r:id="rId27"/>
    <p:sldId id="281" r:id="rId28"/>
    <p:sldId id="276" r:id="rId29"/>
  </p:sldIdLst>
  <p:sldSz cx="9144000" cy="6858000" type="screen4x3"/>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45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32683617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274892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1639404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42495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2782540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4"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4197749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4"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425811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1984371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51379275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96099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183961447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23926211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39774651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5" name="Footer Placeholder 3"/>
          <p:cNvSpPr>
            <a:spLocks noGrp="1"/>
          </p:cNvSpPr>
          <p:nvPr>
            <p:ph type="ftr" sz="quarter" idx="11"/>
          </p:nvPr>
        </p:nvSpPr>
        <p:spPr/>
        <p:txBody>
          <a:bodyPr/>
          <a:lstStyle/>
          <a:p>
            <a:endParaRPr lang="vi-VN"/>
          </a:p>
        </p:txBody>
      </p:sp>
      <p:sp>
        <p:nvSpPr>
          <p:cNvPr id="6" name="Slide Number Placeholder 4"/>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101293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5" name="Footer Placeholder 2"/>
          <p:cNvSpPr>
            <a:spLocks noGrp="1"/>
          </p:cNvSpPr>
          <p:nvPr>
            <p:ph type="ftr" sz="quarter" idx="11"/>
          </p:nvPr>
        </p:nvSpPr>
        <p:spPr/>
        <p:txBody>
          <a:bodyPr/>
          <a:lstStyle/>
          <a:p>
            <a:endParaRPr lang="vi-VN"/>
          </a:p>
        </p:txBody>
      </p:sp>
      <p:sp>
        <p:nvSpPr>
          <p:cNvPr id="6" name="Slide Number Placeholder 3"/>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21674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5" name="Footer Placeholder 5"/>
          <p:cNvSpPr>
            <a:spLocks noGrp="1"/>
          </p:cNvSpPr>
          <p:nvPr>
            <p:ph type="ftr" sz="quarter" idx="11"/>
          </p:nvPr>
        </p:nvSpPr>
        <p:spPr/>
        <p:txBody>
          <a:bodyPr/>
          <a:lstStyle/>
          <a:p>
            <a:endParaRPr lang="vi-VN"/>
          </a:p>
        </p:txBody>
      </p:sp>
      <p:sp>
        <p:nvSpPr>
          <p:cNvPr id="6" name="Slide Number Placeholder 6"/>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42283910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5B89C3-9463-4ED5-912A-46FD3E30839E}" type="datetimeFigureOut">
              <a:rPr lang="vi-VN" smtClean="0"/>
              <a:pPr/>
              <a:t>06/02/2017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val="204327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b="0" i="0" u="none"/>
          </a:p>
        </p:txBody>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5B89C3-9463-4ED5-912A-46FD3E30839E}" type="datetimeFigureOut">
              <a:rPr lang="vi-VN" smtClean="0"/>
              <a:pPr/>
              <a:t>06/02/2017</a:t>
            </a:fld>
            <a:endParaRPr lang="vi-VN"/>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vi-VN"/>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BEF03F6-C0BA-4F4B-859A-C34ECE7503F2}" type="slidenum">
              <a:rPr lang="vi-VN" smtClean="0"/>
              <a:pPr/>
              <a:t>‹#›</a:t>
            </a:fld>
            <a:endParaRPr lang="vi-VN"/>
          </a:p>
        </p:txBody>
      </p:sp>
    </p:spTree>
    <p:extLst>
      <p:ext uri="{BB962C8B-B14F-4D97-AF65-F5344CB8AC3E}">
        <p14:creationId xmlns:p14="http://schemas.microsoft.com/office/powerpoint/2010/main" val="1375604966"/>
      </p:ext>
    </p:extLst>
  </p:cSld>
  <p:clrMap bg1="dk1" tx1="lt1" bg2="dk2"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l" defTabSz="457200" rtl="0" eaLnBrk="1" latinLnBrk="0" hangingPunct="1">
        <a:spcBef>
          <a:spcPct val="0"/>
        </a:spcBef>
        <a:buNone/>
        <a:defRPr sz="42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56792"/>
            <a:ext cx="7449974" cy="3135201"/>
          </a:xfrm>
        </p:spPr>
        <p:txBody>
          <a:bodyPr>
            <a:normAutofit/>
          </a:bodyPr>
          <a:lstStyle/>
          <a:p>
            <a:pPr algn="ctr"/>
            <a:r>
              <a:rPr lang="en-US" sz="4800" dirty="0" smtClean="0">
                <a:latin typeface="UVN Binh Duong" pitchFamily="2" charset="0"/>
                <a:cs typeface="Times New Roman" panose="02020603050405020304" pitchFamily="18" charset="0"/>
              </a:rPr>
              <a:t>TẬP HUẤN </a:t>
            </a:r>
            <a:br>
              <a:rPr lang="en-US" sz="4800" dirty="0" smtClean="0">
                <a:latin typeface="UVN Binh Duong" pitchFamily="2" charset="0"/>
                <a:cs typeface="Times New Roman" panose="02020603050405020304" pitchFamily="18" charset="0"/>
              </a:rPr>
            </a:br>
            <a:r>
              <a:rPr lang="en-US" sz="4800" dirty="0" smtClean="0">
                <a:latin typeface="UVN Binh Duong" pitchFamily="2" charset="0"/>
                <a:cs typeface="Times New Roman" panose="02020603050405020304" pitchFamily="18" charset="0"/>
              </a:rPr>
              <a:t>NÂNG CAO NĂNG LỰC RA ĐỀ KIỂM TRA ĐỊNH KỲ</a:t>
            </a: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000" dirty="0" err="1" smtClean="0">
                <a:solidFill>
                  <a:srgbClr val="FF0000"/>
                </a:solidFill>
                <a:latin typeface="UVN Bai Sau Nang" panose="04030905020802020C03" pitchFamily="82" charset="0"/>
                <a:cs typeface="Times New Roman" panose="02020603050405020304" pitchFamily="18" charset="0"/>
              </a:rPr>
              <a:t>Môn</a:t>
            </a:r>
            <a:r>
              <a:rPr lang="en-US" sz="4000" dirty="0" smtClean="0">
                <a:solidFill>
                  <a:srgbClr val="FF0000"/>
                </a:solidFill>
                <a:latin typeface="UVN Bai Sau Nang" panose="04030905020802020C03" pitchFamily="82" charset="0"/>
                <a:cs typeface="Times New Roman" panose="02020603050405020304" pitchFamily="18" charset="0"/>
              </a:rPr>
              <a:t> </a:t>
            </a:r>
            <a:r>
              <a:rPr lang="en-US" sz="4000" dirty="0" err="1" smtClean="0">
                <a:solidFill>
                  <a:srgbClr val="FF0000"/>
                </a:solidFill>
                <a:latin typeface="UVN Bai Sau Nang" panose="04030905020802020C03" pitchFamily="82" charset="0"/>
                <a:cs typeface="Times New Roman" panose="02020603050405020304" pitchFamily="18" charset="0"/>
              </a:rPr>
              <a:t>Tiếng</a:t>
            </a:r>
            <a:r>
              <a:rPr lang="en-US" sz="4000" dirty="0" smtClean="0">
                <a:solidFill>
                  <a:srgbClr val="FF0000"/>
                </a:solidFill>
                <a:latin typeface="UVN Bai Sau Nang" panose="04030905020802020C03" pitchFamily="82" charset="0"/>
                <a:cs typeface="Times New Roman" panose="02020603050405020304" pitchFamily="18" charset="0"/>
              </a:rPr>
              <a:t> </a:t>
            </a:r>
            <a:r>
              <a:rPr lang="en-US" sz="4000" dirty="0" err="1" smtClean="0">
                <a:solidFill>
                  <a:srgbClr val="FF0000"/>
                </a:solidFill>
                <a:latin typeface="UVN Bai Sau Nang" panose="04030905020802020C03" pitchFamily="82" charset="0"/>
                <a:cs typeface="Times New Roman" panose="02020603050405020304" pitchFamily="18" charset="0"/>
              </a:rPr>
              <a:t>Anh</a:t>
            </a:r>
            <a:endParaRPr lang="vi-VN" sz="4000"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555776" y="6021288"/>
            <a:ext cx="3917709" cy="360040"/>
          </a:xfrm>
        </p:spPr>
        <p:txBody>
          <a:bodyPr>
            <a:normAutofit fontScale="77500" lnSpcReduction="20000"/>
          </a:bodyPr>
          <a:lstStyle/>
          <a:p>
            <a:pPr algn="ctr"/>
            <a:r>
              <a:rPr lang="en-US" sz="2800" cap="none" dirty="0" err="1" smtClean="0">
                <a:latin typeface="UVN Bai Sau Nang" panose="04030905020802020C03" pitchFamily="82" charset="0"/>
              </a:rPr>
              <a:t>Ngày</a:t>
            </a:r>
            <a:r>
              <a:rPr lang="en-US" sz="2800" cap="none" dirty="0" smtClean="0">
                <a:latin typeface="UVN Bai Sau Nang" panose="04030905020802020C03" pitchFamily="82" charset="0"/>
              </a:rPr>
              <a:t> 18 </a:t>
            </a:r>
            <a:r>
              <a:rPr lang="en-US" sz="2800" cap="none" dirty="0" err="1" smtClean="0">
                <a:latin typeface="UVN Bai Sau Nang" panose="04030905020802020C03" pitchFamily="82" charset="0"/>
              </a:rPr>
              <a:t>tháng</a:t>
            </a:r>
            <a:r>
              <a:rPr lang="en-US" sz="2800" cap="none" dirty="0" smtClean="0">
                <a:latin typeface="UVN Bai Sau Nang" panose="04030905020802020C03" pitchFamily="82" charset="0"/>
              </a:rPr>
              <a:t> 1 </a:t>
            </a:r>
            <a:r>
              <a:rPr lang="en-US" sz="2800" cap="none" dirty="0" err="1" smtClean="0">
                <a:latin typeface="UVN Bai Sau Nang" panose="04030905020802020C03" pitchFamily="82" charset="0"/>
              </a:rPr>
              <a:t>năm</a:t>
            </a:r>
            <a:r>
              <a:rPr lang="en-US" sz="2800" cap="none" dirty="0" smtClean="0">
                <a:latin typeface="UVN Bai Sau Nang" panose="04030905020802020C03" pitchFamily="82" charset="0"/>
              </a:rPr>
              <a:t> 2017</a:t>
            </a:r>
            <a:endParaRPr lang="vi-VN" sz="2800" cap="non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792088" cy="793672"/>
          </a:xfrm>
          <a:prstGeom prst="rect">
            <a:avLst/>
          </a:prstGeom>
        </p:spPr>
      </p:pic>
      <p:sp>
        <p:nvSpPr>
          <p:cNvPr id="5" name="Subtitle 2"/>
          <p:cNvSpPr txBox="1">
            <a:spLocks/>
          </p:cNvSpPr>
          <p:nvPr/>
        </p:nvSpPr>
        <p:spPr>
          <a:xfrm>
            <a:off x="1259632" y="395159"/>
            <a:ext cx="4320480" cy="52465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dirty="0" smtClean="0">
                <a:solidFill>
                  <a:schemeClr val="tx1"/>
                </a:solidFill>
                <a:latin typeface="UVN Bai Sau Nang" panose="04030905020802020C03" pitchFamily="82" charset="0"/>
              </a:rPr>
              <a:t>SỞ GIÁO DỤC VÀ ĐÀO TẠO TPHCM</a:t>
            </a:r>
            <a:endParaRPr lang="vi-VN"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424936" cy="5051654"/>
          </a:xfrm>
        </p:spPr>
        <p:txBody>
          <a:bodyPr/>
          <a:lstStyle/>
          <a:p>
            <a:pPr>
              <a:buFont typeface="Wingdings" panose="05000000000000000000" pitchFamily="2" charset="2"/>
              <a:buChar char="Ø"/>
            </a:pPr>
            <a:r>
              <a:rPr lang="en-GB" sz="2800" dirty="0" err="1">
                <a:latin typeface="Times New Roman" panose="02020603050405020304" pitchFamily="18" charset="0"/>
                <a:cs typeface="Times New Roman" panose="02020603050405020304" pitchFamily="18" charset="0"/>
              </a:rPr>
              <a:t>Bảng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phân</a:t>
            </a:r>
            <a:r>
              <a:rPr lang="en-GB" sz="2800" dirty="0">
                <a:latin typeface="Times New Roman" panose="02020603050405020304" pitchFamily="18" charset="0"/>
                <a:cs typeface="Times New Roman" panose="02020603050405020304" pitchFamily="18" charset="0"/>
              </a:rPr>
              <a:t> chia </a:t>
            </a:r>
            <a:r>
              <a:rPr lang="en-GB" sz="2800" dirty="0" err="1">
                <a:latin typeface="Times New Roman" panose="02020603050405020304" pitchFamily="18" charset="0"/>
                <a:cs typeface="Times New Roman" panose="02020603050405020304" pitchFamily="18" charset="0"/>
              </a:rPr>
              <a:t>mức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độ</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thực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hiện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các</a:t>
            </a:r>
            <a:r>
              <a:rPr lang="en-GB" sz="2800" dirty="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kĩ</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năng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và</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ví</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dụ</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tài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liệu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trang</a:t>
            </a:r>
            <a:r>
              <a:rPr lang="en-GB" sz="2800" dirty="0" smtClean="0">
                <a:latin typeface="Times New Roman" panose="02020603050405020304" pitchFamily="18" charset="0"/>
                <a:cs typeface="Times New Roman" panose="02020603050405020304" pitchFamily="18" charset="0"/>
              </a:rPr>
              <a:t> 85)</a:t>
            </a:r>
          </a:p>
          <a:p>
            <a:pPr marL="514350" indent="-514350">
              <a:buFont typeface="+mj-lt"/>
              <a:buAutoNum type="arabicParenR"/>
            </a:pP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nhiệm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vụ</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r>
              <a:rPr lang="en-GB" sz="2800" dirty="0" smtClean="0">
                <a:latin typeface="Times New Roman" panose="02020603050405020304" pitchFamily="18" charset="0"/>
                <a:cs typeface="Times New Roman" panose="02020603050405020304" pitchFamily="18" charset="0"/>
              </a:rPr>
              <a:t> ở </a:t>
            </a:r>
            <a:r>
              <a:rPr lang="en-GB" sz="2800" dirty="0" err="1" smtClean="0">
                <a:latin typeface="Times New Roman" panose="02020603050405020304" pitchFamily="18" charset="0"/>
                <a:cs typeface="Times New Roman" panose="02020603050405020304" pitchFamily="18" charset="0"/>
              </a:rPr>
              <a:t>từng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kĩ</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năng</a:t>
            </a:r>
            <a:endParaRPr lang="en-GB" sz="2800" dirty="0" smtClean="0">
              <a:latin typeface="Times New Roman" panose="02020603050405020304" pitchFamily="18" charset="0"/>
              <a:cs typeface="Times New Roman" panose="02020603050405020304" pitchFamily="18" charset="0"/>
            </a:endParaRPr>
          </a:p>
          <a:p>
            <a:pPr marL="514350" indent="-514350">
              <a:buFont typeface="+mj-lt"/>
              <a:buAutoNum type="arabicParenR"/>
            </a:pPr>
            <a:r>
              <a:rPr lang="en-GB" sz="2800" dirty="0" smtClean="0">
                <a:latin typeface="Times New Roman" panose="02020603050405020304" pitchFamily="18" charset="0"/>
                <a:cs typeface="Times New Roman" panose="02020603050405020304" pitchFamily="18" charset="0"/>
              </a:rPr>
              <a:t>4 </a:t>
            </a:r>
            <a:r>
              <a:rPr lang="en-GB" sz="2800" dirty="0" err="1" smtClean="0">
                <a:latin typeface="Times New Roman" panose="02020603050405020304" pitchFamily="18" charset="0"/>
                <a:cs typeface="Times New Roman" panose="02020603050405020304" pitchFamily="18" charset="0"/>
              </a:rPr>
              <a:t>mức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độ</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của</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từng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nhiệm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vụ</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r>
              <a:rPr lang="en-GB" sz="2800" dirty="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pPr marL="514350" indent="-514350">
              <a:buFont typeface="+mj-lt"/>
              <a:buAutoNum type="arabicParenR"/>
            </a:pPr>
            <a:r>
              <a:rPr lang="en-GB" sz="2800" dirty="0" err="1" smtClean="0">
                <a:latin typeface="Times New Roman" panose="02020603050405020304" pitchFamily="18" charset="0"/>
                <a:cs typeface="Times New Roman" panose="02020603050405020304" pitchFamily="18" charset="0"/>
              </a:rPr>
              <a:t>Góp</a:t>
            </a:r>
            <a:r>
              <a:rPr lang="en-GB" sz="2800" dirty="0" smtClean="0">
                <a:latin typeface="Times New Roman" panose="02020603050405020304" pitchFamily="18" charset="0"/>
                <a:cs typeface="Times New Roman" panose="02020603050405020304" pitchFamily="18" charset="0"/>
              </a:rPr>
              <a:t> ý </a:t>
            </a:r>
            <a:r>
              <a:rPr lang="en-GB" sz="2800" dirty="0" err="1" smtClean="0">
                <a:latin typeface="Times New Roman" panose="02020603050405020304" pitchFamily="18" charset="0"/>
                <a:cs typeface="Times New Roman" panose="02020603050405020304" pitchFamily="18" charset="0"/>
              </a:rPr>
              <a:t>cho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nội</a:t>
            </a:r>
            <a:r>
              <a:rPr lang="en-GB" sz="2800" dirty="0" smtClean="0">
                <a:latin typeface="Times New Roman" panose="02020603050405020304" pitchFamily="18" charset="0"/>
                <a:cs typeface="Times New Roman" panose="02020603050405020304" pitchFamily="18" charset="0"/>
              </a:rPr>
              <a:t> dung </a:t>
            </a:r>
            <a:r>
              <a:rPr lang="en-GB" sz="2800" dirty="0" err="1" smtClean="0">
                <a:latin typeface="Times New Roman" panose="02020603050405020304" pitchFamily="18" charset="0"/>
                <a:cs typeface="Times New Roman" panose="02020603050405020304" pitchFamily="18" charset="0"/>
              </a:rPr>
              <a:t>trên</a:t>
            </a:r>
            <a:endParaRPr lang="en-GB" sz="28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GB" sz="2800" dirty="0">
              <a:latin typeface="Times New Roman" panose="02020603050405020304" pitchFamily="18" charset="0"/>
              <a:cs typeface="Times New Roman" panose="02020603050405020304" pitchFamily="18" charset="0"/>
            </a:endParaRPr>
          </a:p>
          <a:p>
            <a:endParaRPr lang="en-SG" dirty="0"/>
          </a:p>
        </p:txBody>
      </p:sp>
      <p:sp>
        <p:nvSpPr>
          <p:cNvPr id="4" name="Title 1"/>
          <p:cNvSpPr>
            <a:spLocks noGrp="1"/>
          </p:cNvSpPr>
          <p:nvPr>
            <p:ph type="title"/>
          </p:nvPr>
        </p:nvSpPr>
        <p:spPr>
          <a:xfrm>
            <a:off x="1423231" y="260648"/>
            <a:ext cx="5001394" cy="720080"/>
          </a:xfrm>
        </p:spPr>
        <p:txBody>
          <a:bodyPr>
            <a:noAutofit/>
          </a:bodyPr>
          <a:lstStyle/>
          <a:p>
            <a:pPr algn="ctr"/>
            <a:r>
              <a:rPr lang="en-GB" sz="3600" dirty="0" smtClean="0">
                <a:latin typeface="UVN Bai Sau Nang" panose="04030905020802020C03" pitchFamily="82" charset="0"/>
                <a:cs typeface="Times New Roman" panose="02020603050405020304" pitchFamily="18" charset="0"/>
              </a:rPr>
              <a:t>THẢO LUẬN NHÓM</a:t>
            </a:r>
            <a:endParaRPr lang="en-GB" sz="3600" dirty="0">
              <a:latin typeface="UVN Bai Sau Nang" panose="04030905020802020C03" pitchFamily="82" charset="0"/>
              <a:cs typeface="Times New Roman" panose="02020603050405020304" pitchFamily="18" charset="0"/>
            </a:endParaRPr>
          </a:p>
        </p:txBody>
      </p:sp>
    </p:spTree>
    <p:extLst>
      <p:ext uri="{BB962C8B-B14F-4D97-AF65-F5344CB8AC3E}">
        <p14:creationId xmlns:p14="http://schemas.microsoft.com/office/powerpoint/2010/main" val="39895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488832" cy="749773"/>
          </a:xfrm>
        </p:spPr>
        <p:txBody>
          <a:bodyPr>
            <a:noAutofit/>
          </a:bodyPr>
          <a:lstStyle/>
          <a:p>
            <a:r>
              <a:rPr lang="en-GB" sz="3600" dirty="0" smtClean="0">
                <a:latin typeface="UVN Binh Duong" pitchFamily="2" charset="0"/>
                <a:cs typeface="Times New Roman" panose="02020603050405020304" pitchFamily="18" charset="0"/>
              </a:rPr>
              <a:t>XÂY DỰNG MA TRẬN ĐỀ KIỂM TRA</a:t>
            </a:r>
            <a:endParaRPr lang="en-GB" sz="3600" dirty="0">
              <a:latin typeface="UVN Binh Duong" pitchFamily="2" charset="0"/>
              <a:cs typeface="Times New Roman" panose="02020603050405020304" pitchFamily="18" charset="0"/>
            </a:endParaRPr>
          </a:p>
        </p:txBody>
      </p:sp>
      <p:sp>
        <p:nvSpPr>
          <p:cNvPr id="3" name="Content Placeholder 2"/>
          <p:cNvSpPr>
            <a:spLocks noGrp="1"/>
          </p:cNvSpPr>
          <p:nvPr>
            <p:ph idx="1"/>
          </p:nvPr>
        </p:nvSpPr>
        <p:spPr>
          <a:xfrm>
            <a:off x="640108" y="1268761"/>
            <a:ext cx="7388275" cy="3600400"/>
          </a:xfrm>
        </p:spPr>
        <p:txBody>
          <a:bodyPr>
            <a:normAutofit/>
          </a:bodyPr>
          <a:lstStyle/>
          <a:p>
            <a:pPr marL="0" indent="0">
              <a:buNone/>
            </a:pPr>
            <a:r>
              <a:rPr lang="en-GB" sz="2800" dirty="0" smtClean="0">
                <a:latin typeface="Times New Roman" panose="02020603050405020304" pitchFamily="18" charset="0"/>
                <a:cs typeface="Times New Roman" panose="02020603050405020304" pitchFamily="18" charset="0"/>
              </a:rPr>
              <a:t>GV </a:t>
            </a:r>
            <a:r>
              <a:rPr lang="en-GB" sz="2800" dirty="0" err="1" smtClean="0">
                <a:latin typeface="Times New Roman" panose="02020603050405020304" pitchFamily="18" charset="0"/>
                <a:cs typeface="Times New Roman" panose="02020603050405020304" pitchFamily="18" charset="0"/>
              </a:rPr>
              <a:t>có</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thể</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tự</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quyết</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định</a:t>
            </a:r>
            <a:r>
              <a:rPr lang="en-GB" sz="2800" dirty="0" smtClean="0">
                <a:latin typeface="Times New Roman" panose="02020603050405020304" pitchFamily="18" charset="0"/>
                <a:cs typeface="Times New Roman" panose="02020603050405020304" pitchFamily="18" charset="0"/>
              </a:rPr>
              <a:t>:</a:t>
            </a:r>
          </a:p>
          <a:p>
            <a:r>
              <a:rPr lang="en-GB" sz="2800" dirty="0" err="1" smtClean="0">
                <a:latin typeface="Times New Roman" panose="02020603050405020304" pitchFamily="18" charset="0"/>
                <a:cs typeface="Times New Roman" panose="02020603050405020304" pitchFamily="18" charset="0"/>
              </a:rPr>
              <a:t>Chuẩn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kiến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kĩ</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năng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cần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endParaRPr lang="en-GB" sz="2800" dirty="0" smtClean="0">
              <a:latin typeface="Times New Roman" panose="02020603050405020304" pitchFamily="18" charset="0"/>
              <a:cs typeface="Times New Roman" panose="02020603050405020304" pitchFamily="18" charset="0"/>
            </a:endParaRPr>
          </a:p>
          <a:p>
            <a:r>
              <a:rPr lang="en-GB" sz="2800" dirty="0" err="1" smtClean="0">
                <a:latin typeface="Times New Roman" panose="02020603050405020304" pitchFamily="18" charset="0"/>
                <a:cs typeface="Times New Roman" panose="02020603050405020304" pitchFamily="18" charset="0"/>
              </a:rPr>
              <a:t>Tỷ</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lệ</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độ</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nhận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thức</a:t>
            </a:r>
            <a:endParaRPr lang="en-GB" sz="2800" dirty="0" smtClean="0">
              <a:latin typeface="Times New Roman" panose="02020603050405020304" pitchFamily="18" charset="0"/>
              <a:cs typeface="Times New Roman" panose="02020603050405020304" pitchFamily="18" charset="0"/>
            </a:endParaRPr>
          </a:p>
          <a:p>
            <a:r>
              <a:rPr lang="en-GB" sz="2800" dirty="0" err="1" smtClean="0">
                <a:latin typeface="Times New Roman" panose="02020603050405020304" pitchFamily="18" charset="0"/>
                <a:cs typeface="Times New Roman" panose="02020603050405020304" pitchFamily="18" charset="0"/>
              </a:rPr>
              <a:t>Hình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và</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số</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lượng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nhiệm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vụ</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endParaRPr lang="en-GB" sz="2800" dirty="0" smtClean="0">
              <a:latin typeface="Times New Roman" panose="02020603050405020304" pitchFamily="18" charset="0"/>
              <a:cs typeface="Times New Roman" panose="02020603050405020304" pitchFamily="18" charset="0"/>
            </a:endParaRPr>
          </a:p>
          <a:p>
            <a:r>
              <a:rPr lang="en-GB" sz="2800" dirty="0" err="1" smtClean="0">
                <a:latin typeface="Times New Roman" panose="02020603050405020304" pitchFamily="18" charset="0"/>
                <a:cs typeface="Times New Roman" panose="02020603050405020304" pitchFamily="18" charset="0"/>
              </a:rPr>
              <a:t>Số</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câu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hỏi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trong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mỗi</a:t>
            </a:r>
            <a:r>
              <a:rPr lang="en-GB" sz="2800" dirty="0" smtClean="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nhiệm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vụ</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đánh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giá</a:t>
            </a:r>
            <a:r>
              <a:rPr lang="en-GB" sz="2800" dirty="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r>
              <a:rPr lang="en-GB" sz="2800" dirty="0" err="1" smtClean="0">
                <a:latin typeface="Times New Roman" panose="02020603050405020304" pitchFamily="18" charset="0"/>
                <a:cs typeface="Times New Roman" panose="02020603050405020304" pitchFamily="18" charset="0"/>
              </a:rPr>
              <a:t>Điểm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số</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cho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mỗi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câu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hỏi</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79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830" y="260648"/>
            <a:ext cx="5001394" cy="1109813"/>
          </a:xfrm>
        </p:spPr>
        <p:txBody>
          <a:bodyPr>
            <a:noAutofit/>
          </a:bodyPr>
          <a:lstStyle/>
          <a:p>
            <a:pPr algn="ctr"/>
            <a:r>
              <a:rPr lang="en-GB" sz="3600" dirty="0" smtClean="0">
                <a:latin typeface="UVN Bai Sau Nang" panose="04030905020802020C03" pitchFamily="82" charset="0"/>
                <a:cs typeface="Times New Roman" panose="02020603050405020304" pitchFamily="18" charset="0"/>
              </a:rPr>
              <a:t>CÁC BƯỚC XÂY DỰNG </a:t>
            </a:r>
            <a:br>
              <a:rPr lang="en-GB" sz="3600" dirty="0" smtClean="0">
                <a:latin typeface="UVN Bai Sau Nang" panose="04030905020802020C03" pitchFamily="82" charset="0"/>
                <a:cs typeface="Times New Roman" panose="02020603050405020304" pitchFamily="18" charset="0"/>
              </a:rPr>
            </a:br>
            <a:r>
              <a:rPr lang="en-GB" sz="3600" dirty="0" smtClean="0">
                <a:latin typeface="UVN Bai Sau Nang" panose="04030905020802020C03" pitchFamily="82" charset="0"/>
                <a:cs typeface="Times New Roman" panose="02020603050405020304" pitchFamily="18" charset="0"/>
              </a:rPr>
              <a:t>MA TRẬN ĐỀ KT</a:t>
            </a:r>
            <a:endParaRPr lang="en-GB" sz="3600" dirty="0">
              <a:latin typeface="UVN Bai Sau Nang" panose="04030905020802020C03" pitchFamily="82" charset="0"/>
              <a:cs typeface="Times New Roman" panose="02020603050405020304" pitchFamily="18" charset="0"/>
            </a:endParaRPr>
          </a:p>
        </p:txBody>
      </p:sp>
      <p:sp>
        <p:nvSpPr>
          <p:cNvPr id="3" name="Content Placeholder 2"/>
          <p:cNvSpPr>
            <a:spLocks noGrp="1"/>
          </p:cNvSpPr>
          <p:nvPr>
            <p:ph idx="1"/>
          </p:nvPr>
        </p:nvSpPr>
        <p:spPr>
          <a:xfrm>
            <a:off x="611560" y="1556792"/>
            <a:ext cx="7992772" cy="4680520"/>
          </a:xfrm>
        </p:spPr>
        <p:txBody>
          <a:bodyPr>
            <a:noAutofit/>
          </a:bodyPr>
          <a:lstStyle/>
          <a:p>
            <a:r>
              <a:rPr lang="en-GB" sz="2800" dirty="0" err="1" smtClean="0">
                <a:latin typeface="Times New Roman" panose="02020603050405020304" pitchFamily="18" charset="0"/>
                <a:cs typeface="Times New Roman" panose="02020603050405020304" pitchFamily="18" charset="0"/>
              </a:rPr>
              <a:t>Liệt</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kê</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chủ</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đề</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cấu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trúc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từ</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vựng</a:t>
            </a:r>
            <a:r>
              <a:rPr lang="en-GB" sz="2800" dirty="0" smtClean="0">
                <a:latin typeface="Times New Roman" panose="02020603050405020304" pitchFamily="18" charset="0"/>
                <a:cs typeface="Times New Roman" panose="02020603050405020304" pitchFamily="18" charset="0"/>
              </a:rPr>
              <a:t>;</a:t>
            </a:r>
          </a:p>
          <a:p>
            <a:r>
              <a:rPr lang="en-GB" sz="2800" dirty="0" err="1" smtClean="0">
                <a:latin typeface="Times New Roman" panose="02020603050405020304" pitchFamily="18" charset="0"/>
                <a:cs typeface="Times New Roman" panose="02020603050405020304" pitchFamily="18" charset="0"/>
              </a:rPr>
              <a:t>Liệt</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kê</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kĩ</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năng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cần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đưa</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kiến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cần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vào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từng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kĩ</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năng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và</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chuẩn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cần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kiến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kĩ</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năng</a:t>
            </a:r>
            <a:r>
              <a:rPr lang="en-GB" sz="2800" dirty="0" smtClean="0">
                <a:latin typeface="Times New Roman" panose="02020603050405020304" pitchFamily="18" charset="0"/>
                <a:cs typeface="Times New Roman" panose="02020603050405020304" pitchFamily="18" charset="0"/>
              </a:rPr>
              <a:t> ở </a:t>
            </a:r>
            <a:r>
              <a:rPr lang="en-GB" sz="2800" dirty="0" err="1" smtClean="0">
                <a:latin typeface="Times New Roman" panose="02020603050405020304" pitchFamily="18" charset="0"/>
                <a:cs typeface="Times New Roman" panose="02020603050405020304" pitchFamily="18" charset="0"/>
              </a:rPr>
              <a:t>mỗi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độ</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nhận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thức</a:t>
            </a:r>
            <a:r>
              <a:rPr lang="en-GB" sz="2800" dirty="0" smtClean="0">
                <a:latin typeface="Times New Roman" panose="02020603050405020304" pitchFamily="18" charset="0"/>
                <a:cs typeface="Times New Roman" panose="02020603050405020304" pitchFamily="18" charset="0"/>
              </a:rPr>
              <a:t>;</a:t>
            </a:r>
          </a:p>
          <a:p>
            <a:r>
              <a:rPr lang="en-GB" sz="2800" dirty="0" err="1" smtClean="0">
                <a:latin typeface="Times New Roman" panose="02020603050405020304" pitchFamily="18" charset="0"/>
                <a:cs typeface="Times New Roman" panose="02020603050405020304" pitchFamily="18" charset="0"/>
              </a:rPr>
              <a:t>Lựa</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chọn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nhiệm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vụ</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r>
              <a:rPr lang="en-GB" sz="2800" dirty="0" smtClean="0">
                <a:latin typeface="Times New Roman" panose="02020603050405020304" pitchFamily="18" charset="0"/>
                <a:cs typeface="Times New Roman" panose="02020603050405020304" pitchFamily="18" charset="0"/>
              </a:rPr>
              <a:t> , </a:t>
            </a:r>
            <a:r>
              <a:rPr lang="en-GB" sz="2800" dirty="0" err="1" smtClean="0">
                <a:latin typeface="Times New Roman" panose="02020603050405020304" pitchFamily="18" charset="0"/>
                <a:cs typeface="Times New Roman" panose="02020603050405020304" pitchFamily="18" charset="0"/>
              </a:rPr>
              <a:t>đưa</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kiến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cần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vào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nhiệm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vụ</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xác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định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số</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câu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độ</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nhận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số</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điểm</a:t>
            </a:r>
            <a:r>
              <a:rPr lang="en-GB" sz="2800" dirty="0" smtClean="0">
                <a:latin typeface="Times New Roman" panose="02020603050405020304" pitchFamily="18" charset="0"/>
                <a:cs typeface="Times New Roman" panose="02020603050405020304" pitchFamily="18" charset="0"/>
              </a:rPr>
              <a:t>;</a:t>
            </a:r>
          </a:p>
          <a:p>
            <a:r>
              <a:rPr lang="en-GB" sz="2800" dirty="0" err="1" smtClean="0">
                <a:latin typeface="Times New Roman" panose="02020603050405020304" pitchFamily="18" charset="0"/>
                <a:cs typeface="Times New Roman" panose="02020603050405020304" pitchFamily="18" charset="0"/>
              </a:rPr>
              <a:t>Viết</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câu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hỏi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cho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nhiệm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vụ</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r>
              <a:rPr lang="en-GB" sz="2800" dirty="0" smtClean="0">
                <a:latin typeface="Times New Roman" panose="02020603050405020304" pitchFamily="18" charset="0"/>
                <a:cs typeface="Times New Roman" panose="02020603050405020304" pitchFamily="18" charset="0"/>
              </a:rPr>
              <a:t>;</a:t>
            </a:r>
          </a:p>
          <a:p>
            <a:r>
              <a:rPr lang="en-GB" sz="2800" dirty="0" err="1" smtClean="0">
                <a:latin typeface="Times New Roman" panose="02020603050405020304" pitchFamily="18" charset="0"/>
                <a:cs typeface="Times New Roman" panose="02020603050405020304" pitchFamily="18" charset="0"/>
              </a:rPr>
              <a:t>Rà</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soát</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lại</a:t>
            </a:r>
            <a:r>
              <a:rPr lang="en-GB" sz="2800" dirty="0" smtClean="0">
                <a:latin typeface="Times New Roman" panose="02020603050405020304" pitchFamily="18" charset="0"/>
                <a:cs typeface="Times New Roman" panose="02020603050405020304" pitchFamily="18" charset="0"/>
              </a:rPr>
              <a:t> ma </a:t>
            </a:r>
            <a:r>
              <a:rPr lang="en-GB" sz="2800" dirty="0" err="1" smtClean="0">
                <a:latin typeface="Times New Roman" panose="02020603050405020304" pitchFamily="18" charset="0"/>
                <a:cs typeface="Times New Roman" panose="02020603050405020304" pitchFamily="18" charset="0"/>
              </a:rPr>
              <a:t>trận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đề</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1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916832"/>
            <a:ext cx="7704856" cy="4392488"/>
          </a:xfrm>
        </p:spPr>
        <p:txBody>
          <a:bodyPr>
            <a:normAutofit/>
          </a:bodyPr>
          <a:lstStyle/>
          <a:p>
            <a:r>
              <a:rPr lang="en-US" sz="2800" b="1" dirty="0" err="1" smtClean="0">
                <a:solidFill>
                  <a:srgbClr val="FFFF00"/>
                </a:solidFill>
                <a:latin typeface="Times New Roman" panose="02020603050405020304" pitchFamily="18" charset="0"/>
                <a:cs typeface="Times New Roman" panose="02020603050405020304" pitchFamily="18" charset="0"/>
              </a:rPr>
              <a:t>Chủ</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đề</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The dinosaur museum</a:t>
            </a:r>
          </a:p>
          <a:p>
            <a:r>
              <a:rPr lang="en-US" sz="2800" b="1" dirty="0" err="1" smtClean="0">
                <a:solidFill>
                  <a:srgbClr val="FFFF00"/>
                </a:solidFill>
                <a:latin typeface="Times New Roman" panose="02020603050405020304" pitchFamily="18" charset="0"/>
                <a:cs typeface="Times New Roman" panose="02020603050405020304" pitchFamily="18" charset="0"/>
              </a:rPr>
              <a:t>Cấu</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trúc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tắc</a:t>
            </a:r>
            <a:r>
              <a:rPr lang="en-US" sz="2800" dirty="0" smtClean="0">
                <a:latin typeface="Times New Roman" panose="02020603050405020304" pitchFamily="18" charset="0"/>
                <a:cs typeface="Times New Roman" panose="02020603050405020304" pitchFamily="18" charset="0"/>
              </a:rPr>
              <a:t> ở 3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vấn</a:t>
            </a:r>
            <a:r>
              <a:rPr lang="en-US" sz="2800" dirty="0" smtClean="0">
                <a:latin typeface="Times New Roman" panose="02020603050405020304" pitchFamily="18" charset="0"/>
                <a:cs typeface="Times New Roman" panose="02020603050405020304" pitchFamily="18" charset="0"/>
              </a:rPr>
              <a:t>) </a:t>
            </a:r>
          </a:p>
          <a:p>
            <a:r>
              <a:rPr lang="en-US" sz="2800" b="1" dirty="0" err="1" smtClean="0">
                <a:solidFill>
                  <a:srgbClr val="FFFF00"/>
                </a:solidFill>
                <a:latin typeface="Times New Roman" panose="02020603050405020304" pitchFamily="18" charset="0"/>
                <a:cs typeface="Times New Roman" panose="02020603050405020304" pitchFamily="18" charset="0"/>
              </a:rPr>
              <a:t>Từ</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vựng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Words </a:t>
            </a:r>
            <a:r>
              <a:rPr lang="en-US" sz="2800" dirty="0">
                <a:latin typeface="Times New Roman" panose="02020603050405020304" pitchFamily="18" charset="0"/>
                <a:cs typeface="Times New Roman" panose="02020603050405020304" pitchFamily="18" charset="0"/>
              </a:rPr>
              <a:t>in context </a:t>
            </a: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“Son </a:t>
            </a:r>
            <a:r>
              <a:rPr lang="en-US" sz="2800" dirty="0" err="1" smtClean="0">
                <a:latin typeface="Times New Roman" panose="02020603050405020304" pitchFamily="18" charset="0"/>
                <a:cs typeface="Times New Roman" panose="02020603050405020304" pitchFamily="18" charset="0"/>
              </a:rPr>
              <a:t>Doong</a:t>
            </a:r>
            <a:r>
              <a:rPr lang="en-US" sz="2800" dirty="0" smtClean="0">
                <a:latin typeface="Times New Roman" panose="02020603050405020304" pitchFamily="18" charset="0"/>
                <a:cs typeface="Times New Roman" panose="02020603050405020304" pitchFamily="18" charset="0"/>
              </a:rPr>
              <a:t> – The World’s Largest Cave”</a:t>
            </a:r>
          </a:p>
          <a:p>
            <a:r>
              <a:rPr lang="en-US" sz="2800" b="1" dirty="0" err="1" smtClean="0">
                <a:solidFill>
                  <a:srgbClr val="FFFF00"/>
                </a:solidFill>
                <a:latin typeface="Times New Roman" panose="02020603050405020304" pitchFamily="18" charset="0"/>
                <a:cs typeface="Times New Roman" panose="02020603050405020304" pitchFamily="18" charset="0"/>
              </a:rPr>
              <a:t>Kĩ</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năng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Reading</a:t>
            </a:r>
            <a:endParaRPr lang="en-US" sz="28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251520" y="548680"/>
            <a:ext cx="8705514" cy="1368152"/>
          </a:xfrm>
        </p:spPr>
        <p:txBody>
          <a:bodyPr>
            <a:noAutofit/>
          </a:bodyPr>
          <a:lstStyle/>
          <a:p>
            <a:r>
              <a:rPr lang="en-GB" sz="3600" dirty="0" smtClean="0">
                <a:solidFill>
                  <a:srgbClr val="FF0000"/>
                </a:solidFill>
                <a:latin typeface="UVN Bai Sau Nang" panose="04030905020802020C03" pitchFamily="82" charset="0"/>
                <a:cs typeface="Times New Roman" panose="02020603050405020304" pitchFamily="18" charset="0"/>
              </a:rPr>
              <a:t>Family and Friends Special Edition</a:t>
            </a:r>
            <a:r>
              <a:rPr lang="en-GB" sz="3600" dirty="0" smtClean="0">
                <a:latin typeface="UVN Bai Sau Nang" panose="04030905020802020C03" pitchFamily="82" charset="0"/>
                <a:cs typeface="Times New Roman" panose="02020603050405020304" pitchFamily="18" charset="0"/>
              </a:rPr>
              <a:t/>
            </a:r>
            <a:br>
              <a:rPr lang="en-GB" sz="3600" dirty="0" smtClean="0">
                <a:latin typeface="UVN Bai Sau Nang" panose="04030905020802020C03" pitchFamily="82" charset="0"/>
                <a:cs typeface="Times New Roman" panose="02020603050405020304" pitchFamily="18" charset="0"/>
              </a:rPr>
            </a:br>
            <a:r>
              <a:rPr lang="en-GB" sz="3600" dirty="0" smtClean="0">
                <a:latin typeface="UVN Bai Sau Nang" panose="04030905020802020C03" pitchFamily="82" charset="0"/>
                <a:cs typeface="Times New Roman" panose="02020603050405020304" pitchFamily="18" charset="0"/>
              </a:rPr>
              <a:t>Grade 5 – Unit 5 – The dinosaur museum</a:t>
            </a:r>
            <a:endParaRPr lang="en-GB" sz="3600" dirty="0">
              <a:latin typeface="UVN Bai Sau Nang" panose="04030905020802020C03" pitchFamily="82" charset="0"/>
              <a:cs typeface="Times New Roman" panose="02020603050405020304" pitchFamily="18" charset="0"/>
            </a:endParaRPr>
          </a:p>
        </p:txBody>
      </p:sp>
    </p:spTree>
    <p:extLst>
      <p:ext uri="{BB962C8B-B14F-4D97-AF65-F5344CB8AC3E}">
        <p14:creationId xmlns:p14="http://schemas.microsoft.com/office/powerpoint/2010/main" val="422112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8100"/>
            <a:ext cx="2952328" cy="816042"/>
          </a:xfrm>
        </p:spPr>
        <p:txBody>
          <a:bodyPr/>
          <a:lstStyle/>
          <a:p>
            <a:r>
              <a:rPr lang="en-US" sz="4800" dirty="0" smtClean="0">
                <a:latin typeface="UVN Binh Duong" pitchFamily="2" charset="0"/>
              </a:rPr>
              <a:t>MA TRẬN </a:t>
            </a:r>
            <a:endParaRPr lang="en-US" sz="4800" dirty="0">
              <a:latin typeface="UVN Binh Duong"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72929213"/>
              </p:ext>
            </p:extLst>
          </p:nvPr>
        </p:nvGraphicFramePr>
        <p:xfrm>
          <a:off x="251520" y="1268760"/>
          <a:ext cx="8568953" cy="5164711"/>
        </p:xfrm>
        <a:graphic>
          <a:graphicData uri="http://schemas.openxmlformats.org/drawingml/2006/table">
            <a:tbl>
              <a:tblPr firstRow="1" firstCol="1" bandRow="1">
                <a:tableStyleId>{5C22544A-7EE6-4342-B048-85BDC9FD1C3A}</a:tableStyleId>
              </a:tblPr>
              <a:tblGrid>
                <a:gridCol w="3096344">
                  <a:extLst>
                    <a:ext uri="{9D8B030D-6E8A-4147-A177-3AD203B41FA5}">
                      <a16:colId xmlns:a16="http://schemas.microsoft.com/office/drawing/2014/main" val="1856305154"/>
                    </a:ext>
                  </a:extLst>
                </a:gridCol>
                <a:gridCol w="1080120">
                  <a:extLst>
                    <a:ext uri="{9D8B030D-6E8A-4147-A177-3AD203B41FA5}">
                      <a16:colId xmlns:a16="http://schemas.microsoft.com/office/drawing/2014/main" val="2648329343"/>
                    </a:ext>
                  </a:extLst>
                </a:gridCol>
                <a:gridCol w="1152128">
                  <a:extLst>
                    <a:ext uri="{9D8B030D-6E8A-4147-A177-3AD203B41FA5}">
                      <a16:colId xmlns:a16="http://schemas.microsoft.com/office/drawing/2014/main" val="662736590"/>
                    </a:ext>
                  </a:extLst>
                </a:gridCol>
                <a:gridCol w="1080120">
                  <a:extLst>
                    <a:ext uri="{9D8B030D-6E8A-4147-A177-3AD203B41FA5}">
                      <a16:colId xmlns:a16="http://schemas.microsoft.com/office/drawing/2014/main" val="2460770577"/>
                    </a:ext>
                  </a:extLst>
                </a:gridCol>
                <a:gridCol w="1008112">
                  <a:extLst>
                    <a:ext uri="{9D8B030D-6E8A-4147-A177-3AD203B41FA5}">
                      <a16:colId xmlns:a16="http://schemas.microsoft.com/office/drawing/2014/main" val="2714581058"/>
                    </a:ext>
                  </a:extLst>
                </a:gridCol>
                <a:gridCol w="1152129">
                  <a:extLst>
                    <a:ext uri="{9D8B030D-6E8A-4147-A177-3AD203B41FA5}">
                      <a16:colId xmlns:a16="http://schemas.microsoft.com/office/drawing/2014/main" val="3738850122"/>
                    </a:ext>
                  </a:extLst>
                </a:gridCol>
              </a:tblGrid>
              <a:tr h="865108">
                <a:tc>
                  <a:txBody>
                    <a:bodyPr/>
                    <a:lstStyle/>
                    <a:p>
                      <a:pPr algn="ctr">
                        <a:lnSpc>
                          <a:spcPct val="115000"/>
                        </a:lnSpc>
                        <a:spcAft>
                          <a:spcPts val="0"/>
                        </a:spcAft>
                      </a:pPr>
                      <a:r>
                        <a:rPr lang="en-US" sz="2000" dirty="0">
                          <a:effectLst/>
                        </a:rPr>
                        <a:t>NHIỆM VỤ ĐÁNH GIÁ</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15000"/>
                        </a:lnSpc>
                        <a:spcAft>
                          <a:spcPts val="0"/>
                        </a:spcAft>
                      </a:pPr>
                      <a:r>
                        <a:rPr lang="en-US" sz="2000" dirty="0">
                          <a:effectLst/>
                        </a:rPr>
                        <a:t>M1</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15000"/>
                        </a:lnSpc>
                        <a:spcAft>
                          <a:spcPts val="0"/>
                        </a:spcAft>
                      </a:pPr>
                      <a:r>
                        <a:rPr lang="en-US" sz="2000" dirty="0">
                          <a:effectLst/>
                        </a:rPr>
                        <a:t>M2</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15000"/>
                        </a:lnSpc>
                        <a:spcAft>
                          <a:spcPts val="0"/>
                        </a:spcAft>
                      </a:pPr>
                      <a:r>
                        <a:rPr lang="en-US" sz="2000" dirty="0">
                          <a:effectLst/>
                        </a:rPr>
                        <a:t>M3</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15000"/>
                        </a:lnSpc>
                        <a:spcAft>
                          <a:spcPts val="0"/>
                        </a:spcAft>
                      </a:pPr>
                      <a:r>
                        <a:rPr lang="en-US" sz="2000" dirty="0">
                          <a:effectLst/>
                        </a:rPr>
                        <a:t>M4</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15000"/>
                        </a:lnSpc>
                        <a:spcAft>
                          <a:spcPts val="0"/>
                        </a:spcAft>
                      </a:pPr>
                      <a:r>
                        <a:rPr lang="en-US" sz="2000" dirty="0">
                          <a:effectLst/>
                        </a:rPr>
                        <a:t>TỔNG SỐ CÂU</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extLst>
                  <a:ext uri="{0D108BD9-81ED-4DB2-BD59-A6C34878D82A}">
                    <a16:rowId xmlns:a16="http://schemas.microsoft.com/office/drawing/2014/main" val="82899253"/>
                  </a:ext>
                </a:extLst>
              </a:tr>
              <a:tr h="1128401">
                <a:tc>
                  <a:txBody>
                    <a:bodyPr/>
                    <a:lstStyle/>
                    <a:p>
                      <a:pPr algn="ctr">
                        <a:lnSpc>
                          <a:spcPct val="150000"/>
                        </a:lnSpc>
                        <a:spcAft>
                          <a:spcPts val="0"/>
                        </a:spcAft>
                      </a:pPr>
                      <a:r>
                        <a:rPr lang="en-US" sz="2000" dirty="0">
                          <a:effectLst/>
                        </a:rPr>
                        <a:t>Read and write </a:t>
                      </a:r>
                      <a:endParaRPr lang="en-US" sz="2000" dirty="0" smtClean="0">
                        <a:effectLst/>
                      </a:endParaRPr>
                    </a:p>
                    <a:p>
                      <a:pPr algn="ctr">
                        <a:lnSpc>
                          <a:spcPct val="150000"/>
                        </a:lnSpc>
                        <a:spcAft>
                          <a:spcPts val="0"/>
                        </a:spcAft>
                      </a:pPr>
                      <a:r>
                        <a:rPr lang="en-US" sz="2000" dirty="0" smtClean="0">
                          <a:effectLst/>
                        </a:rPr>
                        <a:t>Yes </a:t>
                      </a:r>
                      <a:r>
                        <a:rPr lang="en-US" sz="2000" dirty="0">
                          <a:effectLst/>
                        </a:rPr>
                        <a:t>or No</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(0.25đ)</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2</a:t>
                      </a:r>
                    </a:p>
                    <a:p>
                      <a:pPr algn="ctr">
                        <a:lnSpc>
                          <a:spcPct val="150000"/>
                        </a:lnSpc>
                        <a:spcAft>
                          <a:spcPts val="0"/>
                        </a:spcAft>
                      </a:pPr>
                      <a:r>
                        <a:rPr lang="en-US" sz="2000" dirty="0">
                          <a:effectLst/>
                        </a:rPr>
                        <a:t>(0.5đ)</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a:t>
                      </a:r>
                      <a:r>
                        <a:rPr lang="en-US" sz="2000" dirty="0" smtClean="0">
                          <a:effectLst/>
                        </a:rPr>
                        <a:t>0.25đ)</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4</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extLst>
                  <a:ext uri="{0D108BD9-81ED-4DB2-BD59-A6C34878D82A}">
                    <a16:rowId xmlns:a16="http://schemas.microsoft.com/office/drawing/2014/main" val="1496785856"/>
                  </a:ext>
                </a:extLst>
              </a:tr>
              <a:tr h="1128401">
                <a:tc>
                  <a:txBody>
                    <a:bodyPr/>
                    <a:lstStyle/>
                    <a:p>
                      <a:pPr algn="ctr">
                        <a:lnSpc>
                          <a:spcPct val="150000"/>
                        </a:lnSpc>
                        <a:spcAft>
                          <a:spcPts val="0"/>
                        </a:spcAft>
                      </a:pPr>
                      <a:r>
                        <a:rPr lang="en-US" sz="2000" dirty="0">
                          <a:effectLst/>
                        </a:rPr>
                        <a:t>Read and choose </a:t>
                      </a:r>
                      <a:endParaRPr lang="en-US" sz="2000" dirty="0" smtClean="0">
                        <a:effectLst/>
                      </a:endParaRPr>
                    </a:p>
                    <a:p>
                      <a:pPr algn="ctr">
                        <a:lnSpc>
                          <a:spcPct val="150000"/>
                        </a:lnSpc>
                        <a:spcAft>
                          <a:spcPts val="0"/>
                        </a:spcAft>
                      </a:pPr>
                      <a:r>
                        <a:rPr lang="en-US" sz="2000" dirty="0" smtClean="0">
                          <a:effectLst/>
                        </a:rPr>
                        <a:t>A</a:t>
                      </a:r>
                      <a:r>
                        <a:rPr lang="en-US" sz="2000" dirty="0">
                          <a:effectLst/>
                        </a:rPr>
                        <a:t>, B or  C</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50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a:effectLst/>
                        </a:rPr>
                        <a:t>1</a:t>
                      </a:r>
                    </a:p>
                    <a:p>
                      <a:pPr algn="ctr">
                        <a:lnSpc>
                          <a:spcPct val="150000"/>
                        </a:lnSpc>
                        <a:spcAft>
                          <a:spcPts val="0"/>
                        </a:spcAft>
                      </a:pPr>
                      <a:r>
                        <a:rPr lang="en-US" sz="2000">
                          <a:effectLst/>
                        </a:rPr>
                        <a:t>(0.25đ)</a:t>
                      </a:r>
                      <a:endParaRPr lang="en-US" sz="200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dirty="0" smtClean="0">
                          <a:effectLst/>
                        </a:rPr>
                        <a:t>1</a:t>
                      </a:r>
                      <a:endParaRPr lang="en-US" sz="2000" dirty="0">
                        <a:effectLst/>
                      </a:endParaRPr>
                    </a:p>
                    <a:p>
                      <a:pPr algn="ctr">
                        <a:lnSpc>
                          <a:spcPct val="150000"/>
                        </a:lnSpc>
                        <a:spcAft>
                          <a:spcPts val="0"/>
                        </a:spcAft>
                      </a:pPr>
                      <a:r>
                        <a:rPr lang="en-US" sz="2000" dirty="0">
                          <a:effectLst/>
                        </a:rPr>
                        <a:t>(</a:t>
                      </a:r>
                      <a:r>
                        <a:rPr lang="en-US" sz="2000" dirty="0" smtClean="0">
                          <a:effectLst/>
                        </a:rPr>
                        <a:t>0.25đ</a:t>
                      </a:r>
                      <a:r>
                        <a:rPr lang="en-US" sz="2000" dirty="0">
                          <a:effectLst/>
                        </a:rPr>
                        <a:t>)</a:t>
                      </a:r>
                      <a:endParaRPr lang="en-US" sz="2000" dirty="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(0.25đ)</a:t>
                      </a:r>
                      <a:endParaRPr lang="en-US" sz="2000" dirty="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dirty="0" smtClean="0">
                          <a:effectLst/>
                        </a:rPr>
                        <a:t>3</a:t>
                      </a:r>
                      <a:endParaRPr lang="en-US" sz="2000" dirty="0">
                        <a:effectLst/>
                        <a:latin typeface="Times New Roman" panose="02020603050405020304" pitchFamily="18" charset="0"/>
                        <a:ea typeface="Calibri" panose="020F0502020204030204" pitchFamily="34" charset="0"/>
                      </a:endParaRPr>
                    </a:p>
                  </a:txBody>
                  <a:tcPr marL="47321" marR="47321" marT="0" marB="0" anchor="ctr"/>
                </a:tc>
                <a:extLst>
                  <a:ext uri="{0D108BD9-81ED-4DB2-BD59-A6C34878D82A}">
                    <a16:rowId xmlns:a16="http://schemas.microsoft.com/office/drawing/2014/main" val="3884873816"/>
                  </a:ext>
                </a:extLst>
              </a:tr>
              <a:tr h="1128401">
                <a:tc>
                  <a:txBody>
                    <a:bodyPr/>
                    <a:lstStyle/>
                    <a:p>
                      <a:pPr algn="ctr">
                        <a:lnSpc>
                          <a:spcPct val="150000"/>
                        </a:lnSpc>
                        <a:spcAft>
                          <a:spcPts val="0"/>
                        </a:spcAft>
                      </a:pPr>
                      <a:r>
                        <a:rPr lang="en-US" sz="2000" dirty="0">
                          <a:effectLst/>
                        </a:rPr>
                        <a:t>Read and fill in the blanks</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50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(0.25đ)</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a:t>
                      </a:r>
                      <a:r>
                        <a:rPr lang="en-US" sz="2000" dirty="0" smtClean="0">
                          <a:effectLst/>
                        </a:rPr>
                        <a:t>0.25đ</a:t>
                      </a:r>
                      <a:r>
                        <a:rPr lang="en-US" sz="2000" dirty="0">
                          <a:effectLst/>
                        </a:rPr>
                        <a:t>)</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(0.25đ)</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3</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extLst>
                  <a:ext uri="{0D108BD9-81ED-4DB2-BD59-A6C34878D82A}">
                    <a16:rowId xmlns:a16="http://schemas.microsoft.com/office/drawing/2014/main" val="1669283054"/>
                  </a:ext>
                </a:extLst>
              </a:tr>
              <a:tr h="877435">
                <a:tc>
                  <a:txBody>
                    <a:bodyPr/>
                    <a:lstStyle/>
                    <a:p>
                      <a:pPr algn="ctr">
                        <a:lnSpc>
                          <a:spcPct val="150000"/>
                        </a:lnSpc>
                        <a:spcAft>
                          <a:spcPts val="0"/>
                        </a:spcAft>
                      </a:pPr>
                      <a:r>
                        <a:rPr lang="en-US" sz="2000" dirty="0">
                          <a:effectLst/>
                        </a:rPr>
                        <a:t>TỔNG</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50000"/>
                        </a:lnSpc>
                        <a:spcAft>
                          <a:spcPts val="0"/>
                        </a:spcAft>
                      </a:pPr>
                      <a:r>
                        <a:rPr lang="en-US" sz="2000">
                          <a:effectLst/>
                        </a:rPr>
                        <a:t>1 </a:t>
                      </a:r>
                    </a:p>
                    <a:p>
                      <a:pPr algn="ctr">
                        <a:lnSpc>
                          <a:spcPct val="150000"/>
                        </a:lnSpc>
                        <a:spcAft>
                          <a:spcPts val="0"/>
                        </a:spcAft>
                      </a:pPr>
                      <a:r>
                        <a:rPr lang="en-US" sz="2000">
                          <a:effectLst/>
                        </a:rPr>
                        <a:t>10%</a:t>
                      </a:r>
                      <a:endParaRPr lang="en-US" sz="200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a:effectLst/>
                        </a:rPr>
                        <a:t>4</a:t>
                      </a:r>
                    </a:p>
                    <a:p>
                      <a:pPr algn="ctr">
                        <a:lnSpc>
                          <a:spcPct val="150000"/>
                        </a:lnSpc>
                        <a:spcAft>
                          <a:spcPts val="0"/>
                        </a:spcAft>
                      </a:pPr>
                      <a:r>
                        <a:rPr lang="en-US" sz="2000">
                          <a:effectLst/>
                        </a:rPr>
                        <a:t> 40%</a:t>
                      </a:r>
                      <a:endParaRPr lang="en-US" sz="200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dirty="0" smtClean="0">
                          <a:effectLst/>
                        </a:rPr>
                        <a:t>3</a:t>
                      </a:r>
                      <a:endParaRPr lang="en-US" sz="2000" dirty="0">
                        <a:effectLst/>
                      </a:endParaRPr>
                    </a:p>
                    <a:p>
                      <a:pPr algn="ctr">
                        <a:lnSpc>
                          <a:spcPct val="150000"/>
                        </a:lnSpc>
                        <a:spcAft>
                          <a:spcPts val="0"/>
                        </a:spcAft>
                      </a:pPr>
                      <a:r>
                        <a:rPr lang="en-US" sz="2000" dirty="0" smtClean="0">
                          <a:effectLst/>
                        </a:rPr>
                        <a:t>30</a:t>
                      </a:r>
                      <a:r>
                        <a:rPr lang="en-US" sz="2000" dirty="0">
                          <a:effectLst/>
                        </a:rPr>
                        <a:t>%</a:t>
                      </a:r>
                      <a:endParaRPr lang="en-US" sz="2000" dirty="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a:effectLst/>
                        </a:rPr>
                        <a:t>2 </a:t>
                      </a:r>
                    </a:p>
                    <a:p>
                      <a:pPr algn="ctr">
                        <a:lnSpc>
                          <a:spcPct val="150000"/>
                        </a:lnSpc>
                        <a:spcAft>
                          <a:spcPts val="0"/>
                        </a:spcAft>
                      </a:pPr>
                      <a:r>
                        <a:rPr lang="en-US" sz="2000">
                          <a:effectLst/>
                        </a:rPr>
                        <a:t>20%</a:t>
                      </a:r>
                      <a:endParaRPr lang="en-US" sz="200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dirty="0" smtClean="0">
                          <a:effectLst/>
                        </a:rPr>
                        <a:t>10</a:t>
                      </a:r>
                      <a:endParaRPr lang="en-US" sz="2000" dirty="0">
                        <a:effectLst/>
                        <a:latin typeface="Times New Roman" panose="02020603050405020304" pitchFamily="18" charset="0"/>
                        <a:ea typeface="Calibri" panose="020F0502020204030204" pitchFamily="34" charset="0"/>
                      </a:endParaRPr>
                    </a:p>
                  </a:txBody>
                  <a:tcPr marL="47321" marR="47321" marT="0" marB="0" anchor="ctr"/>
                </a:tc>
                <a:extLst>
                  <a:ext uri="{0D108BD9-81ED-4DB2-BD59-A6C34878D82A}">
                    <a16:rowId xmlns:a16="http://schemas.microsoft.com/office/drawing/2014/main" val="1791901959"/>
                  </a:ext>
                </a:extLst>
              </a:tr>
            </a:tbl>
          </a:graphicData>
        </a:graphic>
      </p:graphicFrame>
    </p:spTree>
    <p:extLst>
      <p:ext uri="{BB962C8B-B14F-4D97-AF65-F5344CB8AC3E}">
        <p14:creationId xmlns:p14="http://schemas.microsoft.com/office/powerpoint/2010/main" val="1993535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43808" y="116632"/>
            <a:ext cx="3960440" cy="81604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latin typeface="UVN Binh Duong" pitchFamily="2" charset="0"/>
              </a:rPr>
              <a:t>ĐỀ KIỂM TRA</a:t>
            </a:r>
            <a:endParaRPr lang="en-US" sz="4800" dirty="0">
              <a:latin typeface="UVN Binh Duong" pitchFamily="2" charset="0"/>
            </a:endParaRPr>
          </a:p>
        </p:txBody>
      </p:sp>
      <p:sp>
        <p:nvSpPr>
          <p:cNvPr id="2" name="Rectangle 1"/>
          <p:cNvSpPr/>
          <p:nvPr/>
        </p:nvSpPr>
        <p:spPr>
          <a:xfrm>
            <a:off x="251520" y="1124744"/>
            <a:ext cx="8784976" cy="5048049"/>
          </a:xfrm>
          <a:prstGeom prst="rect">
            <a:avLst/>
          </a:prstGeom>
        </p:spPr>
        <p:txBody>
          <a:bodyPr wrap="square">
            <a:spAutoFit/>
          </a:bodyPr>
          <a:lstStyle/>
          <a:p>
            <a:pPr marL="342900" marR="0" lvl="0" indent="-342900">
              <a:lnSpc>
                <a:spcPct val="115000"/>
              </a:lnSpc>
              <a:spcBef>
                <a:spcPts val="0"/>
              </a:spcBef>
              <a:spcAft>
                <a:spcPts val="1000"/>
              </a:spcAft>
              <a:buFont typeface="+mj-lt"/>
              <a:buAutoNum type="romanUcPeriod"/>
            </a:pPr>
            <a:r>
              <a:rPr lang="en-US" sz="2000" b="1" u="sng" dirty="0">
                <a:latin typeface="Arial" panose="020B0604020202020204" pitchFamily="34" charset="0"/>
                <a:ea typeface="Calibri" panose="020F0502020204030204" pitchFamily="34" charset="0"/>
                <a:cs typeface="Times New Roman" panose="02020603050405020304" pitchFamily="18" charset="0"/>
              </a:rPr>
              <a:t>Read and write YES or NO (1 mark)</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7150" marR="0" indent="457200" algn="just">
              <a:lnSpc>
                <a:spcPct val="150000"/>
              </a:lnSpc>
              <a:spcBef>
                <a:spcPts val="0"/>
              </a:spcBef>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Tom and his friends went to a museum to learn about the Greek history.  This is what he took notes: 2,000 years ago in Greece, most children didn’t go to school. They didn’t learn to read. Many children played games in the street. It was great that they had wooden yo-yos to play. Boys wore dresses which was called short tunics.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In Greece, most children didn’t go to school 2,000 years </a:t>
            </a:r>
            <a:r>
              <a:rPr lang="en-US" sz="2000" dirty="0" smtClean="0">
                <a:latin typeface="Arial" panose="020B0604020202020204" pitchFamily="34" charset="0"/>
                <a:ea typeface="Calibri" panose="020F0502020204030204" pitchFamily="34" charset="0"/>
                <a:cs typeface="Times New Roman" panose="02020603050405020304" pitchFamily="18" charset="0"/>
              </a:rPr>
              <a:t>ago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But they learned to read.							</a:t>
            </a:r>
            <a:r>
              <a:rPr lang="en-US" sz="2000" dirty="0" smtClean="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Children had no yo-yos to play.						</a:t>
            </a:r>
            <a:r>
              <a:rPr lang="en-US" sz="2000" dirty="0" smtClean="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Boys didn’t wear pants but they wore tunics.				</a:t>
            </a:r>
            <a:r>
              <a:rPr lang="en-US" sz="2000" dirty="0" smtClean="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99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20688"/>
            <a:ext cx="8928992" cy="5115246"/>
          </a:xfrm>
          <a:prstGeom prst="rect">
            <a:avLst/>
          </a:prstGeom>
        </p:spPr>
        <p:txBody>
          <a:bodyPr wrap="square">
            <a:spAutoFit/>
          </a:bodyPr>
          <a:lstStyle/>
          <a:p>
            <a:pPr marR="0" lvl="0">
              <a:lnSpc>
                <a:spcPct val="115000"/>
              </a:lnSpc>
              <a:spcBef>
                <a:spcPts val="0"/>
              </a:spcBef>
              <a:spcAft>
                <a:spcPts val="0"/>
              </a:spcAft>
            </a:pPr>
            <a:r>
              <a:rPr lang="en-US" sz="2000" b="1" dirty="0" smtClean="0">
                <a:latin typeface="Arial" panose="020B0604020202020204" pitchFamily="34" charset="0"/>
                <a:ea typeface="Calibri" panose="020F0502020204030204" pitchFamily="34" charset="0"/>
                <a:cs typeface="Times New Roman" panose="02020603050405020304" pitchFamily="18" charset="0"/>
              </a:rPr>
              <a:t>II</a:t>
            </a:r>
            <a:r>
              <a:rPr lang="en-US" sz="2400" b="1" dirty="0" smtClean="0">
                <a:latin typeface="Arial" panose="020B0604020202020204" pitchFamily="34" charset="0"/>
                <a:ea typeface="Calibri" panose="020F0502020204030204" pitchFamily="34" charset="0"/>
                <a:cs typeface="Times New Roman" panose="02020603050405020304" pitchFamily="18" charset="0"/>
              </a:rPr>
              <a:t>. </a:t>
            </a:r>
            <a:r>
              <a:rPr lang="en-US" sz="2400" b="1" u="sng" dirty="0" smtClean="0">
                <a:latin typeface="Arial" panose="020B0604020202020204" pitchFamily="34" charset="0"/>
                <a:ea typeface="Calibri" panose="020F0502020204030204" pitchFamily="34" charset="0"/>
                <a:cs typeface="Times New Roman" panose="02020603050405020304" pitchFamily="18" charset="0"/>
              </a:rPr>
              <a:t>Read </a:t>
            </a:r>
            <a:r>
              <a:rPr lang="en-US" sz="2400" b="1" u="sng" dirty="0">
                <a:latin typeface="Arial" panose="020B0604020202020204" pitchFamily="34" charset="0"/>
                <a:ea typeface="Calibri" panose="020F0502020204030204" pitchFamily="34" charset="0"/>
                <a:cs typeface="Times New Roman" panose="02020603050405020304" pitchFamily="18" charset="0"/>
              </a:rPr>
              <a:t>and choose the correct answer (0,75 mark)</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r>
              <a:rPr lang="en-US" sz="2400" b="1"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7150" marR="0" indent="228600" algn="just">
              <a:lnSpc>
                <a:spcPct val="150000"/>
              </a:lnSpc>
              <a:spcBef>
                <a:spcPts val="0"/>
              </a:spcBef>
              <a:spcAft>
                <a:spcPts val="0"/>
              </a:spcAft>
            </a:pPr>
            <a:r>
              <a:rPr lang="en-US" sz="2400" dirty="0">
                <a:latin typeface="Arial" panose="020B0604020202020204" pitchFamily="34" charset="0"/>
                <a:ea typeface="Calibri" panose="020F0502020204030204" pitchFamily="34" charset="0"/>
                <a:cs typeface="Times New Roman" panose="02020603050405020304" pitchFamily="18" charset="0"/>
              </a:rPr>
              <a:t>We went to the dinosaur ……</a:t>
            </a:r>
            <a:r>
              <a:rPr lang="en-US" sz="2400" b="1" i="1" dirty="0">
                <a:latin typeface="Arial" panose="020B0604020202020204" pitchFamily="34" charset="0"/>
                <a:ea typeface="Calibri" panose="020F0502020204030204" pitchFamily="34" charset="0"/>
                <a:cs typeface="Times New Roman" panose="02020603050405020304" pitchFamily="18" charset="0"/>
              </a:rPr>
              <a:t>1</a:t>
            </a:r>
            <a:r>
              <a:rPr lang="en-US" sz="2400" dirty="0">
                <a:latin typeface="Arial" panose="020B0604020202020204" pitchFamily="34" charset="0"/>
                <a:ea typeface="Calibri" panose="020F0502020204030204" pitchFamily="34" charset="0"/>
                <a:cs typeface="Times New Roman" panose="02020603050405020304" pitchFamily="18" charset="0"/>
              </a:rPr>
              <a:t>… today to learn all about how dinosaurs lived. Dinosaurs were not alive. We saw dinosaur bones. We…..</a:t>
            </a:r>
            <a:r>
              <a:rPr lang="en-US" sz="2400" b="1" i="1" dirty="0">
                <a:latin typeface="Arial" panose="020B0604020202020204" pitchFamily="34" charset="0"/>
                <a:ea typeface="Calibri" panose="020F0502020204030204" pitchFamily="34" charset="0"/>
                <a:cs typeface="Times New Roman" panose="02020603050405020304" pitchFamily="18" charset="0"/>
              </a:rPr>
              <a:t>2</a:t>
            </a:r>
            <a:r>
              <a:rPr lang="en-US" sz="2400" dirty="0">
                <a:latin typeface="Arial" panose="020B0604020202020204" pitchFamily="34" charset="0"/>
                <a:ea typeface="Calibri" panose="020F0502020204030204" pitchFamily="34" charset="0"/>
                <a:cs typeface="Times New Roman" panose="02020603050405020304" pitchFamily="18" charset="0"/>
              </a:rPr>
              <a:t>……dinosaur model. We couldn’t see any real dinosaurs because……</a:t>
            </a:r>
            <a:r>
              <a:rPr lang="en-US" sz="2400" b="1" i="1" dirty="0">
                <a:latin typeface="Arial" panose="020B0604020202020204" pitchFamily="34" charset="0"/>
                <a:ea typeface="Calibri" panose="020F0502020204030204" pitchFamily="34" charset="0"/>
                <a:cs typeface="Times New Roman" panose="02020603050405020304" pitchFamily="18" charset="0"/>
              </a:rPr>
              <a:t>3</a:t>
            </a: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400" b="1"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400" dirty="0">
                <a:latin typeface="Arial" panose="020B0604020202020204" pitchFamily="34" charset="0"/>
                <a:ea typeface="Calibri" panose="020F0502020204030204" pitchFamily="34" charset="0"/>
                <a:cs typeface="Times New Roman" panose="02020603050405020304" pitchFamily="18" charset="0"/>
              </a:rPr>
              <a:t>A. supermarket		B. museum			</a:t>
            </a:r>
            <a:r>
              <a:rPr lang="en-US" sz="2400" dirty="0" smtClean="0">
                <a:latin typeface="Arial" panose="020B0604020202020204" pitchFamily="34" charset="0"/>
                <a:ea typeface="Calibri" panose="020F0502020204030204" pitchFamily="34" charset="0"/>
                <a:cs typeface="Times New Roman" panose="02020603050405020304" pitchFamily="18" charset="0"/>
              </a:rPr>
              <a:t>	C</a:t>
            </a:r>
            <a:r>
              <a:rPr lang="en-US" sz="2400" dirty="0">
                <a:latin typeface="Arial" panose="020B0604020202020204" pitchFamily="34" charset="0"/>
                <a:ea typeface="Calibri" panose="020F0502020204030204" pitchFamily="34" charset="0"/>
                <a:cs typeface="Times New Roman" panose="02020603050405020304" pitchFamily="18" charset="0"/>
              </a:rPr>
              <a:t>. zoo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400" dirty="0">
                <a:latin typeface="Arial" panose="020B0604020202020204" pitchFamily="34" charset="0"/>
                <a:ea typeface="Calibri" panose="020F0502020204030204" pitchFamily="34" charset="0"/>
                <a:cs typeface="Times New Roman" panose="02020603050405020304" pitchFamily="18" charset="0"/>
              </a:rPr>
              <a:t>A. buy			</a:t>
            </a:r>
            <a:r>
              <a:rPr lang="en-US" sz="2400" dirty="0" smtClean="0">
                <a:latin typeface="Arial" panose="020B0604020202020204" pitchFamily="34" charset="0"/>
                <a:ea typeface="Calibri" panose="020F0502020204030204" pitchFamily="34" charset="0"/>
                <a:cs typeface="Times New Roman" panose="02020603050405020304" pitchFamily="18" charset="0"/>
              </a:rPr>
              <a:t>		B</a:t>
            </a:r>
            <a:r>
              <a:rPr lang="en-US" sz="2400" dirty="0">
                <a:latin typeface="Arial" panose="020B0604020202020204" pitchFamily="34" charset="0"/>
                <a:ea typeface="Calibri" panose="020F0502020204030204" pitchFamily="34" charset="0"/>
                <a:cs typeface="Times New Roman" panose="02020603050405020304" pitchFamily="18" charset="0"/>
              </a:rPr>
              <a:t>. buys			</a:t>
            </a:r>
            <a:r>
              <a:rPr lang="en-US" sz="2400" dirty="0" smtClean="0">
                <a:latin typeface="Arial" panose="020B0604020202020204" pitchFamily="34" charset="0"/>
                <a:ea typeface="Calibri" panose="020F0502020204030204" pitchFamily="34" charset="0"/>
                <a:cs typeface="Times New Roman" panose="02020603050405020304" pitchFamily="18" charset="0"/>
              </a:rPr>
              <a:t>		C</a:t>
            </a:r>
            <a:r>
              <a:rPr lang="en-US" sz="2400" dirty="0">
                <a:latin typeface="Arial" panose="020B0604020202020204" pitchFamily="34" charset="0"/>
                <a:ea typeface="Calibri" panose="020F0502020204030204" pitchFamily="34" charset="0"/>
                <a:cs typeface="Times New Roman" panose="02020603050405020304" pitchFamily="18" charset="0"/>
              </a:rPr>
              <a:t>. bought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dirty="0">
                <a:latin typeface="Arial" panose="020B0604020202020204" pitchFamily="34" charset="0"/>
                <a:ea typeface="Calibri" panose="020F0502020204030204" pitchFamily="34" charset="0"/>
                <a:cs typeface="Times New Roman" panose="02020603050405020304" pitchFamily="18" charset="0"/>
              </a:rPr>
              <a:t>A. they were alive.	B. they were extinct. 	</a:t>
            </a:r>
            <a:r>
              <a:rPr lang="en-US" sz="2400" spc="-100" dirty="0">
                <a:latin typeface="Arial" panose="020B0604020202020204" pitchFamily="34" charset="0"/>
                <a:ea typeface="Calibri" panose="020F0502020204030204" pitchFamily="34" charset="0"/>
                <a:cs typeface="Times New Roman" panose="02020603050405020304" pitchFamily="18" charset="0"/>
              </a:rPr>
              <a:t>C. they were scary.</a:t>
            </a:r>
            <a:endParaRPr lang="en-US" sz="2400" spc="-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5905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2592" y="460352"/>
            <a:ext cx="727173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III. </a:t>
            </a:r>
            <a:r>
              <a:rPr kumimoji="0" lang="en-US" altLang="en-US" sz="28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Read and fill in the blanks (0,75 mark)</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9" name="Group 8"/>
          <p:cNvGrpSpPr/>
          <p:nvPr/>
        </p:nvGrpSpPr>
        <p:grpSpPr>
          <a:xfrm>
            <a:off x="3275856" y="1052735"/>
            <a:ext cx="2304256" cy="1619651"/>
            <a:chOff x="3143250" y="5842330"/>
            <a:chExt cx="1140718" cy="683014"/>
          </a:xfrm>
        </p:grpSpPr>
        <p:pic>
          <p:nvPicPr>
            <p:cNvPr id="6" name="Picture 5" descr="Kết quả hình ảnh cho a man going cartoo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020" y="5842330"/>
              <a:ext cx="473870" cy="559975"/>
            </a:xfrm>
            <a:prstGeom prst="rect">
              <a:avLst/>
            </a:prstGeom>
            <a:noFill/>
            <a:ln w="15875">
              <a:solidFill>
                <a:schemeClr val="bg1"/>
              </a:solidFill>
            </a:ln>
          </p:spPr>
        </p:pic>
        <p:sp>
          <p:nvSpPr>
            <p:cNvPr id="7" name="Rectangle 6"/>
            <p:cNvSpPr/>
            <p:nvPr/>
          </p:nvSpPr>
          <p:spPr>
            <a:xfrm>
              <a:off x="3143250" y="6402305"/>
              <a:ext cx="1140718" cy="123039"/>
            </a:xfrm>
            <a:prstGeom prst="rect">
              <a:avLst/>
            </a:prstGeom>
            <a:solidFill>
              <a:schemeClr val="tx1"/>
            </a:solidFill>
            <a:ln w="158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SON DOONG</a:t>
              </a:r>
              <a:endParaRPr lang="en-US" sz="2400" dirty="0">
                <a:effectLst/>
                <a:ea typeface="Calibri" panose="020F0502020204030204" pitchFamily="34" charset="0"/>
                <a:cs typeface="Times New Roman" panose="02020603050405020304" pitchFamily="18" charset="0"/>
              </a:endParaRPr>
            </a:p>
          </p:txBody>
        </p:sp>
      </p:grpSp>
      <p:sp>
        <p:nvSpPr>
          <p:cNvPr id="8" name="Rectangle 6"/>
          <p:cNvSpPr>
            <a:spLocks noChangeArrowheads="1"/>
          </p:cNvSpPr>
          <p:nvPr/>
        </p:nvSpPr>
        <p:spPr bwMode="auto">
          <a:xfrm>
            <a:off x="252592" y="2348880"/>
            <a:ext cx="8711896" cy="4216539"/>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2800" b="0" i="0" u="none" strike="noStrike" cap="none" normalizeH="0" baseline="0" dirty="0" smtClean="0">
              <a:ln>
                <a:noFill/>
              </a:ln>
              <a:solidFill>
                <a:schemeClr val="tx1"/>
              </a:solidFill>
              <a:effectLst/>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 man called Ho </a:t>
            </a:r>
            <a:r>
              <a:rPr kumimoji="0" lang="en-US" altLang="en-US" sz="280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Khanh</a:t>
            </a:r>
            <a:r>
              <a:rPr kumimoji="0" lang="en-US"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r>
              <a:rPr kumimoji="0" lang="en-US" altLang="en-US" sz="28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find/ finds/ found</a:t>
            </a:r>
            <a:r>
              <a:rPr kumimoji="0" lang="en-US"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t>
            </a: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………the cave in 1991 but he forgot where the opening was. Scientist first</a:t>
            </a: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in the cave in 2009. They found a large underground river and a jungle. Were the river and</a:t>
            </a: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(Yes./ Not sure./ No, they were inside it!).</a:t>
            </a:r>
            <a:endParaRPr kumimoji="0" lang="en-US" altLang="en-US" sz="28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5571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196752"/>
            <a:ext cx="4248472" cy="888050"/>
          </a:xfrm>
        </p:spPr>
        <p:txBody>
          <a:bodyPr/>
          <a:lstStyle/>
          <a:p>
            <a:r>
              <a:rPr lang="en-US" sz="5400" dirty="0" smtClean="0">
                <a:latin typeface="UVN Binh Duong" pitchFamily="2" charset="0"/>
              </a:rPr>
              <a:t>BREAK TIME</a:t>
            </a:r>
            <a:endParaRPr lang="en-US" sz="5400" dirty="0">
              <a:latin typeface="UVN Binh Duong" pitchFamily="2" charset="0"/>
            </a:endParaRPr>
          </a:p>
        </p:txBody>
      </p:sp>
      <p:pic>
        <p:nvPicPr>
          <p:cNvPr id="1028" name="Picture 4" descr="Kết quả hình ảnh cho break time coff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92896"/>
            <a:ext cx="7128792" cy="253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752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531746" cy="5256584"/>
          </a:xfrm>
        </p:spPr>
        <p:txBody>
          <a:bodyPr>
            <a:noAutofit/>
          </a:bodyPr>
          <a:lstStyle/>
          <a:p>
            <a:r>
              <a:rPr lang="en-US" sz="2600" dirty="0" smtClean="0">
                <a:latin typeface="Times New Roman" panose="02020603050405020304" pitchFamily="18" charset="0"/>
                <a:cs typeface="Times New Roman" panose="02020603050405020304" pitchFamily="18" charset="0"/>
              </a:rPr>
              <a:t>Family and Friends Special Edition</a:t>
            </a:r>
          </a:p>
          <a:p>
            <a:r>
              <a:rPr lang="en-US" sz="2600" dirty="0" smtClean="0">
                <a:latin typeface="Times New Roman" panose="02020603050405020304" pitchFamily="18" charset="0"/>
                <a:cs typeface="Times New Roman" panose="02020603050405020304" pitchFamily="18" charset="0"/>
              </a:rPr>
              <a:t>Grade 5 – Unit 6 – Whose jacket is this?</a:t>
            </a:r>
          </a:p>
          <a:p>
            <a:r>
              <a:rPr lang="en-US" sz="2600" b="1" dirty="0" err="1" smtClean="0">
                <a:solidFill>
                  <a:srgbClr val="FFFF00"/>
                </a:solidFill>
                <a:latin typeface="Times New Roman" panose="02020603050405020304" pitchFamily="18" charset="0"/>
                <a:cs typeface="Times New Roman" panose="02020603050405020304" pitchFamily="18" charset="0"/>
              </a:rPr>
              <a:t>Chủ</a:t>
            </a:r>
            <a:r>
              <a:rPr lang="en-US" sz="2600" b="1" dirty="0" smtClean="0">
                <a:solidFill>
                  <a:srgbClr val="FFFF00"/>
                </a:solidFill>
                <a:latin typeface="Times New Roman" panose="02020603050405020304" pitchFamily="18" charset="0"/>
                <a:cs typeface="Times New Roman" panose="02020603050405020304" pitchFamily="18" charset="0"/>
              </a:rPr>
              <a:t> </a:t>
            </a:r>
            <a:r>
              <a:rPr lang="en-US" sz="2600" b="1" dirty="0" err="1" smtClean="0">
                <a:solidFill>
                  <a:srgbClr val="FFFF00"/>
                </a:solidFill>
                <a:latin typeface="Times New Roman" panose="02020603050405020304" pitchFamily="18" charset="0"/>
                <a:cs typeface="Times New Roman" panose="02020603050405020304" pitchFamily="18" charset="0"/>
              </a:rPr>
              <a:t>đề</a:t>
            </a:r>
            <a:r>
              <a:rPr lang="en-US" sz="2600" b="1" dirty="0" smtClean="0">
                <a:solidFill>
                  <a:srgbClr val="FFFF00"/>
                </a:solidFill>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Sports</a:t>
            </a:r>
          </a:p>
          <a:p>
            <a:r>
              <a:rPr lang="en-US" sz="2600" b="1" dirty="0" err="1" smtClean="0">
                <a:solidFill>
                  <a:srgbClr val="FFFF00"/>
                </a:solidFill>
                <a:latin typeface="Times New Roman" panose="02020603050405020304" pitchFamily="18" charset="0"/>
                <a:cs typeface="Times New Roman" panose="02020603050405020304" pitchFamily="18" charset="0"/>
              </a:rPr>
              <a:t>Cấu</a:t>
            </a:r>
            <a:r>
              <a:rPr lang="en-US" sz="2600" b="1" dirty="0" smtClean="0">
                <a:solidFill>
                  <a:srgbClr val="FFFF00"/>
                </a:solidFill>
                <a:latin typeface="Times New Roman" panose="02020603050405020304" pitchFamily="18" charset="0"/>
                <a:cs typeface="Times New Roman" panose="02020603050405020304" pitchFamily="18" charset="0"/>
              </a:rPr>
              <a:t> </a:t>
            </a:r>
            <a:r>
              <a:rPr lang="en-US" sz="2600" b="1" dirty="0" err="1" smtClean="0">
                <a:solidFill>
                  <a:srgbClr val="FFFF00"/>
                </a:solidFill>
                <a:latin typeface="Times New Roman" panose="02020603050405020304" pitchFamily="18" charset="0"/>
                <a:cs typeface="Times New Roman" panose="02020603050405020304" pitchFamily="18" charset="0"/>
              </a:rPr>
              <a:t>trúc</a:t>
            </a:r>
            <a:r>
              <a:rPr lang="en-US" sz="2600" b="1" dirty="0" smtClean="0">
                <a:solidFill>
                  <a:srgbClr val="FFFF00"/>
                </a:solidFill>
                <a:latin typeface="Times New Roman" panose="02020603050405020304" pitchFamily="18" charset="0"/>
                <a:cs typeface="Times New Roman" panose="02020603050405020304" pitchFamily="18" charset="0"/>
              </a:rPr>
              <a:t>: </a:t>
            </a:r>
          </a:p>
          <a:p>
            <a:pPr marL="0" indent="0">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en-US" sz="2600" b="1" dirty="0" smtClean="0">
                <a:solidFill>
                  <a:schemeClr val="accent3"/>
                </a:solidFill>
                <a:latin typeface="Times New Roman" panose="02020603050405020304" pitchFamily="18" charset="0"/>
                <a:cs typeface="Times New Roman" panose="02020603050405020304" pitchFamily="18" charset="0"/>
              </a:rPr>
              <a:t>Possessive pronouns: </a:t>
            </a:r>
            <a:r>
              <a:rPr lang="en-US" sz="2600" i="1" dirty="0" smtClean="0">
                <a:latin typeface="Times New Roman" panose="02020603050405020304" pitchFamily="18" charset="0"/>
                <a:cs typeface="Times New Roman" panose="02020603050405020304" pitchFamily="18" charset="0"/>
              </a:rPr>
              <a:t>Whose jacket is it?</a:t>
            </a:r>
          </a:p>
          <a:p>
            <a:pPr marL="0" indent="0">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en-US" sz="2600" i="1" dirty="0" smtClean="0">
                <a:latin typeface="Times New Roman" panose="02020603050405020304" pitchFamily="18" charset="0"/>
                <a:cs typeface="Times New Roman" panose="02020603050405020304" pitchFamily="18" charset="0"/>
              </a:rPr>
              <a:t>It’s mine/yours/his/hers/its/ours/theirs.</a:t>
            </a:r>
            <a:endParaRPr lang="en-US" sz="2600" i="1" dirty="0">
              <a:latin typeface="Times New Roman" panose="02020603050405020304" pitchFamily="18" charset="0"/>
              <a:cs typeface="Times New Roman" panose="02020603050405020304" pitchFamily="18" charset="0"/>
            </a:endParaRPr>
          </a:p>
          <a:p>
            <a:pPr marL="0" indent="0">
              <a:buNone/>
            </a:pPr>
            <a:r>
              <a:rPr lang="en-US" sz="2600" b="1" i="1" dirty="0" smtClean="0">
                <a:solidFill>
                  <a:schemeClr val="accent3"/>
                </a:solidFill>
                <a:latin typeface="Times New Roman" panose="02020603050405020304" pitchFamily="18" charset="0"/>
                <a:cs typeface="Times New Roman" panose="02020603050405020304" pitchFamily="18" charset="0"/>
              </a:rPr>
              <a:t>  </a:t>
            </a:r>
            <a:r>
              <a:rPr lang="en-US" sz="2600" b="1" dirty="0" smtClean="0">
                <a:solidFill>
                  <a:schemeClr val="accent3"/>
                </a:solidFill>
                <a:latin typeface="Times New Roman" panose="02020603050405020304" pitchFamily="18" charset="0"/>
                <a:cs typeface="Times New Roman" panose="02020603050405020304" pitchFamily="18" charset="0"/>
              </a:rPr>
              <a:t>Adverbs: </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ly</a:t>
            </a:r>
            <a:r>
              <a:rPr lang="en-US" sz="2600" dirty="0" smtClean="0">
                <a:latin typeface="Times New Roman" panose="02020603050405020304" pitchFamily="18" charset="0"/>
                <a:cs typeface="Times New Roman" panose="02020603050405020304" pitchFamily="18" charset="0"/>
              </a:rPr>
              <a:t> and irregular </a:t>
            </a:r>
          </a:p>
          <a:p>
            <a:pPr marL="0" indent="0">
              <a:buNone/>
            </a:pPr>
            <a:r>
              <a:rPr lang="en-US" sz="2600" i="1" dirty="0">
                <a:latin typeface="Times New Roman" panose="02020603050405020304" pitchFamily="18" charset="0"/>
                <a:cs typeface="Times New Roman" panose="02020603050405020304" pitchFamily="18" charset="0"/>
              </a:rPr>
              <a:t>	</a:t>
            </a:r>
            <a:r>
              <a:rPr lang="en-US" sz="2600" i="1" dirty="0" smtClean="0">
                <a:latin typeface="Times New Roman" panose="02020603050405020304" pitchFamily="18" charset="0"/>
                <a:cs typeface="Times New Roman" panose="02020603050405020304" pitchFamily="18" charset="0"/>
              </a:rPr>
              <a:t>					He ran slowly./ They played well.</a:t>
            </a:r>
          </a:p>
          <a:p>
            <a:r>
              <a:rPr lang="en-US" sz="2600" b="1" dirty="0" err="1" smtClean="0">
                <a:solidFill>
                  <a:srgbClr val="FFFF00"/>
                </a:solidFill>
                <a:latin typeface="Times New Roman" panose="02020603050405020304" pitchFamily="18" charset="0"/>
                <a:cs typeface="Times New Roman" panose="02020603050405020304" pitchFamily="18" charset="0"/>
              </a:rPr>
              <a:t>Từ</a:t>
            </a:r>
            <a:r>
              <a:rPr lang="en-US" sz="2600" b="1" dirty="0" smtClean="0">
                <a:solidFill>
                  <a:srgbClr val="FFFF00"/>
                </a:solidFill>
                <a:latin typeface="Times New Roman" panose="02020603050405020304" pitchFamily="18" charset="0"/>
                <a:cs typeface="Times New Roman" panose="02020603050405020304" pitchFamily="18" charset="0"/>
              </a:rPr>
              <a:t> </a:t>
            </a:r>
            <a:r>
              <a:rPr lang="en-US" sz="2600" b="1" dirty="0" err="1" smtClean="0">
                <a:solidFill>
                  <a:srgbClr val="FFFF00"/>
                </a:solidFill>
                <a:latin typeface="Times New Roman" panose="02020603050405020304" pitchFamily="18" charset="0"/>
                <a:cs typeface="Times New Roman" panose="02020603050405020304" pitchFamily="18" charset="0"/>
              </a:rPr>
              <a:t>vựng</a:t>
            </a:r>
            <a:r>
              <a:rPr lang="en-US" sz="2600" b="1" dirty="0" smtClean="0">
                <a:solidFill>
                  <a:srgbClr val="FFFF00"/>
                </a:solidFill>
                <a:latin typeface="Times New Roman" panose="02020603050405020304" pitchFamily="18" charset="0"/>
                <a:cs typeface="Times New Roman" panose="02020603050405020304" pitchFamily="18" charset="0"/>
              </a:rPr>
              <a:t>: </a:t>
            </a:r>
            <a:r>
              <a:rPr lang="en-US" sz="2600" i="1"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Sports time/ words in context </a:t>
            </a:r>
            <a:r>
              <a:rPr lang="en-US" sz="2600" i="1" dirty="0" smtClean="0">
                <a:latin typeface="Times New Roman" panose="02020603050405020304" pitchFamily="18" charset="0"/>
                <a:cs typeface="Times New Roman" panose="02020603050405020304" pitchFamily="18" charset="0"/>
              </a:rPr>
              <a:t>basketball</a:t>
            </a:r>
          </a:p>
          <a:p>
            <a:r>
              <a:rPr lang="en-US" sz="2600" b="1" dirty="0" err="1" smtClean="0">
                <a:solidFill>
                  <a:srgbClr val="FFFF00"/>
                </a:solidFill>
                <a:latin typeface="Times New Roman" panose="02020603050405020304" pitchFamily="18" charset="0"/>
                <a:cs typeface="Times New Roman" panose="02020603050405020304" pitchFamily="18" charset="0"/>
              </a:rPr>
              <a:t>Kĩ</a:t>
            </a:r>
            <a:r>
              <a:rPr lang="en-US" sz="2600" b="1" dirty="0" smtClean="0">
                <a:solidFill>
                  <a:srgbClr val="FFFF00"/>
                </a:solidFill>
                <a:latin typeface="Times New Roman" panose="02020603050405020304" pitchFamily="18" charset="0"/>
                <a:cs typeface="Times New Roman" panose="02020603050405020304" pitchFamily="18" charset="0"/>
              </a:rPr>
              <a:t> </a:t>
            </a:r>
            <a:r>
              <a:rPr lang="en-US" sz="2600" b="1" dirty="0" err="1" smtClean="0">
                <a:solidFill>
                  <a:srgbClr val="FFFF00"/>
                </a:solidFill>
                <a:latin typeface="Times New Roman" panose="02020603050405020304" pitchFamily="18" charset="0"/>
                <a:cs typeface="Times New Roman" panose="02020603050405020304" pitchFamily="18" charset="0"/>
              </a:rPr>
              <a:t>năng</a:t>
            </a:r>
            <a:r>
              <a:rPr lang="en-US" sz="2600" b="1" dirty="0" smtClean="0">
                <a:solidFill>
                  <a:srgbClr val="FFFF00"/>
                </a:solidFill>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Listening – Speaking – Reading - Writing</a:t>
            </a:r>
          </a:p>
        </p:txBody>
      </p:sp>
      <p:sp>
        <p:nvSpPr>
          <p:cNvPr id="4" name="Title 1"/>
          <p:cNvSpPr>
            <a:spLocks noGrp="1"/>
          </p:cNvSpPr>
          <p:nvPr>
            <p:ph type="title"/>
          </p:nvPr>
        </p:nvSpPr>
        <p:spPr>
          <a:xfrm>
            <a:off x="611560" y="116632"/>
            <a:ext cx="6649384" cy="1080120"/>
          </a:xfrm>
        </p:spPr>
        <p:txBody>
          <a:bodyPr/>
          <a:lstStyle/>
          <a:p>
            <a:pPr algn="ctr"/>
            <a:r>
              <a:rPr lang="en-US" sz="3600" dirty="0" smtClean="0">
                <a:latin typeface="UVN Binh Duong" pitchFamily="2" charset="0"/>
              </a:rPr>
              <a:t>THỰC HÀNH RA ĐỀ KT</a:t>
            </a:r>
            <a:br>
              <a:rPr lang="en-US" sz="3600" dirty="0" smtClean="0">
                <a:latin typeface="UVN Binh Duong" pitchFamily="2" charset="0"/>
              </a:rPr>
            </a:br>
            <a:r>
              <a:rPr lang="en-US" sz="3600" dirty="0">
                <a:latin typeface="UVN Binh Duong" pitchFamily="2" charset="0"/>
              </a:rPr>
              <a:t> </a:t>
            </a:r>
            <a:r>
              <a:rPr lang="en-US" sz="3600" dirty="0" smtClean="0">
                <a:latin typeface="UVN Binh Duong" pitchFamily="2" charset="0"/>
              </a:rPr>
              <a:t>30 PHÚT</a:t>
            </a:r>
            <a:endParaRPr lang="en-US" sz="3600" dirty="0">
              <a:latin typeface="UVN Binh Duong" pitchFamily="2" charset="0"/>
            </a:endParaRPr>
          </a:p>
        </p:txBody>
      </p:sp>
    </p:spTree>
    <p:extLst>
      <p:ext uri="{BB962C8B-B14F-4D97-AF65-F5344CB8AC3E}">
        <p14:creationId xmlns:p14="http://schemas.microsoft.com/office/powerpoint/2010/main" val="2514574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369546" cy="1037805"/>
          </a:xfrm>
        </p:spPr>
        <p:txBody>
          <a:bodyPr>
            <a:normAutofit/>
          </a:bodyPr>
          <a:lstStyle/>
          <a:p>
            <a:r>
              <a:rPr lang="en-US" sz="4800" dirty="0" smtClean="0">
                <a:latin typeface="UVN Binh Duong" pitchFamily="2" charset="0"/>
                <a:cs typeface="Times New Roman" pitchFamily="18" charset="0"/>
              </a:rPr>
              <a:t>NỘI DUNG TẬP HUẤN</a:t>
            </a:r>
            <a:endParaRPr lang="vi-VN" sz="4800" dirty="0">
              <a:latin typeface="Times New Roman" pitchFamily="18" charset="0"/>
              <a:cs typeface="Times New Roman" pitchFamily="18" charset="0"/>
            </a:endParaRPr>
          </a:p>
        </p:txBody>
      </p:sp>
      <p:sp>
        <p:nvSpPr>
          <p:cNvPr id="3" name="Content Placeholder 2"/>
          <p:cNvSpPr>
            <a:spLocks noGrp="1"/>
          </p:cNvSpPr>
          <p:nvPr>
            <p:ph idx="1"/>
          </p:nvPr>
        </p:nvSpPr>
        <p:spPr>
          <a:xfrm>
            <a:off x="683568" y="1772816"/>
            <a:ext cx="7734944" cy="2448272"/>
          </a:xfrm>
        </p:spPr>
        <p:txBody>
          <a:bodyPr>
            <a:normAutofit/>
          </a:bodyPr>
          <a:lstStyle/>
          <a:p>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hướng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kỳ</a:t>
            </a:r>
            <a:r>
              <a:rPr lang="en-US" sz="3200" dirty="0" smtClean="0">
                <a:latin typeface="Times New Roman" panose="02020603050405020304" pitchFamily="18" charset="0"/>
                <a:cs typeface="Times New Roman" panose="02020603050405020304" pitchFamily="18" charset="0"/>
              </a:rPr>
              <a:t>.</a:t>
            </a:r>
          </a:p>
          <a:p>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kỳ</a:t>
            </a:r>
            <a:r>
              <a:rPr lang="en-US" sz="3200" dirty="0" smtClean="0">
                <a:latin typeface="Times New Roman" panose="02020603050405020304" pitchFamily="18" charset="0"/>
                <a:cs typeface="Times New Roman" panose="02020603050405020304" pitchFamily="18" charset="0"/>
              </a:rPr>
              <a:t>.</a:t>
            </a:r>
          </a:p>
          <a:p>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kỳ</a:t>
            </a:r>
            <a:r>
              <a:rPr lang="en-US" sz="3200" dirty="0" smtClean="0">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952" y="332656"/>
            <a:ext cx="3439218" cy="1400530"/>
          </a:xfrm>
        </p:spPr>
        <p:txBody>
          <a:bodyPr/>
          <a:lstStyle/>
          <a:p>
            <a:r>
              <a:rPr lang="en-US" sz="8800" dirty="0" smtClean="0">
                <a:latin typeface="UVN Bai Sau Nang" panose="04030905020802020C03" pitchFamily="82" charset="0"/>
              </a:rPr>
              <a:t>DEMO</a:t>
            </a:r>
            <a:endParaRPr lang="en-US" sz="8800" dirty="0">
              <a:latin typeface="UVN Bai Sau Nang" panose="04030905020802020C03" pitchFamily="82" charset="0"/>
            </a:endParaRPr>
          </a:p>
        </p:txBody>
      </p:sp>
      <p:pic>
        <p:nvPicPr>
          <p:cNvPr id="2052" name="Picture 4" descr="Kết quả hình ảnh cho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2736304"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3275856" y="2708920"/>
            <a:ext cx="5579418" cy="1839830"/>
          </a:xfrm>
        </p:spPr>
        <p:txBody>
          <a:bodyPr>
            <a:noAutofit/>
          </a:bodyPr>
          <a:lstStyle/>
          <a:p>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Ma </a:t>
            </a:r>
            <a:r>
              <a:rPr lang="en-US" sz="2800" dirty="0" err="1" smtClean="0">
                <a:latin typeface="Times New Roman" panose="02020603050405020304" pitchFamily="18" charset="0"/>
                <a:cs typeface="Times New Roman" panose="02020603050405020304" pitchFamily="18" charset="0"/>
              </a:rPr>
              <a:t>trận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dựa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ma </a:t>
            </a:r>
            <a:r>
              <a:rPr lang="en-US" sz="2800" dirty="0" err="1" smtClean="0">
                <a:latin typeface="Times New Roman" panose="02020603050405020304" pitchFamily="18" charset="0"/>
                <a:cs typeface="Times New Roman" panose="02020603050405020304" pitchFamily="18" charset="0"/>
              </a:rPr>
              <a:t>trận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lập</a:t>
            </a:r>
            <a:endParaRPr lang="en-US" sz="2800" dirty="0" smtClean="0">
              <a:latin typeface="Times New Roman" panose="02020603050405020304" pitchFamily="18" charset="0"/>
              <a:cs typeface="Times New Roman" panose="02020603050405020304" pitchFamily="18" charset="0"/>
            </a:endParaRPr>
          </a:p>
          <a:p>
            <a:pPr marL="0" indent="0">
              <a:buNone/>
            </a:pPr>
            <a:endParaRPr lang="en-US" sz="2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23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5400600" cy="816042"/>
          </a:xfrm>
        </p:spPr>
        <p:txBody>
          <a:bodyPr/>
          <a:lstStyle/>
          <a:p>
            <a:r>
              <a:rPr lang="en-US" dirty="0" smtClean="0">
                <a:latin typeface="UVN Binh Duong" pitchFamily="2" charset="0"/>
              </a:rPr>
              <a:t>NHÓM 1 - LISTENING</a:t>
            </a:r>
            <a:endParaRPr lang="en-US" dirty="0">
              <a:latin typeface="UVN Binh Duong" pitchFamily="2" charset="0"/>
            </a:endParaRPr>
          </a:p>
        </p:txBody>
      </p:sp>
      <p:sp>
        <p:nvSpPr>
          <p:cNvPr id="3" name="Content Placeholder 2"/>
          <p:cNvSpPr>
            <a:spLocks noGrp="1"/>
          </p:cNvSpPr>
          <p:nvPr>
            <p:ph idx="1"/>
          </p:nvPr>
        </p:nvSpPr>
        <p:spPr>
          <a:xfrm>
            <a:off x="306388" y="1076690"/>
            <a:ext cx="8578063" cy="5256584"/>
          </a:xfrm>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	Today </a:t>
            </a:r>
            <a:r>
              <a:rPr lang="en-US" sz="2400" dirty="0">
                <a:latin typeface="Times New Roman" panose="02020603050405020304" pitchFamily="18" charset="0"/>
                <a:cs typeface="Times New Roman" panose="02020603050405020304" pitchFamily="18" charset="0"/>
              </a:rPr>
              <a:t>basketball is a popular sport in Viet Nam. Children and teenagers in Ho Chi Minh City can go to sports centers like </a:t>
            </a:r>
            <a:r>
              <a:rPr lang="en-US" sz="2400" dirty="0" err="1">
                <a:latin typeface="Times New Roman" panose="02020603050405020304" pitchFamily="18" charset="0"/>
                <a:cs typeface="Times New Roman" panose="02020603050405020304" pitchFamily="18" charset="0"/>
              </a:rPr>
              <a:t>Phu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a:t>
            </a:r>
            <a:r>
              <a:rPr lang="en-US" sz="2400" dirty="0">
                <a:latin typeface="Times New Roman" panose="02020603050405020304" pitchFamily="18" charset="0"/>
                <a:cs typeface="Times New Roman" panose="02020603050405020304" pitchFamily="18" charset="0"/>
              </a:rPr>
              <a:t> Stadium or Phan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Phung</a:t>
            </a:r>
            <a:r>
              <a:rPr lang="en-US" sz="2400" dirty="0">
                <a:latin typeface="Times New Roman" panose="02020603050405020304" pitchFamily="18" charset="0"/>
                <a:cs typeface="Times New Roman" panose="02020603050405020304" pitchFamily="18" charset="0"/>
              </a:rPr>
              <a:t> Stadium to play on the basketball courts.</a:t>
            </a:r>
          </a:p>
          <a:p>
            <a:pPr marL="0" indent="0" algn="just">
              <a:buNone/>
            </a:pPr>
            <a:r>
              <a:rPr lang="en-US" sz="2400" dirty="0" smtClean="0">
                <a:latin typeface="Times New Roman" panose="02020603050405020304" pitchFamily="18" charset="0"/>
                <a:cs typeface="Times New Roman" panose="02020603050405020304" pitchFamily="18" charset="0"/>
              </a:rPr>
              <a:t>	So </a:t>
            </a:r>
            <a:r>
              <a:rPr lang="en-US" sz="2400" dirty="0">
                <a:latin typeface="Times New Roman" panose="02020603050405020304" pitchFamily="18" charset="0"/>
                <a:cs typeface="Times New Roman" panose="02020603050405020304" pitchFamily="18" charset="0"/>
              </a:rPr>
              <a:t>try it! You just need a ball, some friends and a basketball hoop.</a:t>
            </a:r>
          </a:p>
          <a:p>
            <a:pPr marL="0" lvl="0" indent="0">
              <a:buNone/>
            </a:pPr>
            <a:r>
              <a:rPr lang="en-US" sz="2400" b="1" dirty="0" smtClean="0">
                <a:latin typeface="Times New Roman" panose="02020603050405020304" pitchFamily="18" charset="0"/>
                <a:cs typeface="Times New Roman" panose="02020603050405020304" pitchFamily="18" charset="0"/>
              </a:rPr>
              <a:t>MA TRẬN:</a:t>
            </a:r>
          </a:p>
          <a:p>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1: 1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 0.25 đ</a:t>
            </a:r>
          </a:p>
          <a:p>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2: 1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 0.25 đ</a:t>
            </a:r>
          </a:p>
          <a:p>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3: 1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 0.25 đ</a:t>
            </a:r>
          </a:p>
          <a:p>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4: 1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 0.25 đ</a:t>
            </a:r>
          </a:p>
          <a:p>
            <a:endParaRPr lang="en-US" dirty="0"/>
          </a:p>
        </p:txBody>
      </p:sp>
    </p:spTree>
    <p:extLst>
      <p:ext uri="{BB962C8B-B14F-4D97-AF65-F5344CB8AC3E}">
        <p14:creationId xmlns:p14="http://schemas.microsoft.com/office/powerpoint/2010/main" val="1686621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2048"/>
            <a:ext cx="8640960" cy="6524863"/>
          </a:xfrm>
          <a:prstGeom prst="rect">
            <a:avLst/>
          </a:prstGeom>
        </p:spPr>
        <p:txBody>
          <a:bodyPr wrap="square">
            <a:spAutoFit/>
          </a:bodyPr>
          <a:lstStyle/>
          <a:p>
            <a:pPr lvl="0"/>
            <a:r>
              <a:rPr lang="en-US" sz="2200" b="1" u="sng" dirty="0" err="1">
                <a:latin typeface="Times New Roman" panose="02020603050405020304" pitchFamily="18" charset="0"/>
                <a:cs typeface="Times New Roman" panose="02020603050405020304" pitchFamily="18" charset="0"/>
              </a:rPr>
              <a:t>Thiết</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kế</a:t>
            </a:r>
            <a:r>
              <a:rPr lang="en-US" sz="2200" b="1" u="sng" dirty="0">
                <a:latin typeface="Times New Roman" panose="02020603050405020304" pitchFamily="18" charset="0"/>
                <a:cs typeface="Times New Roman" panose="02020603050405020304" pitchFamily="18" charset="0"/>
              </a:rPr>
              <a:t> </a:t>
            </a:r>
            <a:r>
              <a:rPr lang="en-US" sz="2200" b="1" u="sng" dirty="0" err="1" smtClean="0">
                <a:latin typeface="Times New Roman" panose="02020603050405020304" pitchFamily="18" charset="0"/>
                <a:cs typeface="Times New Roman" panose="02020603050405020304" pitchFamily="18" charset="0"/>
              </a:rPr>
              <a:t>đề</a:t>
            </a:r>
            <a:r>
              <a:rPr lang="en-US" sz="2200" b="1" u="sng" dirty="0" smtClean="0">
                <a:latin typeface="Times New Roman" panose="02020603050405020304" pitchFamily="18" charset="0"/>
                <a:cs typeface="Times New Roman" panose="02020603050405020304" pitchFamily="18" charset="0"/>
              </a:rPr>
              <a:t>:</a:t>
            </a:r>
            <a:r>
              <a:rPr lang="en-US" sz="2200" b="1" dirty="0" smtClean="0">
                <a:latin typeface="Times New Roman" panose="02020603050405020304" pitchFamily="18" charset="0"/>
                <a:cs typeface="Times New Roman" panose="02020603050405020304" pitchFamily="18" charset="0"/>
              </a:rPr>
              <a:t> MULTIPLE CHOICE</a:t>
            </a:r>
          </a:p>
          <a:p>
            <a:endParaRPr lang="en-US" sz="2200" b="1"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Listen </a:t>
            </a:r>
            <a:r>
              <a:rPr lang="en-US" sz="2200" b="1" dirty="0">
                <a:latin typeface="Times New Roman" panose="02020603050405020304" pitchFamily="18" charset="0"/>
                <a:cs typeface="Times New Roman" panose="02020603050405020304" pitchFamily="18" charset="0"/>
              </a:rPr>
              <a:t>and circle:</a:t>
            </a:r>
          </a:p>
          <a:p>
            <a:pPr lvl="0"/>
            <a:r>
              <a:rPr lang="en-US" sz="2200" b="1" i="1" dirty="0">
                <a:latin typeface="Times New Roman" panose="02020603050405020304" pitchFamily="18" charset="0"/>
                <a:cs typeface="Times New Roman" panose="02020603050405020304" pitchFamily="18" charset="0"/>
              </a:rPr>
              <a:t>Today…….. is a popular sport in Viet Nam. </a:t>
            </a:r>
          </a:p>
          <a:p>
            <a:pPr lvl="0"/>
            <a:r>
              <a:rPr lang="en-US" sz="2200" dirty="0">
                <a:latin typeface="Times New Roman" panose="02020603050405020304" pitchFamily="18" charset="0"/>
                <a:cs typeface="Times New Roman" panose="02020603050405020304" pitchFamily="18" charset="0"/>
              </a:rPr>
              <a:t>basketball (</a:t>
            </a:r>
            <a:r>
              <a:rPr lang="en-US" sz="2200" dirty="0" err="1">
                <a:latin typeface="Times New Roman" panose="02020603050405020304" pitchFamily="18" charset="0"/>
                <a:cs typeface="Times New Roman" panose="02020603050405020304" pitchFamily="18" charset="0"/>
              </a:rPr>
              <a:t>tranh</a:t>
            </a:r>
            <a:r>
              <a:rPr lang="en-US" sz="2200" dirty="0">
                <a:latin typeface="Times New Roman" panose="02020603050405020304" pitchFamily="18" charset="0"/>
                <a:cs typeface="Times New Roman" panose="02020603050405020304" pitchFamily="18" charset="0"/>
              </a:rPr>
              <a:t>)</a:t>
            </a:r>
          </a:p>
          <a:p>
            <a:pPr lvl="0"/>
            <a:r>
              <a:rPr lang="en-US" sz="2200" dirty="0">
                <a:latin typeface="Times New Roman" panose="02020603050405020304" pitchFamily="18" charset="0"/>
                <a:cs typeface="Times New Roman" panose="02020603050405020304" pitchFamily="18" charset="0"/>
              </a:rPr>
              <a:t>volleyball (</a:t>
            </a:r>
            <a:r>
              <a:rPr lang="en-US" sz="2200" dirty="0" err="1">
                <a:latin typeface="Times New Roman" panose="02020603050405020304" pitchFamily="18" charset="0"/>
                <a:cs typeface="Times New Roman" panose="02020603050405020304" pitchFamily="18" charset="0"/>
              </a:rPr>
              <a:t>tranh</a:t>
            </a:r>
            <a:r>
              <a:rPr lang="en-US" sz="2200" dirty="0">
                <a:latin typeface="Times New Roman" panose="02020603050405020304" pitchFamily="18" charset="0"/>
                <a:cs typeface="Times New Roman" panose="02020603050405020304" pitchFamily="18" charset="0"/>
              </a:rPr>
              <a:t>)</a:t>
            </a:r>
          </a:p>
          <a:p>
            <a:pPr lvl="0"/>
            <a:r>
              <a:rPr lang="en-US" sz="2200" dirty="0">
                <a:latin typeface="Times New Roman" panose="02020603050405020304" pitchFamily="18" charset="0"/>
                <a:cs typeface="Times New Roman" panose="02020603050405020304" pitchFamily="18" charset="0"/>
              </a:rPr>
              <a:t>soccer (</a:t>
            </a:r>
            <a:r>
              <a:rPr lang="en-US" sz="2200" dirty="0" err="1">
                <a:latin typeface="Times New Roman" panose="02020603050405020304" pitchFamily="18" charset="0"/>
                <a:cs typeface="Times New Roman" panose="02020603050405020304" pitchFamily="18" charset="0"/>
              </a:rPr>
              <a:t>tranh</a:t>
            </a:r>
            <a:r>
              <a:rPr lang="en-US" sz="2200" dirty="0">
                <a:latin typeface="Times New Roman" panose="02020603050405020304" pitchFamily="18" charset="0"/>
                <a:cs typeface="Times New Roman" panose="02020603050405020304" pitchFamily="18" charset="0"/>
              </a:rPr>
              <a:t>)</a:t>
            </a:r>
          </a:p>
          <a:p>
            <a:pPr lvl="0"/>
            <a:endParaRPr lang="en-US" sz="2200" dirty="0" smtClean="0">
              <a:latin typeface="Times New Roman" panose="02020603050405020304" pitchFamily="18" charset="0"/>
              <a:cs typeface="Times New Roman" panose="02020603050405020304" pitchFamily="18" charset="0"/>
            </a:endParaRPr>
          </a:p>
          <a:p>
            <a:pPr lvl="0"/>
            <a:r>
              <a:rPr lang="en-US" sz="2200" b="1" i="1" dirty="0" smtClean="0">
                <a:latin typeface="Times New Roman" panose="02020603050405020304" pitchFamily="18" charset="0"/>
                <a:cs typeface="Times New Roman" panose="02020603050405020304" pitchFamily="18" charset="0"/>
              </a:rPr>
              <a:t>How </a:t>
            </a:r>
            <a:r>
              <a:rPr lang="en-US" sz="2200" b="1" i="1" dirty="0">
                <a:latin typeface="Times New Roman" panose="02020603050405020304" pitchFamily="18" charset="0"/>
                <a:cs typeface="Times New Roman" panose="02020603050405020304" pitchFamily="18" charset="0"/>
              </a:rPr>
              <a:t>many stadiums can you hear from this passage</a:t>
            </a:r>
            <a:r>
              <a:rPr lang="en-US" sz="2200" b="1" i="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 2/ 3</a:t>
            </a:r>
            <a:endParaRPr lang="en-US" sz="2200" dirty="0">
              <a:latin typeface="Times New Roman" panose="02020603050405020304" pitchFamily="18" charset="0"/>
              <a:cs typeface="Times New Roman" panose="02020603050405020304" pitchFamily="18" charset="0"/>
            </a:endParaRPr>
          </a:p>
          <a:p>
            <a:pPr lvl="0"/>
            <a:endParaRPr lang="en-US" sz="2200" dirty="0" smtClean="0">
              <a:latin typeface="Times New Roman" panose="02020603050405020304" pitchFamily="18" charset="0"/>
              <a:cs typeface="Times New Roman" panose="02020603050405020304" pitchFamily="18" charset="0"/>
            </a:endParaRPr>
          </a:p>
          <a:p>
            <a:pPr lvl="0"/>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game cannot start without a ball,…………and some friends.</a:t>
            </a:r>
          </a:p>
          <a:p>
            <a:pPr lvl="0"/>
            <a:r>
              <a:rPr lang="en-US" sz="2200" dirty="0">
                <a:latin typeface="Times New Roman" panose="02020603050405020304" pitchFamily="18" charset="0"/>
                <a:cs typeface="Times New Roman" panose="02020603050405020304" pitchFamily="18" charset="0"/>
              </a:rPr>
              <a:t>a skateboard</a:t>
            </a:r>
          </a:p>
          <a:p>
            <a:pPr lvl="0"/>
            <a:r>
              <a:rPr lang="en-US" sz="2200" dirty="0">
                <a:latin typeface="Times New Roman" panose="02020603050405020304" pitchFamily="18" charset="0"/>
                <a:cs typeface="Times New Roman" panose="02020603050405020304" pitchFamily="18" charset="0"/>
              </a:rPr>
              <a:t>a net</a:t>
            </a:r>
          </a:p>
          <a:p>
            <a:pPr lvl="0"/>
            <a:r>
              <a:rPr lang="en-US" sz="2200" dirty="0">
                <a:latin typeface="Times New Roman" panose="02020603050405020304" pitchFamily="18" charset="0"/>
                <a:cs typeface="Times New Roman" panose="02020603050405020304" pitchFamily="18" charset="0"/>
              </a:rPr>
              <a:t>a basketball hoop</a:t>
            </a:r>
          </a:p>
          <a:p>
            <a:pPr lvl="0"/>
            <a:endParaRPr lang="en-US" sz="2200" dirty="0" smtClean="0">
              <a:latin typeface="Times New Roman" panose="02020603050405020304" pitchFamily="18" charset="0"/>
              <a:cs typeface="Times New Roman" panose="02020603050405020304" pitchFamily="18" charset="0"/>
            </a:endParaRPr>
          </a:p>
          <a:p>
            <a:pPr lvl="0"/>
            <a:r>
              <a:rPr lang="en-US" sz="2200" b="1" i="1" dirty="0" smtClean="0">
                <a:latin typeface="Times New Roman" panose="02020603050405020304" pitchFamily="18" charset="0"/>
                <a:cs typeface="Times New Roman" panose="02020603050405020304" pitchFamily="18" charset="0"/>
              </a:rPr>
              <a:t>………………</a:t>
            </a:r>
            <a:r>
              <a:rPr lang="en-US" sz="2200" b="1" i="1" dirty="0">
                <a:latin typeface="Times New Roman" panose="02020603050405020304" pitchFamily="18" charset="0"/>
                <a:cs typeface="Times New Roman" panose="02020603050405020304" pitchFamily="18" charset="0"/>
              </a:rPr>
              <a:t>knows this sport game in Viet Nam nowadays?</a:t>
            </a:r>
          </a:p>
          <a:p>
            <a:pPr lvl="0"/>
            <a:r>
              <a:rPr lang="en-US" sz="2200" dirty="0">
                <a:latin typeface="Times New Roman" panose="02020603050405020304" pitchFamily="18" charset="0"/>
                <a:cs typeface="Times New Roman" panose="02020603050405020304" pitchFamily="18" charset="0"/>
              </a:rPr>
              <a:t>No one</a:t>
            </a:r>
          </a:p>
          <a:p>
            <a:pPr lvl="0"/>
            <a:r>
              <a:rPr lang="en-US" sz="2200" dirty="0">
                <a:latin typeface="Times New Roman" panose="02020603050405020304" pitchFamily="18" charset="0"/>
                <a:cs typeface="Times New Roman" panose="02020603050405020304" pitchFamily="18" charset="0"/>
              </a:rPr>
              <a:t>Everyone</a:t>
            </a:r>
          </a:p>
          <a:p>
            <a:pPr lvl="0"/>
            <a:r>
              <a:rPr lang="en-US" sz="2200" dirty="0">
                <a:latin typeface="Times New Roman" panose="02020603050405020304" pitchFamily="18" charset="0"/>
                <a:cs typeface="Times New Roman" panose="02020603050405020304" pitchFamily="18" charset="0"/>
              </a:rPr>
              <a:t>A few of people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914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6711654" cy="4195481"/>
          </a:xfrm>
        </p:spPr>
        <p:txBody>
          <a:bodyPr/>
          <a:lstStyle/>
          <a:p>
            <a:endParaRPr lang="en-US"/>
          </a:p>
        </p:txBody>
      </p:sp>
      <p:sp>
        <p:nvSpPr>
          <p:cNvPr id="4" name="Title 1"/>
          <p:cNvSpPr txBox="1">
            <a:spLocks/>
          </p:cNvSpPr>
          <p:nvPr/>
        </p:nvSpPr>
        <p:spPr>
          <a:xfrm>
            <a:off x="323528" y="260648"/>
            <a:ext cx="5544616" cy="81604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atin typeface="UVN Binh Duong" pitchFamily="2" charset="0"/>
              </a:rPr>
              <a:t>NHÓM 2 - SPEAKING</a:t>
            </a:r>
            <a:endParaRPr lang="en-US" dirty="0">
              <a:latin typeface="UVN Binh Duong" pitchFamily="2" charset="0"/>
            </a:endParaRPr>
          </a:p>
        </p:txBody>
      </p:sp>
    </p:spTree>
    <p:extLst>
      <p:ext uri="{BB962C8B-B14F-4D97-AF65-F5344CB8AC3E}">
        <p14:creationId xmlns:p14="http://schemas.microsoft.com/office/powerpoint/2010/main" val="889337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056315380"/>
              </p:ext>
            </p:extLst>
          </p:nvPr>
        </p:nvGraphicFramePr>
        <p:xfrm>
          <a:off x="323528" y="1988840"/>
          <a:ext cx="8496944" cy="2456308"/>
        </p:xfrm>
        <a:graphic>
          <a:graphicData uri="http://schemas.openxmlformats.org/drawingml/2006/table">
            <a:tbl>
              <a:tblPr firstRow="1" firstCol="1" bandRow="1">
                <a:tableStyleId>{5C22544A-7EE6-4342-B048-85BDC9FD1C3A}</a:tableStyleId>
              </a:tblPr>
              <a:tblGrid>
                <a:gridCol w="1191454">
                  <a:extLst>
                    <a:ext uri="{9D8B030D-6E8A-4147-A177-3AD203B41FA5}">
                      <a16:colId xmlns:a16="http://schemas.microsoft.com/office/drawing/2014/main" val="657921840"/>
                    </a:ext>
                  </a:extLst>
                </a:gridCol>
                <a:gridCol w="1781955">
                  <a:extLst>
                    <a:ext uri="{9D8B030D-6E8A-4147-A177-3AD203B41FA5}">
                      <a16:colId xmlns:a16="http://schemas.microsoft.com/office/drawing/2014/main" val="3252352383"/>
                    </a:ext>
                  </a:extLst>
                </a:gridCol>
                <a:gridCol w="726368">
                  <a:extLst>
                    <a:ext uri="{9D8B030D-6E8A-4147-A177-3AD203B41FA5}">
                      <a16:colId xmlns:a16="http://schemas.microsoft.com/office/drawing/2014/main" val="37080144"/>
                    </a:ext>
                  </a:extLst>
                </a:gridCol>
                <a:gridCol w="705467">
                  <a:extLst>
                    <a:ext uri="{9D8B030D-6E8A-4147-A177-3AD203B41FA5}">
                      <a16:colId xmlns:a16="http://schemas.microsoft.com/office/drawing/2014/main" val="1382542989"/>
                    </a:ext>
                  </a:extLst>
                </a:gridCol>
                <a:gridCol w="783850">
                  <a:extLst>
                    <a:ext uri="{9D8B030D-6E8A-4147-A177-3AD203B41FA5}">
                      <a16:colId xmlns:a16="http://schemas.microsoft.com/office/drawing/2014/main" val="1734854984"/>
                    </a:ext>
                  </a:extLst>
                </a:gridCol>
                <a:gridCol w="783850">
                  <a:extLst>
                    <a:ext uri="{9D8B030D-6E8A-4147-A177-3AD203B41FA5}">
                      <a16:colId xmlns:a16="http://schemas.microsoft.com/office/drawing/2014/main" val="3557689285"/>
                    </a:ext>
                  </a:extLst>
                </a:gridCol>
                <a:gridCol w="2524000">
                  <a:extLst>
                    <a:ext uri="{9D8B030D-6E8A-4147-A177-3AD203B41FA5}">
                      <a16:colId xmlns:a16="http://schemas.microsoft.com/office/drawing/2014/main" val="3771747159"/>
                    </a:ext>
                  </a:extLst>
                </a:gridCol>
              </a:tblGrid>
              <a:tr h="0">
                <a:tc rowSpan="2">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rowSpan="2">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gridSpan="4">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Mức</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Tổng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điểm,Tỉ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extLst>
                  <a:ext uri="{0D108BD9-81ED-4DB2-BD59-A6C34878D82A}">
                    <a16:rowId xmlns:a16="http://schemas.microsoft.com/office/drawing/2014/main" val="408016023"/>
                  </a:ext>
                </a:extLst>
              </a:tr>
              <a:tr h="0">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M1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M2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M3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M4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2056598992"/>
                  </a:ext>
                </a:extLst>
              </a:tr>
              <a:tr h="467995">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Read and choose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1</a:t>
                      </a:r>
                    </a:p>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0,25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1</a:t>
                      </a:r>
                    </a:p>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0,25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1</a:t>
                      </a:r>
                    </a:p>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0,25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1</a:t>
                      </a:r>
                    </a:p>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0,25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4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 1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95081251"/>
                  </a:ext>
                </a:extLst>
              </a:tr>
            </a:tbl>
          </a:graphicData>
        </a:graphic>
      </p:graphicFrame>
      <p:sp>
        <p:nvSpPr>
          <p:cNvPr id="4" name="Title 1"/>
          <p:cNvSpPr txBox="1">
            <a:spLocks/>
          </p:cNvSpPr>
          <p:nvPr/>
        </p:nvSpPr>
        <p:spPr>
          <a:xfrm>
            <a:off x="323528" y="260648"/>
            <a:ext cx="5112568" cy="81604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atin typeface="UVN Binh Duong" pitchFamily="2" charset="0"/>
              </a:rPr>
              <a:t>NHÓM 3 - READING</a:t>
            </a:r>
            <a:endParaRPr lang="en-US" dirty="0">
              <a:latin typeface="UVN Binh Duong" pitchFamily="2" charset="0"/>
            </a:endParaRPr>
          </a:p>
        </p:txBody>
      </p:sp>
      <p:sp>
        <p:nvSpPr>
          <p:cNvPr id="5" name="Rectangle 1"/>
          <p:cNvSpPr>
            <a:spLocks noChangeArrowheads="1"/>
          </p:cNvSpPr>
          <p:nvPr/>
        </p:nvSpPr>
        <p:spPr bwMode="auto">
          <a:xfrm>
            <a:off x="179512" y="1340768"/>
            <a:ext cx="843344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 TRẬN / READING</a:t>
            </a:r>
            <a:endParaRPr lang="en-US" altLang="en-US" sz="22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b="1" dirty="0" smtClean="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996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640960" cy="5904656"/>
          </a:xfrm>
        </p:spPr>
        <p:txBody>
          <a:bodyPr>
            <a:normAutofit lnSpcReduction="10000"/>
          </a:bodyPr>
          <a:lstStyle/>
          <a:p>
            <a:pPr marL="0" lvl="0" indent="0" defTabSz="914400" eaLnBrk="0" fontAlgn="base" hangingPunct="0">
              <a:spcBef>
                <a:spcPct val="0"/>
              </a:spcBef>
              <a:spcAft>
                <a:spcPct val="0"/>
              </a:spcAft>
              <a:buClrTx/>
              <a:buSzTx/>
              <a:buNone/>
            </a:pPr>
            <a:r>
              <a:rPr lang="en-US" altLang="en-US" sz="2800" b="1"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READ </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AND </a:t>
            </a:r>
            <a:r>
              <a:rPr lang="en-US" altLang="en-US" sz="2800" b="1"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CHOOSE (1điểm)</a:t>
            </a:r>
            <a:endParaRPr lang="en-US" altLang="en-US" sz="2800" dirty="0">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endParaRPr lang="en-US" alt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b="1" i="1"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1 </a:t>
            </a:r>
            <a:r>
              <a:rPr lang="en-US" altLang="en-US" sz="2800" b="1" i="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.Basketball started in _____________ in the USA.</a:t>
            </a:r>
            <a:endParaRPr lang="en-US" altLang="en-US" sz="2800" b="1" i="1" dirty="0">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 1890			b. 1891		</a:t>
            </a:r>
            <a:r>
              <a:rPr lang="en-US" alt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a:t>
            </a:r>
            <a:r>
              <a:rPr lang="en-US" alt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alt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1892</a:t>
            </a:r>
            <a:endParaRPr lang="en-US" altLang="en-US" sz="28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endParaRPr lang="en-US" alt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b="1" i="1"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2.Jame Naismith taught _________________________</a:t>
            </a:r>
            <a:endParaRPr lang="en-US" altLang="en-US" sz="2800" b="1" i="1" dirty="0" smtClean="0">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a:t>
            </a:r>
            <a:r>
              <a:rPr lang="en-US" alt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geography		b. history		c. P.E.</a:t>
            </a:r>
            <a:endParaRPr lang="en-US" altLang="en-US" sz="2800" dirty="0">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endParaRPr lang="en-US" alt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b="1" i="1"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3</a:t>
            </a:r>
            <a:r>
              <a:rPr lang="en-US" altLang="en-US" sz="2800" b="1" i="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Today  basketball is a ___________________ sport in Viet Nam.</a:t>
            </a:r>
            <a:endParaRPr lang="en-US" altLang="en-US" sz="2800" b="1" i="1" dirty="0">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 easy			b. boring		c. famous</a:t>
            </a:r>
            <a:endParaRPr lang="en-US" altLang="en-US" sz="2800" dirty="0">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endParaRPr lang="en-US" alt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b="1" i="1"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4</a:t>
            </a:r>
            <a:r>
              <a:rPr lang="en-US" altLang="en-US" sz="2800" b="1" i="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Viet Nam  has joined the ASEAN Basketball League ____________ 2012.</a:t>
            </a:r>
            <a:endParaRPr lang="en-US" altLang="en-US" sz="2800" b="1" i="1" dirty="0">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 in			b. since			c. on</a:t>
            </a:r>
          </a:p>
          <a:p>
            <a:endParaRPr lang="en-US" dirty="0"/>
          </a:p>
        </p:txBody>
      </p:sp>
    </p:spTree>
    <p:extLst>
      <p:ext uri="{BB962C8B-B14F-4D97-AF65-F5344CB8AC3E}">
        <p14:creationId xmlns:p14="http://schemas.microsoft.com/office/powerpoint/2010/main" val="2652709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794" y="1196752"/>
            <a:ext cx="6711654" cy="4195481"/>
          </a:xfrm>
        </p:spPr>
        <p:txBody>
          <a:bodyPr/>
          <a:lstStyle/>
          <a:p>
            <a:endParaRPr lang="en-US"/>
          </a:p>
        </p:txBody>
      </p:sp>
      <p:sp>
        <p:nvSpPr>
          <p:cNvPr id="4" name="Title 1"/>
          <p:cNvSpPr>
            <a:spLocks noGrp="1"/>
          </p:cNvSpPr>
          <p:nvPr>
            <p:ph type="title"/>
          </p:nvPr>
        </p:nvSpPr>
        <p:spPr>
          <a:xfrm>
            <a:off x="323528" y="260648"/>
            <a:ext cx="5040560" cy="816042"/>
          </a:xfrm>
        </p:spPr>
        <p:txBody>
          <a:bodyPr/>
          <a:lstStyle/>
          <a:p>
            <a:r>
              <a:rPr lang="en-US" dirty="0" smtClean="0">
                <a:latin typeface="UVN Binh Duong" pitchFamily="2" charset="0"/>
              </a:rPr>
              <a:t>NHÓM 4 - WRITING</a:t>
            </a:r>
            <a:endParaRPr lang="en-US" dirty="0">
              <a:latin typeface="UVN Binh Duong" pitchFamily="2" charset="0"/>
            </a:endParaRPr>
          </a:p>
        </p:txBody>
      </p:sp>
    </p:spTree>
    <p:extLst>
      <p:ext uri="{BB962C8B-B14F-4D97-AF65-F5344CB8AC3E}">
        <p14:creationId xmlns:p14="http://schemas.microsoft.com/office/powerpoint/2010/main" val="986086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48680"/>
            <a:ext cx="5688516" cy="1400530"/>
          </a:xfrm>
        </p:spPr>
        <p:txBody>
          <a:bodyPr/>
          <a:lstStyle/>
          <a:p>
            <a:pPr algn="ctr"/>
            <a:r>
              <a:rPr lang="en-US" dirty="0" smtClean="0">
                <a:latin typeface="UVN Binh Duong" pitchFamily="2" charset="0"/>
              </a:rPr>
              <a:t>GIẢIĐÁP THẮC MẮC </a:t>
            </a:r>
            <a:br>
              <a:rPr lang="en-US" dirty="0" smtClean="0">
                <a:latin typeface="UVN Binh Duong" pitchFamily="2" charset="0"/>
              </a:rPr>
            </a:br>
            <a:r>
              <a:rPr lang="en-US" dirty="0" smtClean="0">
                <a:latin typeface="UVN Binh Duong" pitchFamily="2" charset="0"/>
              </a:rPr>
              <a:t> CHỈ ĐẠO THỰC HIỆN</a:t>
            </a:r>
            <a:endParaRPr lang="en-US" dirty="0">
              <a:latin typeface="UVN Binh Duong" pitchFamily="2" charset="0"/>
            </a:endParaRPr>
          </a:p>
        </p:txBody>
      </p:sp>
      <p:pic>
        <p:nvPicPr>
          <p:cNvPr id="2050" name="Picture 2" descr="Kết quả hình ảnh cho ques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698477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669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5239418" cy="1400530"/>
          </a:xfrm>
        </p:spPr>
        <p:txBody>
          <a:bodyPr/>
          <a:lstStyle/>
          <a:p>
            <a:r>
              <a:rPr lang="en-US" sz="7200" dirty="0" smtClean="0">
                <a:latin typeface="UVN Bai Sau Nang" panose="04030905020802020C03" pitchFamily="82" charset="0"/>
              </a:rPr>
              <a:t>THANK YOU</a:t>
            </a:r>
            <a:endParaRPr lang="en-US" sz="7200" dirty="0">
              <a:latin typeface="UVN Bai Sau Nang" panose="04030905020802020C03" pitchFamily="82" charset="0"/>
            </a:endParaRPr>
          </a:p>
        </p:txBody>
      </p:sp>
      <p:pic>
        <p:nvPicPr>
          <p:cNvPr id="5122" name="Picture 2" descr="Kết quả hình ảnh cho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9839"/>
            <a:ext cx="8332982" cy="438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082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416824" cy="1152128"/>
          </a:xfrm>
        </p:spPr>
        <p:txBody>
          <a:bodyPr>
            <a:noAutofit/>
          </a:bodyPr>
          <a:lstStyle/>
          <a:p>
            <a:pPr algn="ctr"/>
            <a:r>
              <a:rPr lang="en-US" sz="3200" dirty="0" smtClean="0">
                <a:latin typeface="UVN Binh Duong" pitchFamily="2" charset="0"/>
                <a:cs typeface="Times New Roman" panose="02020603050405020304" pitchFamily="18" charset="0"/>
              </a:rPr>
              <a:t>ĐỊNH HƯỚNG THỰC HIỆN </a:t>
            </a:r>
            <a:br>
              <a:rPr lang="en-US" sz="3200" dirty="0" smtClean="0">
                <a:latin typeface="UVN Binh Duong" pitchFamily="2" charset="0"/>
                <a:cs typeface="Times New Roman" panose="02020603050405020304" pitchFamily="18" charset="0"/>
              </a:rPr>
            </a:br>
            <a:r>
              <a:rPr lang="en-US" sz="3200" dirty="0" smtClean="0">
                <a:latin typeface="UVN Binh Duong" pitchFamily="2" charset="0"/>
                <a:cs typeface="Times New Roman" panose="02020603050405020304" pitchFamily="18" charset="0"/>
              </a:rPr>
              <a:t>KIỂM TRA ĐÁNH GIÁ MÔN TIẾNG ANH</a:t>
            </a:r>
            <a:endParaRPr lang="vi-VN"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484784"/>
            <a:ext cx="8568952" cy="5112568"/>
          </a:xfrm>
        </p:spPr>
        <p:txBody>
          <a:bodyPr>
            <a:normAutofit fontScale="25000" lnSpcReduction="20000"/>
          </a:bodyPr>
          <a:lstStyle/>
          <a:p>
            <a:pPr marL="514350" indent="-514350" algn="just">
              <a:buAutoNum type="arabicPeriod"/>
            </a:pPr>
            <a:r>
              <a:rPr lang="en-US" sz="11100" b="1" dirty="0" smtClean="0">
                <a:solidFill>
                  <a:srgbClr val="FFFF00"/>
                </a:solidFill>
                <a:latin typeface="Times New Roman" panose="02020603050405020304" pitchFamily="18" charset="0"/>
                <a:cs typeface="Times New Roman" panose="02020603050405020304" pitchFamily="18" charset="0"/>
              </a:rPr>
              <a:t>NGUYÊN TẮC:</a:t>
            </a:r>
          </a:p>
          <a:p>
            <a:pPr algn="just">
              <a:buFont typeface="Wingdings" panose="05000000000000000000" pitchFamily="2" charset="2"/>
              <a:buChar char="Ø"/>
            </a:pPr>
            <a:r>
              <a:rPr lang="en-US" sz="11100" dirty="0" err="1" smtClean="0">
                <a:latin typeface="Times New Roman" panose="02020603050405020304" pitchFamily="18" charset="0"/>
                <a:cs typeface="Times New Roman" panose="02020603050405020304" pitchFamily="18" charset="0"/>
              </a:rPr>
              <a:t>Đủ</a:t>
            </a:r>
            <a:r>
              <a:rPr lang="en-US" sz="11100" dirty="0" smtClean="0">
                <a:latin typeface="Times New Roman" panose="02020603050405020304" pitchFamily="18" charset="0"/>
                <a:cs typeface="Times New Roman" panose="02020603050405020304" pitchFamily="18" charset="0"/>
              </a:rPr>
              <a:t> 4 </a:t>
            </a:r>
            <a:r>
              <a:rPr lang="en-US" sz="11100" dirty="0" err="1" smtClean="0">
                <a:latin typeface="Times New Roman" panose="02020603050405020304" pitchFamily="18" charset="0"/>
                <a:cs typeface="Times New Roman" panose="02020603050405020304" pitchFamily="18" charset="0"/>
              </a:rPr>
              <a:t>kỹ</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năng</a:t>
            </a:r>
            <a:r>
              <a:rPr lang="en-US" sz="11100" dirty="0" smtClean="0">
                <a:latin typeface="Times New Roman" panose="02020603050405020304" pitchFamily="18" charset="0"/>
                <a:cs typeface="Times New Roman" panose="02020603050405020304" pitchFamily="18" charset="0"/>
              </a:rPr>
              <a:t>.</a:t>
            </a:r>
          </a:p>
          <a:p>
            <a:pPr marL="514350" indent="-514350" algn="just">
              <a:buNone/>
            </a:pPr>
            <a:r>
              <a:rPr lang="en-US" sz="11100" dirty="0">
                <a:latin typeface="Times New Roman" panose="02020603050405020304" pitchFamily="18" charset="0"/>
                <a:cs typeface="Times New Roman" panose="02020603050405020304" pitchFamily="18" charset="0"/>
              </a:rPr>
              <a:t>	</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Nghe</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Đọc</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Viết</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không</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quá</a:t>
            </a:r>
            <a:r>
              <a:rPr lang="en-US" sz="11100" dirty="0" smtClean="0">
                <a:latin typeface="Times New Roman" panose="02020603050405020304" pitchFamily="18" charset="0"/>
                <a:cs typeface="Times New Roman" panose="02020603050405020304" pitchFamily="18" charset="0"/>
              </a:rPr>
              <a:t> 35 </a:t>
            </a:r>
            <a:r>
              <a:rPr lang="en-US" sz="11100" dirty="0" err="1" smtClean="0">
                <a:latin typeface="Times New Roman" panose="02020603050405020304" pitchFamily="18" charset="0"/>
                <a:cs typeface="Times New Roman" panose="02020603050405020304" pitchFamily="18" charset="0"/>
              </a:rPr>
              <a:t>phút</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không</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để</a:t>
            </a:r>
            <a:r>
              <a:rPr lang="en-US" sz="11100" dirty="0" smtClean="0">
                <a:latin typeface="Times New Roman" panose="02020603050405020304" pitchFamily="18" charset="0"/>
                <a:cs typeface="Times New Roman" panose="02020603050405020304" pitchFamily="18" charset="0"/>
              </a:rPr>
              <a:t> thang </a:t>
            </a:r>
            <a:r>
              <a:rPr lang="en-US" sz="11100" dirty="0" err="1" smtClean="0">
                <a:latin typeface="Times New Roman" panose="02020603050405020304" pitchFamily="18" charset="0"/>
                <a:cs typeface="Times New Roman" panose="02020603050405020304" pitchFamily="18" charset="0"/>
              </a:rPr>
              <a:t>điểm</a:t>
            </a:r>
            <a:r>
              <a:rPr lang="en-US" sz="11100" dirty="0" smtClean="0">
                <a:latin typeface="Times New Roman" panose="02020603050405020304" pitchFamily="18" charset="0"/>
                <a:cs typeface="Times New Roman" panose="02020603050405020304" pitchFamily="18" charset="0"/>
              </a:rPr>
              <a:t> 10 </a:t>
            </a:r>
            <a:r>
              <a:rPr lang="en-US" sz="11100" dirty="0" err="1" smtClean="0">
                <a:latin typeface="Times New Roman" panose="02020603050405020304" pitchFamily="18" charset="0"/>
                <a:cs typeface="Times New Roman" panose="02020603050405020304" pitchFamily="18" charset="0"/>
              </a:rPr>
              <a:t>cho</a:t>
            </a:r>
            <a:r>
              <a:rPr lang="en-US" sz="11100" dirty="0" smtClean="0">
                <a:latin typeface="Times New Roman" panose="02020603050405020304" pitchFamily="18" charset="0"/>
                <a:cs typeface="Times New Roman" panose="02020603050405020304" pitchFamily="18" charset="0"/>
              </a:rPr>
              <a:t> 3 </a:t>
            </a:r>
            <a:r>
              <a:rPr lang="en-US" sz="11100" dirty="0" err="1" smtClean="0">
                <a:latin typeface="Times New Roman" panose="02020603050405020304" pitchFamily="18" charset="0"/>
                <a:cs typeface="Times New Roman" panose="02020603050405020304" pitchFamily="18" charset="0"/>
              </a:rPr>
              <a:t>kỹ</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năng</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này</a:t>
            </a:r>
            <a:r>
              <a:rPr lang="en-US" sz="11100" dirty="0" smtClean="0">
                <a:latin typeface="Times New Roman" panose="02020603050405020304" pitchFamily="18" charset="0"/>
                <a:cs typeface="Times New Roman" panose="02020603050405020304" pitchFamily="18" charset="0"/>
              </a:rPr>
              <a:t>.</a:t>
            </a:r>
          </a:p>
          <a:p>
            <a:pPr marL="514350" indent="-514350" algn="just">
              <a:buNone/>
            </a:pPr>
            <a:r>
              <a:rPr lang="en-US" sz="11100" dirty="0">
                <a:latin typeface="Times New Roman" panose="02020603050405020304" pitchFamily="18" charset="0"/>
                <a:cs typeface="Times New Roman" panose="02020603050405020304" pitchFamily="18" charset="0"/>
              </a:rPr>
              <a:t>	</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Nói</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thi</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riêng</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hoặc</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sử</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dụng</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kết</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quả</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đánh</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giá</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thường</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xuyên</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có</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bổ</a:t>
            </a:r>
            <a:r>
              <a:rPr lang="en-US" sz="11100" dirty="0" smtClean="0">
                <a:latin typeface="Times New Roman" panose="02020603050405020304" pitchFamily="18" charset="0"/>
                <a:cs typeface="Times New Roman" panose="02020603050405020304" pitchFamily="18" charset="0"/>
              </a:rPr>
              <a:t> sung </a:t>
            </a:r>
            <a:r>
              <a:rPr lang="en-US" sz="11100" dirty="0" err="1" smtClean="0">
                <a:latin typeface="Times New Roman" panose="02020603050405020304" pitchFamily="18" charset="0"/>
                <a:cs typeface="Times New Roman" panose="02020603050405020304" pitchFamily="18" charset="0"/>
              </a:rPr>
              <a:t>thêm</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phù</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hợp</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điều</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kiện</a:t>
            </a:r>
            <a:r>
              <a:rPr lang="en-US" sz="111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11100" dirty="0" err="1" smtClean="0">
                <a:latin typeface="Times New Roman" panose="02020603050405020304" pitchFamily="18" charset="0"/>
                <a:cs typeface="Times New Roman" panose="02020603050405020304" pitchFamily="18" charset="0"/>
              </a:rPr>
              <a:t>Tỷ</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lệ</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các</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kĩ</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năng</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tùy</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giáo</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viên</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quyết</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định</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trên</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cơ</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sở</a:t>
            </a:r>
            <a:endParaRPr lang="en-US" sz="11100" dirty="0" smtClean="0">
              <a:latin typeface="Times New Roman" panose="02020603050405020304" pitchFamily="18" charset="0"/>
              <a:cs typeface="Times New Roman" panose="02020603050405020304" pitchFamily="18" charset="0"/>
            </a:endParaRPr>
          </a:p>
          <a:p>
            <a:pPr marL="0" indent="0" algn="just">
              <a:buNone/>
            </a:pPr>
            <a:r>
              <a:rPr lang="en-US" sz="11100" dirty="0">
                <a:latin typeface="Times New Roman" panose="02020603050405020304" pitchFamily="18" charset="0"/>
                <a:cs typeface="Times New Roman" panose="02020603050405020304" pitchFamily="18" charset="0"/>
              </a:rPr>
              <a:t>	</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Lớp</a:t>
            </a:r>
            <a:r>
              <a:rPr lang="en-US" sz="11100" dirty="0" smtClean="0">
                <a:latin typeface="Times New Roman" panose="02020603050405020304" pitchFamily="18" charset="0"/>
                <a:cs typeface="Times New Roman" panose="02020603050405020304" pitchFamily="18" charset="0"/>
              </a:rPr>
              <a:t> 3: </a:t>
            </a:r>
            <a:r>
              <a:rPr lang="en-US" sz="11100" dirty="0" err="1" smtClean="0">
                <a:latin typeface="Times New Roman" panose="02020603050405020304" pitchFamily="18" charset="0"/>
                <a:cs typeface="Times New Roman" panose="02020603050405020304" pitchFamily="18" charset="0"/>
              </a:rPr>
              <a:t>Chủ</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yếu</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Nghe</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Nói</a:t>
            </a:r>
            <a:r>
              <a:rPr lang="en-US" sz="11100" dirty="0" smtClean="0">
                <a:latin typeface="Times New Roman" panose="02020603050405020304" pitchFamily="18" charset="0"/>
                <a:cs typeface="Times New Roman" panose="02020603050405020304" pitchFamily="18" charset="0"/>
              </a:rPr>
              <a:t> </a:t>
            </a:r>
          </a:p>
          <a:p>
            <a:pPr marL="0" indent="0" algn="just">
              <a:buNone/>
            </a:pPr>
            <a:r>
              <a:rPr lang="en-US" sz="11100" dirty="0">
                <a:latin typeface="Times New Roman" panose="02020603050405020304" pitchFamily="18" charset="0"/>
                <a:cs typeface="Times New Roman" panose="02020603050405020304" pitchFamily="18" charset="0"/>
              </a:rPr>
              <a:t> </a:t>
            </a:r>
            <a:r>
              <a:rPr lang="en-US" sz="11100" dirty="0" smtClean="0">
                <a:latin typeface="Times New Roman" panose="02020603050405020304" pitchFamily="18" charset="0"/>
                <a:cs typeface="Times New Roman" panose="02020603050405020304" pitchFamily="18" charset="0"/>
              </a:rPr>
              <a:t>                  (</a:t>
            </a:r>
            <a:r>
              <a:rPr lang="en-US" sz="11100" b="1" dirty="0" err="1" smtClean="0">
                <a:latin typeface="Times New Roman" panose="02020603050405020304" pitchFamily="18" charset="0"/>
                <a:cs typeface="Times New Roman" panose="02020603050405020304" pitchFamily="18" charset="0"/>
              </a:rPr>
              <a:t>khoảng</a:t>
            </a:r>
            <a:r>
              <a:rPr lang="en-US" sz="11100" dirty="0" smtClean="0">
                <a:latin typeface="Times New Roman" panose="02020603050405020304" pitchFamily="18" charset="0"/>
                <a:cs typeface="Times New Roman" panose="02020603050405020304" pitchFamily="18" charset="0"/>
              </a:rPr>
              <a:t> 40% </a:t>
            </a:r>
            <a:r>
              <a:rPr lang="en-US" sz="11100" dirty="0" err="1" smtClean="0">
                <a:latin typeface="Times New Roman" panose="02020603050405020304" pitchFamily="18" charset="0"/>
                <a:cs typeface="Times New Roman" panose="02020603050405020304" pitchFamily="18" charset="0"/>
              </a:rPr>
              <a:t>Nghe</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và</a:t>
            </a:r>
            <a:r>
              <a:rPr lang="en-US" sz="11100" dirty="0" smtClean="0">
                <a:latin typeface="Times New Roman" panose="02020603050405020304" pitchFamily="18" charset="0"/>
                <a:cs typeface="Times New Roman" panose="02020603050405020304" pitchFamily="18" charset="0"/>
              </a:rPr>
              <a:t> 20% </a:t>
            </a:r>
            <a:r>
              <a:rPr lang="en-US" sz="11100" dirty="0" err="1" smtClean="0">
                <a:latin typeface="Times New Roman" panose="02020603050405020304" pitchFamily="18" charset="0"/>
                <a:cs typeface="Times New Roman" panose="02020603050405020304" pitchFamily="18" charset="0"/>
              </a:rPr>
              <a:t>Nói</a:t>
            </a:r>
            <a:r>
              <a:rPr lang="en-US" sz="11100" dirty="0" smtClean="0">
                <a:latin typeface="Times New Roman" panose="02020603050405020304" pitchFamily="18" charset="0"/>
                <a:cs typeface="Times New Roman" panose="02020603050405020304" pitchFamily="18" charset="0"/>
              </a:rPr>
              <a:t>)                        </a:t>
            </a:r>
          </a:p>
          <a:p>
            <a:pPr marL="0" indent="0" algn="just">
              <a:buNone/>
            </a:pPr>
            <a:r>
              <a:rPr lang="en-US" sz="11100" dirty="0">
                <a:latin typeface="Times New Roman" panose="02020603050405020304" pitchFamily="18" charset="0"/>
                <a:cs typeface="Times New Roman" panose="02020603050405020304" pitchFamily="18" charset="0"/>
              </a:rPr>
              <a:t>	</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Lớp</a:t>
            </a:r>
            <a:r>
              <a:rPr lang="en-US" sz="11100" dirty="0" smtClean="0">
                <a:latin typeface="Times New Roman" panose="02020603050405020304" pitchFamily="18" charset="0"/>
                <a:cs typeface="Times New Roman" panose="02020603050405020304" pitchFamily="18" charset="0"/>
              </a:rPr>
              <a:t> 4: </a:t>
            </a:r>
            <a:r>
              <a:rPr lang="en-US" sz="11100" dirty="0" err="1" smtClean="0">
                <a:latin typeface="Times New Roman" panose="02020603050405020304" pitchFamily="18" charset="0"/>
                <a:cs typeface="Times New Roman" panose="02020603050405020304" pitchFamily="18" charset="0"/>
              </a:rPr>
              <a:t>Giảm</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Nghe</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tăng</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Đọc</a:t>
            </a:r>
            <a:r>
              <a:rPr lang="en-US" sz="11100" dirty="0" smtClean="0">
                <a:latin typeface="Times New Roman" panose="02020603050405020304" pitchFamily="18" charset="0"/>
                <a:cs typeface="Times New Roman" panose="02020603050405020304" pitchFamily="18" charset="0"/>
              </a:rPr>
              <a:t>, </a:t>
            </a:r>
            <a:r>
              <a:rPr lang="en-US" sz="11100" dirty="0" err="1" smtClean="0">
                <a:latin typeface="Times New Roman" panose="02020603050405020304" pitchFamily="18" charset="0"/>
                <a:cs typeface="Times New Roman" panose="02020603050405020304" pitchFamily="18" charset="0"/>
              </a:rPr>
              <a:t>Viết</a:t>
            </a:r>
            <a:endParaRPr lang="en-US" sz="11100" dirty="0" smtClean="0">
              <a:latin typeface="Times New Roman" panose="02020603050405020304" pitchFamily="18" charset="0"/>
              <a:cs typeface="Times New Roman" panose="02020603050405020304" pitchFamily="18" charset="0"/>
            </a:endParaRPr>
          </a:p>
          <a:p>
            <a:pPr marL="514350" indent="-514350" algn="just">
              <a:buNone/>
            </a:pPr>
            <a:r>
              <a:rPr lang="en-US" sz="11100" dirty="0">
                <a:latin typeface="Times New Roman" panose="02020603050405020304" pitchFamily="18" charset="0"/>
                <a:cs typeface="Times New Roman" panose="02020603050405020304" pitchFamily="18" charset="0"/>
              </a:rPr>
              <a:t> </a:t>
            </a:r>
            <a:r>
              <a:rPr lang="en-US" sz="11100" dirty="0" smtClean="0">
                <a:latin typeface="Times New Roman" panose="02020603050405020304" pitchFamily="18" charset="0"/>
                <a:cs typeface="Times New Roman" panose="02020603050405020304" pitchFamily="18" charset="0"/>
              </a:rPr>
              <a:t>    - </a:t>
            </a:r>
            <a:r>
              <a:rPr lang="en-US" sz="11100" dirty="0" err="1" smtClean="0">
                <a:latin typeface="Times New Roman" panose="02020603050405020304" pitchFamily="18" charset="0"/>
                <a:cs typeface="Times New Roman" panose="02020603050405020304" pitchFamily="18" charset="0"/>
              </a:rPr>
              <a:t>Lớp</a:t>
            </a:r>
            <a:r>
              <a:rPr lang="en-US" sz="11100" dirty="0" smtClean="0">
                <a:latin typeface="Times New Roman" panose="02020603050405020304" pitchFamily="18" charset="0"/>
                <a:cs typeface="Times New Roman" panose="02020603050405020304" pitchFamily="18" charset="0"/>
              </a:rPr>
              <a:t> 5: </a:t>
            </a:r>
            <a:r>
              <a:rPr lang="en-US" sz="11100" dirty="0" err="1" smtClean="0">
                <a:latin typeface="Times New Roman" panose="02020603050405020304" pitchFamily="18" charset="0"/>
                <a:cs typeface="Times New Roman" panose="02020603050405020304" pitchFamily="18" charset="0"/>
              </a:rPr>
              <a:t>Mỗi</a:t>
            </a:r>
            <a:r>
              <a:rPr lang="en-US" sz="11100" dirty="0" smtClean="0">
                <a:latin typeface="Times New Roman" panose="02020603050405020304" pitchFamily="18" charset="0"/>
                <a:cs typeface="Times New Roman" panose="02020603050405020304" pitchFamily="18" charset="0"/>
              </a:rPr>
              <a:t> KN </a:t>
            </a:r>
            <a:r>
              <a:rPr lang="en-US" sz="11100" dirty="0" err="1" smtClean="0">
                <a:latin typeface="Times New Roman" panose="02020603050405020304" pitchFamily="18" charset="0"/>
                <a:cs typeface="Times New Roman" panose="02020603050405020304" pitchFamily="18" charset="0"/>
              </a:rPr>
              <a:t>chiếm</a:t>
            </a:r>
            <a:r>
              <a:rPr lang="en-US" sz="11100" dirty="0" smtClean="0">
                <a:latin typeface="Times New Roman" panose="02020603050405020304" pitchFamily="18" charset="0"/>
                <a:cs typeface="Times New Roman" panose="02020603050405020304" pitchFamily="18" charset="0"/>
              </a:rPr>
              <a:t> 25%</a:t>
            </a:r>
          </a:p>
          <a:p>
            <a:pPr marL="514350" indent="-514350">
              <a:buNone/>
            </a:pP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7128792" cy="6048672"/>
          </a:xfrm>
        </p:spPr>
        <p:txBody>
          <a:bodyPr>
            <a:normAutofit lnSpcReduction="10000"/>
          </a:bodyPr>
          <a:lstStyle/>
          <a:p>
            <a:pPr>
              <a:buFont typeface="Wingdings" panose="05000000000000000000" pitchFamily="2" charset="2"/>
              <a:buChar char="Ø"/>
            </a:pPr>
            <a:r>
              <a:rPr lang="en-US" sz="2800" dirty="0" err="1" smtClean="0">
                <a:latin typeface="Times New Roman" panose="02020603050405020304" pitchFamily="18" charset="0"/>
                <a:cs typeface="Times New Roman" panose="02020603050405020304" pitchFamily="18" charset="0"/>
              </a:rPr>
              <a:t>Giaó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lưu</a:t>
            </a:r>
            <a:r>
              <a:rPr lang="en-US" sz="2800" dirty="0" smtClean="0">
                <a:latin typeface="Times New Roman" panose="02020603050405020304" pitchFamily="18" charset="0"/>
                <a:cs typeface="Times New Roman" panose="02020603050405020304" pitchFamily="18" charset="0"/>
              </a:rPr>
              <a:t> ý:</a:t>
            </a:r>
          </a:p>
          <a:p>
            <a:pPr>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chọn</a:t>
            </a:r>
            <a:r>
              <a:rPr lang="en-US" sz="2800" dirty="0" smtClean="0">
                <a:latin typeface="Times New Roman" panose="02020603050405020304" pitchFamily="18" charset="0"/>
                <a:cs typeface="Times New Roman" panose="02020603050405020304" pitchFamily="18" charset="0"/>
              </a:rPr>
              <a:t> 2 – 4 </a:t>
            </a:r>
            <a:r>
              <a:rPr lang="en-US" sz="2800" dirty="0" err="1" smtClean="0">
                <a:latin typeface="Times New Roman" panose="02020603050405020304" pitchFamily="18" charset="0"/>
                <a:cs typeface="Times New Roman" panose="02020603050405020304" pitchFamily="18" charset="0"/>
              </a:rPr>
              <a:t>nhiệm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kỹ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endParaRPr lang="en-US" sz="2800" dirty="0" smtClean="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chọn</a:t>
            </a:r>
            <a:r>
              <a:rPr lang="en-US" sz="2800" dirty="0" smtClean="0">
                <a:latin typeface="Times New Roman" panose="02020603050405020304" pitchFamily="18" charset="0"/>
                <a:cs typeface="Times New Roman" panose="02020603050405020304" pitchFamily="18" charset="0"/>
              </a:rPr>
              <a:t> 2-5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endParaRPr lang="en-US" sz="2800" dirty="0" smtClean="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quá</a:t>
            </a:r>
            <a:r>
              <a:rPr lang="en-US" sz="2800" dirty="0" smtClean="0">
                <a:latin typeface="Times New Roman" panose="02020603050405020304" pitchFamily="18" charset="0"/>
                <a:cs typeface="Times New Roman" panose="02020603050405020304" pitchFamily="18" charset="0"/>
              </a:rPr>
              <a:t> 40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giấy</a:t>
            </a: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err="1" smtClean="0">
                <a:latin typeface="Times New Roman" panose="02020603050405020304" pitchFamily="18" charset="0"/>
                <a:cs typeface="Times New Roman" panose="02020603050405020304" pitchFamily="18" charset="0"/>
              </a:rPr>
              <a:t>Giáo</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6 </a:t>
            </a:r>
            <a:r>
              <a:rPr lang="en-US" sz="2800" dirty="0" err="1" smtClean="0">
                <a:latin typeface="Times New Roman" panose="02020603050405020304" pitchFamily="18" charset="0"/>
                <a:cs typeface="Times New Roman" panose="02020603050405020304" pitchFamily="18" charset="0"/>
              </a:rPr>
              <a:t>bậc</a:t>
            </a:r>
            <a:r>
              <a:rPr lang="en-US" sz="2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1, 2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20-30 </a:t>
            </a:r>
            <a:r>
              <a:rPr lang="en-US" sz="2800" dirty="0" err="1" smtClean="0">
                <a:latin typeface="Times New Roman" panose="02020603050405020304" pitchFamily="18" charset="0"/>
                <a:cs typeface="Times New Roman" panose="02020603050405020304" pitchFamily="18" charset="0"/>
              </a:rPr>
              <a:t>phút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352928" cy="3960440"/>
          </a:xfrm>
        </p:spPr>
        <p:txBody>
          <a:bodyPr>
            <a:normAutofit/>
          </a:bodyPr>
          <a:lstStyle/>
          <a:p>
            <a:pPr marL="0" indent="0">
              <a:buNone/>
            </a:pPr>
            <a:r>
              <a:rPr lang="en-US" sz="2800" dirty="0" smtClean="0">
                <a:solidFill>
                  <a:srgbClr val="FFFF00"/>
                </a:solidFill>
                <a:latin typeface="Times New Roman" panose="02020603050405020304" pitchFamily="18" charset="0"/>
                <a:cs typeface="Times New Roman" panose="02020603050405020304" pitchFamily="18" charset="0"/>
              </a:rPr>
              <a:t>2. </a:t>
            </a:r>
            <a:r>
              <a:rPr lang="en-US" sz="2800" b="1" dirty="0" smtClean="0">
                <a:solidFill>
                  <a:srgbClr val="FFFF00"/>
                </a:solidFill>
                <a:latin typeface="Times New Roman" panose="02020603050405020304" pitchFamily="18" charset="0"/>
                <a:cs typeface="Times New Roman" panose="02020603050405020304" pitchFamily="18" charset="0"/>
              </a:rPr>
              <a:t>CÁC NHIỆM VỤ ĐÁNH GIÁ </a:t>
            </a:r>
          </a:p>
          <a:p>
            <a:pPr>
              <a:buNone/>
            </a:pPr>
            <a:r>
              <a:rPr lang="en-US" sz="2800" b="1" dirty="0" smtClean="0">
                <a:solidFill>
                  <a:srgbClr val="FFFF00"/>
                </a:solidFill>
                <a:latin typeface="Times New Roman" panose="02020603050405020304" pitchFamily="18" charset="0"/>
                <a:cs typeface="Times New Roman" panose="02020603050405020304" pitchFamily="18" charset="0"/>
              </a:rPr>
              <a:t>    (ASSESSMENT TASKS)</a:t>
            </a:r>
          </a:p>
          <a:p>
            <a:pPr>
              <a:buFont typeface="Wingdings" panose="05000000000000000000" pitchFamily="2" charset="2"/>
              <a:buChar char="Ø"/>
            </a:pPr>
            <a:r>
              <a:rPr lang="en-US" sz="2800" dirty="0" err="1" smtClean="0">
                <a:latin typeface="Times New Roman" panose="02020603050405020304" pitchFamily="18" charset="0"/>
                <a:cs typeface="Times New Roman" panose="02020603050405020304" pitchFamily="18" charset="0"/>
              </a:rPr>
              <a:t>Giaó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chọn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r>
              <a:rPr lang="en-US" sz="2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err="1" smtClean="0">
                <a:latin typeface="Times New Roman" panose="02020603050405020304" pitchFamily="18" charset="0"/>
                <a:cs typeface="Times New Roman" panose="02020603050405020304" pitchFamily="18" charset="0"/>
              </a:rPr>
              <a:t>Nhiệm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quen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a:t>
            </a:r>
          </a:p>
          <a:p>
            <a:pPr>
              <a:buNone/>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liệu</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68760"/>
            <a:ext cx="8784976" cy="5040560"/>
          </a:xfrm>
        </p:spPr>
        <p:txBody>
          <a:bodyPr>
            <a:noAutofit/>
          </a:bodyPr>
          <a:lstStyle/>
          <a:p>
            <a:pPr>
              <a:buNone/>
            </a:pPr>
            <a:r>
              <a:rPr lang="en-US" sz="2800" b="1" dirty="0" smtClean="0">
                <a:solidFill>
                  <a:srgbClr val="FFFF00"/>
                </a:solidFill>
                <a:latin typeface="Times New Roman" panose="02020603050405020304" pitchFamily="18" charset="0"/>
                <a:cs typeface="Times New Roman" panose="02020603050405020304" pitchFamily="18" charset="0"/>
              </a:rPr>
              <a:t>3. CÁC MỨC ĐỘ TRONG CÂU HỎI ĐÁNH GIÁ</a:t>
            </a:r>
          </a:p>
          <a:p>
            <a:pPr>
              <a:buFont typeface="Wingdings" panose="05000000000000000000" pitchFamily="2" charset="2"/>
              <a:buChar char="Ø"/>
            </a:pPr>
            <a:r>
              <a:rPr lang="en-US" sz="2800" spc="-50" dirty="0" err="1" smtClean="0">
                <a:latin typeface="Times New Roman" panose="02020603050405020304" pitchFamily="18" charset="0"/>
                <a:cs typeface="Times New Roman" panose="02020603050405020304" pitchFamily="18" charset="0"/>
              </a:rPr>
              <a:t>Không</a:t>
            </a:r>
            <a:r>
              <a:rPr lang="en-US" sz="2800" spc="-50" dirty="0" smtClean="0">
                <a:latin typeface="Times New Roman" panose="02020603050405020304" pitchFamily="18" charset="0"/>
                <a:cs typeface="Times New Roman" panose="02020603050405020304" pitchFamily="18" charset="0"/>
              </a:rPr>
              <a:t> </a:t>
            </a:r>
            <a:r>
              <a:rPr lang="en-US" sz="2800" spc="-50" dirty="0" err="1" smtClean="0">
                <a:latin typeface="Times New Roman" panose="02020603050405020304" pitchFamily="18" charset="0"/>
                <a:cs typeface="Times New Roman" panose="02020603050405020304" pitchFamily="18" charset="0"/>
              </a:rPr>
              <a:t>phải</a:t>
            </a:r>
            <a:r>
              <a:rPr lang="en-US" sz="2800" spc="-50" dirty="0" smtClean="0">
                <a:latin typeface="Times New Roman" panose="02020603050405020304" pitchFamily="18" charset="0"/>
                <a:cs typeface="Times New Roman" panose="02020603050405020304" pitchFamily="18" charset="0"/>
              </a:rPr>
              <a:t> </a:t>
            </a:r>
            <a:r>
              <a:rPr lang="en-US" sz="2800" spc="-50" dirty="0" err="1" smtClean="0">
                <a:latin typeface="Times New Roman" panose="02020603050405020304" pitchFamily="18" charset="0"/>
                <a:cs typeface="Times New Roman" panose="02020603050405020304" pitchFamily="18" charset="0"/>
              </a:rPr>
              <a:t>luôn</a:t>
            </a:r>
            <a:r>
              <a:rPr lang="en-US" sz="2800" spc="-50" dirty="0" smtClean="0">
                <a:latin typeface="Times New Roman" panose="02020603050405020304" pitchFamily="18" charset="0"/>
                <a:cs typeface="Times New Roman" panose="02020603050405020304" pitchFamily="18" charset="0"/>
              </a:rPr>
              <a:t> </a:t>
            </a:r>
            <a:r>
              <a:rPr lang="en-US" sz="2800" spc="-50" dirty="0" err="1" smtClean="0">
                <a:latin typeface="Times New Roman" panose="02020603050405020304" pitchFamily="18" charset="0"/>
                <a:cs typeface="Times New Roman" panose="02020603050405020304" pitchFamily="18" charset="0"/>
              </a:rPr>
              <a:t>luôn</a:t>
            </a:r>
            <a:r>
              <a:rPr lang="en-US" sz="2800" spc="-50" dirty="0" smtClean="0">
                <a:latin typeface="Times New Roman" panose="02020603050405020304" pitchFamily="18" charset="0"/>
                <a:cs typeface="Times New Roman" panose="02020603050405020304" pitchFamily="18" charset="0"/>
              </a:rPr>
              <a:t> </a:t>
            </a:r>
            <a:r>
              <a:rPr lang="en-US" sz="2800" spc="-50" dirty="0" err="1" smtClean="0">
                <a:latin typeface="Times New Roman" panose="02020603050405020304" pitchFamily="18" charset="0"/>
                <a:cs typeface="Times New Roman" panose="02020603050405020304" pitchFamily="18" charset="0"/>
              </a:rPr>
              <a:t>thiết</a:t>
            </a:r>
            <a:r>
              <a:rPr lang="en-US" sz="2800" spc="-50" dirty="0" smtClean="0">
                <a:latin typeface="Times New Roman" panose="02020603050405020304" pitchFamily="18" charset="0"/>
                <a:cs typeface="Times New Roman" panose="02020603050405020304" pitchFamily="18" charset="0"/>
              </a:rPr>
              <a:t> </a:t>
            </a:r>
            <a:r>
              <a:rPr lang="en-US" sz="2800" spc="-50" dirty="0" err="1" smtClean="0">
                <a:latin typeface="Times New Roman" panose="02020603050405020304" pitchFamily="18" charset="0"/>
                <a:cs typeface="Times New Roman" panose="02020603050405020304" pitchFamily="18" charset="0"/>
              </a:rPr>
              <a:t>kế</a:t>
            </a:r>
            <a:r>
              <a:rPr lang="en-US" sz="2800" spc="-50" dirty="0" smtClean="0">
                <a:latin typeface="Times New Roman" panose="02020603050405020304" pitchFamily="18" charset="0"/>
                <a:cs typeface="Times New Roman" panose="02020603050405020304" pitchFamily="18" charset="0"/>
              </a:rPr>
              <a:t> </a:t>
            </a:r>
            <a:r>
              <a:rPr lang="en-US" sz="2800" spc="-50" dirty="0" err="1" smtClean="0">
                <a:latin typeface="Times New Roman" panose="02020603050405020304" pitchFamily="18" charset="0"/>
                <a:cs typeface="Times New Roman" panose="02020603050405020304" pitchFamily="18" charset="0"/>
              </a:rPr>
              <a:t>được</a:t>
            </a:r>
            <a:r>
              <a:rPr lang="en-US" sz="2800" spc="-50" dirty="0" smtClean="0">
                <a:latin typeface="Times New Roman" panose="02020603050405020304" pitchFamily="18" charset="0"/>
                <a:cs typeface="Times New Roman" panose="02020603050405020304" pitchFamily="18" charset="0"/>
              </a:rPr>
              <a:t> </a:t>
            </a:r>
            <a:r>
              <a:rPr lang="en-US" sz="2800" spc="-50" dirty="0" err="1" smtClean="0">
                <a:latin typeface="Times New Roman" panose="02020603050405020304" pitchFamily="18" charset="0"/>
                <a:cs typeface="Times New Roman" panose="02020603050405020304" pitchFamily="18" charset="0"/>
              </a:rPr>
              <a:t>đủ</a:t>
            </a:r>
            <a:r>
              <a:rPr lang="en-US" sz="2800" spc="-50" dirty="0" smtClean="0">
                <a:latin typeface="Times New Roman" panose="02020603050405020304" pitchFamily="18" charset="0"/>
                <a:cs typeface="Times New Roman" panose="02020603050405020304" pitchFamily="18" charset="0"/>
              </a:rPr>
              <a:t> 4 </a:t>
            </a:r>
            <a:r>
              <a:rPr lang="en-US" sz="2800" spc="-50" dirty="0" err="1" smtClean="0">
                <a:latin typeface="Times New Roman" panose="02020603050405020304" pitchFamily="18" charset="0"/>
                <a:cs typeface="Times New Roman" panose="02020603050405020304" pitchFamily="18" charset="0"/>
              </a:rPr>
              <a:t>mức</a:t>
            </a:r>
            <a:r>
              <a:rPr lang="en-US" sz="2800" spc="-50" dirty="0" smtClean="0">
                <a:latin typeface="Times New Roman" panose="02020603050405020304" pitchFamily="18" charset="0"/>
                <a:cs typeface="Times New Roman" panose="02020603050405020304" pitchFamily="18" charset="0"/>
              </a:rPr>
              <a:t> </a:t>
            </a:r>
            <a:r>
              <a:rPr lang="en-US" sz="2800" spc="-50" dirty="0" err="1" smtClean="0">
                <a:latin typeface="Times New Roman" panose="02020603050405020304" pitchFamily="18" charset="0"/>
                <a:cs typeface="Times New Roman" panose="02020603050405020304" pitchFamily="18" charset="0"/>
              </a:rPr>
              <a:t>độ</a:t>
            </a:r>
            <a:r>
              <a:rPr lang="en-US" sz="2800" spc="-50" dirty="0" smtClean="0">
                <a:latin typeface="Times New Roman" panose="02020603050405020304" pitchFamily="18" charset="0"/>
                <a:cs typeface="Times New Roman" panose="02020603050405020304" pitchFamily="18" charset="0"/>
              </a:rPr>
              <a:t> </a:t>
            </a:r>
            <a:r>
              <a:rPr lang="en-US" sz="2800" spc="-50" dirty="0" err="1" smtClean="0">
                <a:latin typeface="Times New Roman" panose="02020603050405020304" pitchFamily="18" charset="0"/>
                <a:cs typeface="Times New Roman" panose="02020603050405020304" pitchFamily="18" charset="0"/>
              </a:rPr>
              <a:t>nhận</a:t>
            </a:r>
            <a:r>
              <a:rPr lang="en-US" sz="2800" spc="-50" dirty="0" smtClean="0">
                <a:latin typeface="Times New Roman" panose="02020603050405020304" pitchFamily="18" charset="0"/>
                <a:cs typeface="Times New Roman" panose="02020603050405020304" pitchFamily="18" charset="0"/>
              </a:rPr>
              <a:t> </a:t>
            </a:r>
            <a:r>
              <a:rPr lang="en-US" sz="2800" spc="-50" dirty="0" err="1" smtClean="0">
                <a:latin typeface="Times New Roman" panose="02020603050405020304" pitchFamily="18" charset="0"/>
                <a:cs typeface="Times New Roman" panose="02020603050405020304" pitchFamily="18" charset="0"/>
              </a:rPr>
              <a:t>thức</a:t>
            </a:r>
            <a:r>
              <a:rPr lang="en-US" sz="2800" spc="-50" dirty="0" smtClean="0">
                <a:latin typeface="Times New Roman" panose="02020603050405020304" pitchFamily="18" charset="0"/>
                <a:cs typeface="Times New Roman" panose="02020603050405020304" pitchFamily="18" charset="0"/>
              </a:rPr>
              <a:t>.</a:t>
            </a:r>
          </a:p>
          <a:p>
            <a:pPr>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VD:</a:t>
            </a:r>
          </a:p>
          <a:p>
            <a:pPr>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Speaking - </a:t>
            </a:r>
            <a:r>
              <a:rPr lang="en-US" sz="2800" i="1" dirty="0" smtClean="0">
                <a:latin typeface="Times New Roman" panose="02020603050405020304" pitchFamily="18" charset="0"/>
                <a:cs typeface="Times New Roman" panose="02020603050405020304" pitchFamily="18" charset="0"/>
              </a:rPr>
              <a:t>Talk about your best friend</a:t>
            </a:r>
            <a:endParaRPr lang="en-US" sz="2800" dirty="0">
              <a:latin typeface="Times New Roman" panose="02020603050405020304" pitchFamily="18" charset="0"/>
              <a:cs typeface="Times New Roman" panose="02020603050405020304" pitchFamily="18" charset="0"/>
            </a:endParaRPr>
          </a:p>
          <a:p>
            <a:pPr>
              <a:buNone/>
            </a:pPr>
            <a:r>
              <a:rPr lang="en-US" sz="2800" dirty="0" smtClean="0">
                <a:latin typeface="Times New Roman" panose="02020603050405020304" pitchFamily="18" charset="0"/>
                <a:cs typeface="Times New Roman" panose="02020603050405020304" pitchFamily="18" charset="0"/>
              </a:rPr>
              <a:t>    </a:t>
            </a:r>
            <a:r>
              <a:rPr lang="en-US" sz="2800" spc="-5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spc="-70" dirty="0" err="1" smtClean="0">
                <a:latin typeface="Times New Roman" panose="02020603050405020304" pitchFamily="18" charset="0"/>
                <a:cs typeface="Times New Roman" panose="02020603050405020304" pitchFamily="18" charset="0"/>
              </a:rPr>
              <a:t>Nhiệm</a:t>
            </a:r>
            <a:r>
              <a:rPr lang="en-US" sz="2800" spc="-70" dirty="0" smtClean="0">
                <a:latin typeface="Times New Roman" panose="02020603050405020304" pitchFamily="18" charset="0"/>
                <a:cs typeface="Times New Roman" panose="02020603050405020304" pitchFamily="18" charset="0"/>
              </a:rPr>
              <a:t> </a:t>
            </a:r>
            <a:r>
              <a:rPr lang="en-US" sz="2800" spc="-70" dirty="0" err="1">
                <a:latin typeface="Times New Roman" panose="02020603050405020304" pitchFamily="18" charset="0"/>
                <a:cs typeface="Times New Roman" panose="02020603050405020304" pitchFamily="18" charset="0"/>
              </a:rPr>
              <a:t>vụ</a:t>
            </a:r>
            <a:r>
              <a:rPr lang="en-US" sz="2800" spc="-70" dirty="0">
                <a:latin typeface="Times New Roman" panose="02020603050405020304" pitchFamily="18" charset="0"/>
                <a:cs typeface="Times New Roman" panose="02020603050405020304" pitchFamily="18" charset="0"/>
              </a:rPr>
              <a:t> </a:t>
            </a:r>
            <a:r>
              <a:rPr lang="en-US" sz="2800" spc="-70" dirty="0" err="1">
                <a:latin typeface="Times New Roman" panose="02020603050405020304" pitchFamily="18" charset="0"/>
                <a:cs typeface="Times New Roman" panose="02020603050405020304" pitchFamily="18" charset="0"/>
              </a:rPr>
              <a:t>đánh</a:t>
            </a:r>
            <a:r>
              <a:rPr lang="en-US" sz="2800" spc="-70" dirty="0">
                <a:latin typeface="Times New Roman" panose="02020603050405020304" pitchFamily="18" charset="0"/>
                <a:cs typeface="Times New Roman" panose="02020603050405020304" pitchFamily="18" charset="0"/>
              </a:rPr>
              <a:t> </a:t>
            </a:r>
            <a:r>
              <a:rPr lang="en-US" sz="2800" spc="-70" dirty="0" err="1" smtClean="0">
                <a:latin typeface="Times New Roman" panose="02020603050405020304" pitchFamily="18" charset="0"/>
                <a:cs typeface="Times New Roman" panose="02020603050405020304" pitchFamily="18" charset="0"/>
              </a:rPr>
              <a:t>giá</a:t>
            </a:r>
            <a:r>
              <a:rPr lang="en-US" sz="2800" spc="-70" dirty="0" smtClean="0">
                <a:latin typeface="Times New Roman" panose="02020603050405020304" pitchFamily="18" charset="0"/>
                <a:cs typeface="Times New Roman" panose="02020603050405020304" pitchFamily="18" charset="0"/>
              </a:rPr>
              <a:t> </a:t>
            </a:r>
            <a:r>
              <a:rPr lang="en-US" sz="2800" spc="-70" dirty="0" err="1" smtClean="0">
                <a:latin typeface="Times New Roman" panose="02020603050405020304" pitchFamily="18" charset="0"/>
                <a:cs typeface="Times New Roman" panose="02020603050405020304" pitchFamily="18" charset="0"/>
              </a:rPr>
              <a:t>này</a:t>
            </a:r>
            <a:r>
              <a:rPr lang="en-US" sz="2800" spc="-70" dirty="0" smtClean="0">
                <a:latin typeface="Times New Roman" panose="02020603050405020304" pitchFamily="18" charset="0"/>
                <a:cs typeface="Times New Roman" panose="02020603050405020304" pitchFamily="18" charset="0"/>
              </a:rPr>
              <a:t> </a:t>
            </a:r>
            <a:r>
              <a:rPr lang="en-US" sz="2800" spc="-70" dirty="0" err="1" smtClean="0">
                <a:latin typeface="Times New Roman" panose="02020603050405020304" pitchFamily="18" charset="0"/>
                <a:cs typeface="Times New Roman" panose="02020603050405020304" pitchFamily="18" charset="0"/>
              </a:rPr>
              <a:t>thường</a:t>
            </a:r>
            <a:r>
              <a:rPr lang="en-US" sz="2800" spc="-70" dirty="0" smtClean="0">
                <a:latin typeface="Times New Roman" panose="02020603050405020304" pitchFamily="18" charset="0"/>
                <a:cs typeface="Times New Roman" panose="02020603050405020304" pitchFamily="18" charset="0"/>
              </a:rPr>
              <a:t> </a:t>
            </a:r>
            <a:r>
              <a:rPr lang="en-US" sz="2800" spc="-70" dirty="0" err="1" smtClean="0">
                <a:latin typeface="Times New Roman" panose="02020603050405020304" pitchFamily="18" charset="0"/>
                <a:cs typeface="Times New Roman" panose="02020603050405020304" pitchFamily="18" charset="0"/>
              </a:rPr>
              <a:t>được</a:t>
            </a:r>
            <a:r>
              <a:rPr lang="en-US" sz="2800" spc="-70" dirty="0" smtClean="0">
                <a:latin typeface="Times New Roman" panose="02020603050405020304" pitchFamily="18" charset="0"/>
                <a:cs typeface="Times New Roman" panose="02020603050405020304" pitchFamily="18" charset="0"/>
              </a:rPr>
              <a:t> </a:t>
            </a:r>
            <a:r>
              <a:rPr lang="en-US" sz="2800" spc="-70" dirty="0" err="1" smtClean="0">
                <a:latin typeface="Times New Roman" panose="02020603050405020304" pitchFamily="18" charset="0"/>
                <a:cs typeface="Times New Roman" panose="02020603050405020304" pitchFamily="18" charset="0"/>
              </a:rPr>
              <a:t>xếp</a:t>
            </a:r>
            <a:r>
              <a:rPr lang="en-US" sz="2800" spc="-70" dirty="0" smtClean="0">
                <a:latin typeface="Times New Roman" panose="02020603050405020304" pitchFamily="18" charset="0"/>
                <a:cs typeface="Times New Roman" panose="02020603050405020304" pitchFamily="18" charset="0"/>
              </a:rPr>
              <a:t> ở </a:t>
            </a:r>
            <a:r>
              <a:rPr lang="en-US" sz="2800" spc="-70" dirty="0" err="1" smtClean="0">
                <a:latin typeface="Times New Roman" panose="02020603050405020304" pitchFamily="18" charset="0"/>
                <a:cs typeface="Times New Roman" panose="02020603050405020304" pitchFamily="18" charset="0"/>
              </a:rPr>
              <a:t>mức</a:t>
            </a:r>
            <a:r>
              <a:rPr lang="en-US" sz="2800" spc="-70" dirty="0" smtClean="0">
                <a:latin typeface="Times New Roman" panose="02020603050405020304" pitchFamily="18" charset="0"/>
                <a:cs typeface="Times New Roman" panose="02020603050405020304" pitchFamily="18" charset="0"/>
              </a:rPr>
              <a:t> 3 </a:t>
            </a:r>
            <a:r>
              <a:rPr lang="en-US" sz="2800" spc="-70" dirty="0" err="1" smtClean="0">
                <a:latin typeface="Times New Roman" panose="02020603050405020304" pitchFamily="18" charset="0"/>
                <a:cs typeface="Times New Roman" panose="02020603050405020304" pitchFamily="18" charset="0"/>
              </a:rPr>
              <a:t>hoặc</a:t>
            </a:r>
            <a:r>
              <a:rPr lang="en-US" sz="2800" spc="-70" dirty="0" smtClean="0">
                <a:latin typeface="Times New Roman" panose="02020603050405020304" pitchFamily="18" charset="0"/>
                <a:cs typeface="Times New Roman" panose="02020603050405020304" pitchFamily="18" charset="0"/>
              </a:rPr>
              <a:t> 4.</a:t>
            </a:r>
          </a:p>
          <a:p>
            <a:pPr>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Reading: </a:t>
            </a:r>
            <a:r>
              <a:rPr lang="en-US" sz="2800" dirty="0" err="1" smtClean="0">
                <a:latin typeface="Times New Roman" panose="02020603050405020304" pitchFamily="18" charset="0"/>
                <a:cs typeface="Times New Roman" panose="02020603050405020304" pitchFamily="18" charset="0"/>
              </a:rPr>
              <a:t>Kiểm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p>
          <a:p>
            <a:pPr>
              <a:buNone/>
            </a:pPr>
            <a:r>
              <a:rPr lang="en-US" sz="2800" i="1"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                    How old are you? – I am … years old.</a:t>
            </a:r>
          </a:p>
          <a:p>
            <a:pPr>
              <a:buNone/>
            </a:pP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mức</a:t>
            </a:r>
            <a:r>
              <a:rPr lang="en-US" sz="2800" dirty="0" smtClean="0">
                <a:latin typeface="Times New Roman" panose="02020603050405020304" pitchFamily="18" charset="0"/>
                <a:cs typeface="Times New Roman" panose="02020603050405020304" pitchFamily="18" charset="0"/>
              </a:rPr>
              <a:t> 4.</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7848756" cy="2376263"/>
          </a:xfrm>
        </p:spPr>
        <p:txBody>
          <a:bodyPr>
            <a:normAutofit/>
          </a:bodyPr>
          <a:lstStyle/>
          <a:p>
            <a:r>
              <a:rPr lang="en-GB" sz="2800" dirty="0" err="1" smtClean="0">
                <a:latin typeface="Times New Roman" panose="02020603050405020304" pitchFamily="18" charset="0"/>
                <a:cs typeface="Times New Roman" panose="02020603050405020304" pitchFamily="18" charset="0"/>
              </a:rPr>
              <a:t>Trong</a:t>
            </a:r>
            <a:r>
              <a:rPr lang="en-GB" sz="2800" dirty="0" smtClean="0">
                <a:latin typeface="Times New Roman" panose="02020603050405020304" pitchFamily="18" charset="0"/>
                <a:cs typeface="Times New Roman" panose="02020603050405020304" pitchFamily="18" charset="0"/>
              </a:rPr>
              <a:t> 1 </a:t>
            </a:r>
            <a:r>
              <a:rPr lang="en-GB" sz="2800" dirty="0" err="1" smtClean="0">
                <a:latin typeface="Times New Roman" panose="02020603050405020304" pitchFamily="18" charset="0"/>
                <a:cs typeface="Times New Roman" panose="02020603050405020304" pitchFamily="18" charset="0"/>
              </a:rPr>
              <a:t>nhiệm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vụ</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có</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thể</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có</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độ</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khác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nhau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để</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đánh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giá</a:t>
            </a:r>
            <a:r>
              <a:rPr lang="en-GB" sz="2800" dirty="0" smtClean="0">
                <a:latin typeface="Times New Roman" panose="02020603050405020304" pitchFamily="18" charset="0"/>
                <a:cs typeface="Times New Roman" panose="02020603050405020304" pitchFamily="18" charset="0"/>
              </a:rPr>
              <a:t> HS.</a:t>
            </a:r>
          </a:p>
          <a:p>
            <a:r>
              <a:rPr lang="en-GB" sz="2800" dirty="0" err="1" smtClean="0">
                <a:latin typeface="Times New Roman" panose="02020603050405020304" pitchFamily="18" charset="0"/>
                <a:cs typeface="Times New Roman" panose="02020603050405020304" pitchFamily="18" charset="0"/>
              </a:rPr>
              <a:t>Cùng</a:t>
            </a:r>
            <a:r>
              <a:rPr lang="en-GB" sz="2800" dirty="0" smtClean="0">
                <a:latin typeface="Times New Roman" panose="02020603050405020304" pitchFamily="18" charset="0"/>
                <a:cs typeface="Times New Roman" panose="02020603050405020304" pitchFamily="18" charset="0"/>
              </a:rPr>
              <a:t> 1 </a:t>
            </a:r>
            <a:r>
              <a:rPr lang="en-GB" sz="2800" dirty="0" err="1" smtClean="0">
                <a:latin typeface="Times New Roman" panose="02020603050405020304" pitchFamily="18" charset="0"/>
                <a:cs typeface="Times New Roman" panose="02020603050405020304" pitchFamily="18" charset="0"/>
              </a:rPr>
              <a:t>câu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hỏi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có</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thể</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nâng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mức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độ</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khó</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khác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nhau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tùy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thuộc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vào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đối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tượng</a:t>
            </a:r>
            <a:r>
              <a:rPr lang="en-GB" sz="2800" dirty="0" smtClean="0">
                <a:latin typeface="Times New Roman" panose="02020603050405020304" pitchFamily="18" charset="0"/>
                <a:cs typeface="Times New Roman" panose="02020603050405020304" pitchFamily="18" charset="0"/>
              </a:rPr>
              <a:t> HS.</a:t>
            </a:r>
          </a:p>
          <a:p>
            <a:pPr marL="0" indent="0">
              <a:buNone/>
            </a:pPr>
            <a:r>
              <a:rPr lang="en-GB" dirty="0" smtClean="0"/>
              <a:t>    </a:t>
            </a:r>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06465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118" y="86562"/>
            <a:ext cx="5915529" cy="695511"/>
          </a:xfrm>
        </p:spPr>
        <p:txBody>
          <a:bodyPr>
            <a:normAutofit fontScale="90000"/>
          </a:bodyPr>
          <a:lstStyle/>
          <a:p>
            <a:pPr algn="ctr"/>
            <a:r>
              <a:rPr lang="en-GB" sz="2800" b="1" dirty="0" smtClean="0">
                <a:latin typeface="Times New Roman" panose="02020603050405020304" pitchFamily="18" charset="0"/>
                <a:cs typeface="Times New Roman" panose="02020603050405020304" pitchFamily="18" charset="0"/>
              </a:rPr>
              <a:t>MỘT NHIỆM VỤ ĐÁNH GIÁ CÓ THỂ </a:t>
            </a:r>
            <a:br>
              <a:rPr lang="en-GB" sz="2800" b="1" dirty="0" smtClean="0">
                <a:latin typeface="Times New Roman" panose="02020603050405020304" pitchFamily="18" charset="0"/>
                <a:cs typeface="Times New Roman" panose="02020603050405020304" pitchFamily="18" charset="0"/>
              </a:rPr>
            </a:br>
            <a:r>
              <a:rPr lang="en-GB" sz="2800" b="1" dirty="0" smtClean="0">
                <a:latin typeface="Times New Roman" panose="02020603050405020304" pitchFamily="18" charset="0"/>
                <a:cs typeface="Times New Roman" panose="02020603050405020304" pitchFamily="18" charset="0"/>
              </a:rPr>
              <a:t>CÓ NHIỀU MỨC ĐỘ</a:t>
            </a:r>
            <a:endParaRPr lang="en-SG"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528" y="972528"/>
            <a:ext cx="7881714" cy="4896544"/>
          </a:xfrm>
        </p:spPr>
        <p:txBody>
          <a:bodyPr/>
          <a:lstStyle/>
          <a:p>
            <a:pPr marL="0" indent="0">
              <a:buNone/>
            </a:pPr>
            <a:r>
              <a:rPr lang="en-SG" sz="2800" b="1" dirty="0" smtClean="0">
                <a:latin typeface="Times New Roman" panose="02020603050405020304" pitchFamily="18" charset="0"/>
                <a:cs typeface="Times New Roman" panose="02020603050405020304" pitchFamily="18" charset="0"/>
              </a:rPr>
              <a:t>     </a:t>
            </a:r>
            <a:r>
              <a:rPr lang="en-SG" sz="2400" b="1" dirty="0" smtClean="0">
                <a:latin typeface="Times New Roman" panose="02020603050405020304" pitchFamily="18" charset="0"/>
                <a:cs typeface="Times New Roman" panose="02020603050405020304" pitchFamily="18" charset="0"/>
              </a:rPr>
              <a:t>Listen and tick</a:t>
            </a:r>
          </a:p>
          <a:p>
            <a:pPr marL="0" indent="0">
              <a:buNone/>
            </a:pPr>
            <a:r>
              <a:rPr lang="en-SG" b="1" i="1" dirty="0" smtClean="0"/>
              <a:t>1.</a:t>
            </a:r>
          </a:p>
          <a:p>
            <a:pPr marL="0" indent="0">
              <a:buNone/>
            </a:pPr>
            <a:endParaRPr lang="en-SG" b="1" i="1" dirty="0"/>
          </a:p>
          <a:p>
            <a:pPr marL="0" indent="0">
              <a:buNone/>
            </a:pPr>
            <a:endParaRPr lang="en-SG" b="1" i="1" dirty="0" smtClean="0"/>
          </a:p>
          <a:p>
            <a:pPr marL="0" indent="0">
              <a:buNone/>
            </a:pPr>
            <a:r>
              <a:rPr lang="en-SG" b="1" i="1" dirty="0" smtClean="0"/>
              <a:t>2. </a:t>
            </a:r>
            <a:endParaRPr lang="en-SG" b="1" i="1" dirty="0"/>
          </a:p>
          <a:p>
            <a:pPr marL="0" indent="0">
              <a:buNone/>
            </a:pPr>
            <a:endParaRPr lang="en-SG" b="1" i="1" dirty="0"/>
          </a:p>
          <a:p>
            <a:pPr marL="0" indent="0">
              <a:buNone/>
            </a:pPr>
            <a:endParaRPr lang="en-SG" b="1" i="1" dirty="0"/>
          </a:p>
          <a:p>
            <a:pPr marL="0" indent="0">
              <a:buNone/>
            </a:pPr>
            <a:endParaRPr lang="en-SG" b="1" i="1" dirty="0"/>
          </a:p>
          <a:p>
            <a:pPr marL="0" indent="0">
              <a:buNone/>
            </a:pPr>
            <a:r>
              <a:rPr lang="en-SG" b="1" i="1" dirty="0" smtClean="0"/>
              <a:t>3. </a:t>
            </a:r>
            <a:endParaRPr lang="en-SG" b="1" i="1" dirty="0"/>
          </a:p>
        </p:txBody>
      </p:sp>
      <p:graphicFrame>
        <p:nvGraphicFramePr>
          <p:cNvPr id="6" name="Table 5"/>
          <p:cNvGraphicFramePr>
            <a:graphicFrameLocks noGrp="1"/>
          </p:cNvGraphicFramePr>
          <p:nvPr>
            <p:extLst>
              <p:ext uri="{D42A27DB-BD31-4B8C-83A1-F6EECF244321}">
                <p14:modId xmlns:p14="http://schemas.microsoft.com/office/powerpoint/2010/main" val="2759522223"/>
              </p:ext>
            </p:extLst>
          </p:nvPr>
        </p:nvGraphicFramePr>
        <p:xfrm>
          <a:off x="536773" y="1582675"/>
          <a:ext cx="4500373" cy="1193015"/>
        </p:xfrm>
        <a:graphic>
          <a:graphicData uri="http://schemas.openxmlformats.org/drawingml/2006/table">
            <a:tbl>
              <a:tblPr firstRow="1" bandRow="1">
                <a:tableStyleId>{5C22544A-7EE6-4342-B048-85BDC9FD1C3A}</a:tableStyleId>
              </a:tblPr>
              <a:tblGrid>
                <a:gridCol w="1536086">
                  <a:extLst>
                    <a:ext uri="{9D8B030D-6E8A-4147-A177-3AD203B41FA5}">
                      <a16:colId xmlns:a16="http://schemas.microsoft.com/office/drawing/2014/main" val="3872027634"/>
                    </a:ext>
                  </a:extLst>
                </a:gridCol>
                <a:gridCol w="1536086">
                  <a:extLst>
                    <a:ext uri="{9D8B030D-6E8A-4147-A177-3AD203B41FA5}">
                      <a16:colId xmlns:a16="http://schemas.microsoft.com/office/drawing/2014/main" val="3148492830"/>
                    </a:ext>
                  </a:extLst>
                </a:gridCol>
                <a:gridCol w="1428201">
                  <a:extLst>
                    <a:ext uri="{9D8B030D-6E8A-4147-A177-3AD203B41FA5}">
                      <a16:colId xmlns:a16="http://schemas.microsoft.com/office/drawing/2014/main" val="4078201798"/>
                    </a:ext>
                  </a:extLst>
                </a:gridCol>
              </a:tblGrid>
              <a:tr h="827255">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extLst>
                  <a:ext uri="{0D108BD9-81ED-4DB2-BD59-A6C34878D82A}">
                    <a16:rowId xmlns:a16="http://schemas.microsoft.com/office/drawing/2014/main" val="2427149269"/>
                  </a:ext>
                </a:extLst>
              </a:tr>
              <a:tr h="324873">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extLst>
                  <a:ext uri="{0D108BD9-81ED-4DB2-BD59-A6C34878D82A}">
                    <a16:rowId xmlns:a16="http://schemas.microsoft.com/office/drawing/2014/main" val="1832995385"/>
                  </a:ext>
                </a:extLst>
              </a:tr>
            </a:tbl>
          </a:graphicData>
        </a:graphic>
      </p:graphicFrame>
      <p:pic>
        <p:nvPicPr>
          <p:cNvPr id="10" name="Picture 9" descr="C:\Users\Surface Pro\Desktop\th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758" y="1592015"/>
            <a:ext cx="1028700" cy="771525"/>
          </a:xfrm>
          <a:prstGeom prst="rect">
            <a:avLst/>
          </a:prstGeom>
          <a:noFill/>
          <a:ln>
            <a:noFill/>
          </a:ln>
        </p:spPr>
      </p:pic>
      <p:pic>
        <p:nvPicPr>
          <p:cNvPr id="11" name="Picture 10" descr="C:\Users\Surface Pro\Desktop\cá.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756" y="1590387"/>
            <a:ext cx="1076325" cy="760095"/>
          </a:xfrm>
          <a:prstGeom prst="rect">
            <a:avLst/>
          </a:prstGeom>
          <a:noFill/>
          <a:ln>
            <a:noFill/>
          </a:ln>
        </p:spPr>
      </p:pic>
      <p:pic>
        <p:nvPicPr>
          <p:cNvPr id="7" name="Picture 6"/>
          <p:cNvPicPr>
            <a:picLocks noChangeAspect="1"/>
          </p:cNvPicPr>
          <p:nvPr/>
        </p:nvPicPr>
        <p:blipFill>
          <a:blip r:embed="rId4"/>
          <a:stretch>
            <a:fillRect/>
          </a:stretch>
        </p:blipFill>
        <p:spPr>
          <a:xfrm>
            <a:off x="3863116" y="1601474"/>
            <a:ext cx="1018120" cy="762066"/>
          </a:xfrm>
          <a:prstGeom prst="rect">
            <a:avLst/>
          </a:prstGeom>
        </p:spPr>
      </p:pic>
      <p:sp>
        <p:nvSpPr>
          <p:cNvPr id="9" name="Rectangle 8"/>
          <p:cNvSpPr/>
          <p:nvPr/>
        </p:nvSpPr>
        <p:spPr>
          <a:xfrm>
            <a:off x="993124" y="2489489"/>
            <a:ext cx="432048" cy="252028"/>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A</a:t>
            </a:r>
            <a:endParaRPr lang="en-SG" b="1" dirty="0">
              <a:solidFill>
                <a:schemeClr val="bg1"/>
              </a:solidFill>
            </a:endParaRPr>
          </a:p>
        </p:txBody>
      </p:sp>
      <p:sp>
        <p:nvSpPr>
          <p:cNvPr id="12" name="Rectangle 11"/>
          <p:cNvSpPr/>
          <p:nvPr/>
        </p:nvSpPr>
        <p:spPr>
          <a:xfrm>
            <a:off x="2699791" y="2497546"/>
            <a:ext cx="432048" cy="24930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B</a:t>
            </a:r>
            <a:endParaRPr lang="en-SG" b="1" dirty="0">
              <a:solidFill>
                <a:schemeClr val="bg1"/>
              </a:solidFill>
            </a:endParaRPr>
          </a:p>
        </p:txBody>
      </p:sp>
      <p:sp>
        <p:nvSpPr>
          <p:cNvPr id="13" name="Rectangle 12"/>
          <p:cNvSpPr/>
          <p:nvPr/>
        </p:nvSpPr>
        <p:spPr>
          <a:xfrm>
            <a:off x="4265582" y="2525493"/>
            <a:ext cx="432048" cy="216024"/>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C</a:t>
            </a:r>
            <a:endParaRPr lang="en-SG" b="1" dirty="0">
              <a:solidFill>
                <a:schemeClr val="bg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575615121"/>
              </p:ext>
            </p:extLst>
          </p:nvPr>
        </p:nvGraphicFramePr>
        <p:xfrm>
          <a:off x="472431" y="3018308"/>
          <a:ext cx="4608258" cy="1222898"/>
        </p:xfrm>
        <a:graphic>
          <a:graphicData uri="http://schemas.openxmlformats.org/drawingml/2006/table">
            <a:tbl>
              <a:tblPr firstRow="1" bandRow="1">
                <a:tableStyleId>{5C22544A-7EE6-4342-B048-85BDC9FD1C3A}</a:tableStyleId>
              </a:tblPr>
              <a:tblGrid>
                <a:gridCol w="1536086">
                  <a:extLst>
                    <a:ext uri="{9D8B030D-6E8A-4147-A177-3AD203B41FA5}">
                      <a16:colId xmlns:a16="http://schemas.microsoft.com/office/drawing/2014/main" val="24272926"/>
                    </a:ext>
                  </a:extLst>
                </a:gridCol>
                <a:gridCol w="1536086">
                  <a:extLst>
                    <a:ext uri="{9D8B030D-6E8A-4147-A177-3AD203B41FA5}">
                      <a16:colId xmlns:a16="http://schemas.microsoft.com/office/drawing/2014/main" val="2426078215"/>
                    </a:ext>
                  </a:extLst>
                </a:gridCol>
                <a:gridCol w="1536086">
                  <a:extLst>
                    <a:ext uri="{9D8B030D-6E8A-4147-A177-3AD203B41FA5}">
                      <a16:colId xmlns:a16="http://schemas.microsoft.com/office/drawing/2014/main" val="2287336357"/>
                    </a:ext>
                  </a:extLst>
                </a:gridCol>
              </a:tblGrid>
              <a:tr h="709731">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extLst>
                  <a:ext uri="{0D108BD9-81ED-4DB2-BD59-A6C34878D82A}">
                    <a16:rowId xmlns:a16="http://schemas.microsoft.com/office/drawing/2014/main" val="3469756293"/>
                  </a:ext>
                </a:extLst>
              </a:tr>
              <a:tr h="513167">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extLst>
                  <a:ext uri="{0D108BD9-81ED-4DB2-BD59-A6C34878D82A}">
                    <a16:rowId xmlns:a16="http://schemas.microsoft.com/office/drawing/2014/main" val="3069674055"/>
                  </a:ext>
                </a:extLst>
              </a:tr>
            </a:tbl>
          </a:graphicData>
        </a:graphic>
      </p:graphicFrame>
      <p:pic>
        <p:nvPicPr>
          <p:cNvPr id="18" name="Picture 17" descr="C:\Users\Surface Pro\Desktop\cam.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708" y="3063066"/>
            <a:ext cx="1047750" cy="789183"/>
          </a:xfrm>
          <a:prstGeom prst="rect">
            <a:avLst/>
          </a:prstGeom>
          <a:noFill/>
          <a:ln>
            <a:noFill/>
          </a:ln>
        </p:spPr>
      </p:pic>
      <p:pic>
        <p:nvPicPr>
          <p:cNvPr id="19" name="Picture 18" descr="C:\Users\Surface Pro\Desktop\màu cam.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3718" y="3043016"/>
            <a:ext cx="985520" cy="772761"/>
          </a:xfrm>
          <a:prstGeom prst="rect">
            <a:avLst/>
          </a:prstGeom>
          <a:noFill/>
          <a:ln>
            <a:noFill/>
          </a:ln>
        </p:spPr>
      </p:pic>
      <p:pic>
        <p:nvPicPr>
          <p:cNvPr id="20" name="Picture 19" descr="C:\Users\Surface Pro\Desktop\áo cam.jpg"/>
          <p:cNvPicPr/>
          <p:nvPr/>
        </p:nvPicPr>
        <p:blipFill>
          <a:blip r:embed="rId7">
            <a:extLst>
              <a:ext uri="{28A0092B-C50C-407E-A947-70E740481C1C}">
                <a14:useLocalDpi xmlns:a14="http://schemas.microsoft.com/office/drawing/2010/main" val="0"/>
              </a:ext>
            </a:extLst>
          </a:blip>
          <a:srcRect/>
          <a:stretch>
            <a:fillRect/>
          </a:stretch>
        </p:blipFill>
        <p:spPr bwMode="auto">
          <a:xfrm>
            <a:off x="3948499" y="3043016"/>
            <a:ext cx="985520" cy="755569"/>
          </a:xfrm>
          <a:prstGeom prst="rect">
            <a:avLst/>
          </a:prstGeom>
          <a:noFill/>
          <a:ln>
            <a:noFill/>
          </a:ln>
        </p:spPr>
      </p:pic>
      <p:sp>
        <p:nvSpPr>
          <p:cNvPr id="15" name="Rectangle 14"/>
          <p:cNvSpPr/>
          <p:nvPr/>
        </p:nvSpPr>
        <p:spPr>
          <a:xfrm>
            <a:off x="1034084" y="3909723"/>
            <a:ext cx="432048" cy="27401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A</a:t>
            </a:r>
            <a:endParaRPr lang="en-SG" b="1" dirty="0">
              <a:solidFill>
                <a:schemeClr val="bg1"/>
              </a:solidFill>
            </a:endParaRPr>
          </a:p>
        </p:txBody>
      </p:sp>
      <p:sp>
        <p:nvSpPr>
          <p:cNvPr id="22" name="Rectangle 21"/>
          <p:cNvSpPr/>
          <p:nvPr/>
        </p:nvSpPr>
        <p:spPr>
          <a:xfrm>
            <a:off x="4225235" y="3888681"/>
            <a:ext cx="432048" cy="27401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C</a:t>
            </a:r>
            <a:endParaRPr lang="en-SG" b="1" dirty="0">
              <a:solidFill>
                <a:schemeClr val="bg1"/>
              </a:solidFill>
            </a:endParaRPr>
          </a:p>
        </p:txBody>
      </p:sp>
      <p:sp>
        <p:nvSpPr>
          <p:cNvPr id="23" name="Rectangle 22"/>
          <p:cNvSpPr/>
          <p:nvPr/>
        </p:nvSpPr>
        <p:spPr>
          <a:xfrm>
            <a:off x="2704267" y="3908149"/>
            <a:ext cx="432048" cy="27401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B</a:t>
            </a:r>
            <a:endParaRPr lang="en-SG" b="1"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20491151"/>
              </p:ext>
            </p:extLst>
          </p:nvPr>
        </p:nvGraphicFramePr>
        <p:xfrm>
          <a:off x="465318" y="4653355"/>
          <a:ext cx="4608258" cy="1407180"/>
        </p:xfrm>
        <a:graphic>
          <a:graphicData uri="http://schemas.openxmlformats.org/drawingml/2006/table">
            <a:tbl>
              <a:tblPr firstRow="1" bandRow="1">
                <a:tableStyleId>{5C22544A-7EE6-4342-B048-85BDC9FD1C3A}</a:tableStyleId>
              </a:tblPr>
              <a:tblGrid>
                <a:gridCol w="1536086">
                  <a:extLst>
                    <a:ext uri="{9D8B030D-6E8A-4147-A177-3AD203B41FA5}">
                      <a16:colId xmlns:a16="http://schemas.microsoft.com/office/drawing/2014/main" val="2858543831"/>
                    </a:ext>
                  </a:extLst>
                </a:gridCol>
                <a:gridCol w="1536086">
                  <a:extLst>
                    <a:ext uri="{9D8B030D-6E8A-4147-A177-3AD203B41FA5}">
                      <a16:colId xmlns:a16="http://schemas.microsoft.com/office/drawing/2014/main" val="2155669904"/>
                    </a:ext>
                  </a:extLst>
                </a:gridCol>
                <a:gridCol w="1536086">
                  <a:extLst>
                    <a:ext uri="{9D8B030D-6E8A-4147-A177-3AD203B41FA5}">
                      <a16:colId xmlns:a16="http://schemas.microsoft.com/office/drawing/2014/main" val="779018237"/>
                    </a:ext>
                  </a:extLst>
                </a:gridCol>
              </a:tblGrid>
              <a:tr h="903449">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extLst>
                  <a:ext uri="{0D108BD9-81ED-4DB2-BD59-A6C34878D82A}">
                    <a16:rowId xmlns:a16="http://schemas.microsoft.com/office/drawing/2014/main" val="2189622163"/>
                  </a:ext>
                </a:extLst>
              </a:tr>
              <a:tr h="503731">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extLst>
                  <a:ext uri="{0D108BD9-81ED-4DB2-BD59-A6C34878D82A}">
                    <a16:rowId xmlns:a16="http://schemas.microsoft.com/office/drawing/2014/main" val="3508475086"/>
                  </a:ext>
                </a:extLst>
              </a:tr>
            </a:tbl>
          </a:graphicData>
        </a:graphic>
      </p:graphicFrame>
      <p:pic>
        <p:nvPicPr>
          <p:cNvPr id="17" name="Picture 16"/>
          <p:cNvPicPr>
            <a:picLocks noChangeAspect="1"/>
          </p:cNvPicPr>
          <p:nvPr/>
        </p:nvPicPr>
        <p:blipFill>
          <a:blip r:embed="rId8"/>
          <a:stretch>
            <a:fillRect/>
          </a:stretch>
        </p:blipFill>
        <p:spPr>
          <a:xfrm>
            <a:off x="735758" y="4732054"/>
            <a:ext cx="890093" cy="762066"/>
          </a:xfrm>
          <a:prstGeom prst="rect">
            <a:avLst/>
          </a:prstGeom>
        </p:spPr>
      </p:pic>
      <p:pic>
        <p:nvPicPr>
          <p:cNvPr id="21" name="Picture 20"/>
          <p:cNvPicPr>
            <a:picLocks noChangeAspect="1"/>
          </p:cNvPicPr>
          <p:nvPr/>
        </p:nvPicPr>
        <p:blipFill>
          <a:blip r:embed="rId9"/>
          <a:stretch>
            <a:fillRect/>
          </a:stretch>
        </p:blipFill>
        <p:spPr>
          <a:xfrm>
            <a:off x="2394108" y="4729664"/>
            <a:ext cx="859611" cy="865707"/>
          </a:xfrm>
          <a:prstGeom prst="rect">
            <a:avLst/>
          </a:prstGeom>
        </p:spPr>
      </p:pic>
      <p:pic>
        <p:nvPicPr>
          <p:cNvPr id="24" name="Picture 23"/>
          <p:cNvPicPr>
            <a:picLocks noChangeAspect="1"/>
          </p:cNvPicPr>
          <p:nvPr/>
        </p:nvPicPr>
        <p:blipFill>
          <a:blip r:embed="rId10"/>
          <a:stretch>
            <a:fillRect/>
          </a:stretch>
        </p:blipFill>
        <p:spPr>
          <a:xfrm>
            <a:off x="3841092" y="4709683"/>
            <a:ext cx="987638" cy="816935"/>
          </a:xfrm>
          <a:prstGeom prst="rect">
            <a:avLst/>
          </a:prstGeom>
        </p:spPr>
      </p:pic>
      <p:sp>
        <p:nvSpPr>
          <p:cNvPr id="25" name="Rectangle 24"/>
          <p:cNvSpPr/>
          <p:nvPr/>
        </p:nvSpPr>
        <p:spPr>
          <a:xfrm>
            <a:off x="909781" y="5653853"/>
            <a:ext cx="504056" cy="285711"/>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A</a:t>
            </a:r>
            <a:endParaRPr lang="en-SG" b="1" dirty="0">
              <a:solidFill>
                <a:schemeClr val="bg1"/>
              </a:solidFill>
            </a:endParaRPr>
          </a:p>
        </p:txBody>
      </p:sp>
      <p:sp>
        <p:nvSpPr>
          <p:cNvPr id="29" name="Rectangle 28"/>
          <p:cNvSpPr/>
          <p:nvPr/>
        </p:nvSpPr>
        <p:spPr>
          <a:xfrm>
            <a:off x="2594450" y="5687742"/>
            <a:ext cx="504056" cy="285711"/>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B</a:t>
            </a:r>
            <a:endParaRPr lang="en-SG" b="1" dirty="0">
              <a:solidFill>
                <a:schemeClr val="bg1"/>
              </a:solidFill>
            </a:endParaRPr>
          </a:p>
        </p:txBody>
      </p:sp>
      <p:sp>
        <p:nvSpPr>
          <p:cNvPr id="30" name="Rectangle 29"/>
          <p:cNvSpPr/>
          <p:nvPr/>
        </p:nvSpPr>
        <p:spPr>
          <a:xfrm>
            <a:off x="4082883" y="5684728"/>
            <a:ext cx="504056" cy="285711"/>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C</a:t>
            </a:r>
            <a:endParaRPr lang="en-SG" b="1" dirty="0">
              <a:solidFill>
                <a:schemeClr val="bg1"/>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638903928"/>
              </p:ext>
            </p:extLst>
          </p:nvPr>
        </p:nvGraphicFramePr>
        <p:xfrm>
          <a:off x="5324966" y="1169178"/>
          <a:ext cx="3705608" cy="5668643"/>
        </p:xfrm>
        <a:graphic>
          <a:graphicData uri="http://schemas.openxmlformats.org/drawingml/2006/table">
            <a:tbl>
              <a:tblPr firstRow="1" bandRow="1">
                <a:tableStyleId>{5C22544A-7EE6-4342-B048-85BDC9FD1C3A}</a:tableStyleId>
              </a:tblPr>
              <a:tblGrid>
                <a:gridCol w="3705608">
                  <a:extLst>
                    <a:ext uri="{9D8B030D-6E8A-4147-A177-3AD203B41FA5}">
                      <a16:colId xmlns:a16="http://schemas.microsoft.com/office/drawing/2014/main" val="3844336898"/>
                    </a:ext>
                  </a:extLst>
                </a:gridCol>
              </a:tblGrid>
              <a:tr h="1801429">
                <a:tc>
                  <a:txBody>
                    <a:bodyPr/>
                    <a:lstStyle/>
                    <a:p>
                      <a:pPr marL="342900" lvl="0" indent="-342900">
                        <a:lnSpc>
                          <a:spcPct val="107000"/>
                        </a:lnSpc>
                        <a:spcAft>
                          <a:spcPts val="800"/>
                        </a:spcAft>
                        <a:buSzPts val="1300"/>
                        <a:buFont typeface="+mj-lt"/>
                        <a:buAutoNum type="arabicPeriod"/>
                      </a:pPr>
                      <a:r>
                        <a:rPr lang="en-GB" sz="24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like </a:t>
                      </a:r>
                      <a:r>
                        <a:rPr lang="en-GB" sz="2400" b="1" i="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elephants</a:t>
                      </a:r>
                      <a:r>
                        <a:rPr lang="en-GB" sz="24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very much because they are so big.</a:t>
                      </a:r>
                    </a:p>
                    <a:p>
                      <a:pPr marL="228600" lvl="0" indent="-228600" algn="ctr">
                        <a:lnSpc>
                          <a:spcPct val="107000"/>
                        </a:lnSpc>
                        <a:spcAft>
                          <a:spcPts val="800"/>
                        </a:spcAft>
                        <a:buSzPts val="1300"/>
                        <a:buFont typeface="+mj-lt"/>
                        <a:buNone/>
                      </a:pPr>
                      <a:r>
                        <a:rPr lang="en-GB" sz="2400" b="0" i="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b="0" i="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GB" sz="2400" b="0" i="0" baseline="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 – </a:t>
                      </a:r>
                      <a:r>
                        <a:rPr lang="en-GB" sz="2400" b="0" i="0" baseline="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GB" sz="2400" b="0" i="0" baseline="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0" i="0" baseline="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GB" sz="2400" b="0" i="0" baseline="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b="0" i="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3345029115"/>
                  </a:ext>
                </a:extLst>
              </a:tr>
              <a:tr h="1316923">
                <a:tc>
                  <a:txBody>
                    <a:bodyPr/>
                    <a:lstStyle/>
                    <a:p>
                      <a:pPr marL="0" lvl="0" indent="0">
                        <a:lnSpc>
                          <a:spcPct val="107000"/>
                        </a:lnSpc>
                        <a:spcAft>
                          <a:spcPts val="800"/>
                        </a:spcAft>
                        <a:buSzPts val="1300"/>
                        <a:buFont typeface="+mj-lt"/>
                        <a:buNone/>
                      </a:pPr>
                      <a:r>
                        <a:rPr lang="en-SG" sz="2400" i="0" dirty="0" smtClean="0">
                          <a:effectLst/>
                          <a:latin typeface="Times New Roman" panose="02020603050405020304" pitchFamily="18" charset="0"/>
                          <a:ea typeface="+mn-ea"/>
                          <a:cs typeface="Times New Roman" panose="02020603050405020304" pitchFamily="18" charset="0"/>
                        </a:rPr>
                        <a:t>2.</a:t>
                      </a:r>
                      <a:r>
                        <a:rPr lang="en-SG" sz="2400" i="0" baseline="0" dirty="0" smtClean="0">
                          <a:effectLst/>
                          <a:latin typeface="Times New Roman" panose="02020603050405020304" pitchFamily="18" charset="0"/>
                          <a:ea typeface="+mn-ea"/>
                          <a:cs typeface="Times New Roman" panose="02020603050405020304" pitchFamily="18" charset="0"/>
                        </a:rPr>
                        <a:t> </a:t>
                      </a:r>
                      <a:r>
                        <a:rPr lang="en-GB" sz="2400" i="1" dirty="0" smtClean="0">
                          <a:effectLst/>
                          <a:latin typeface="Times New Roman" panose="02020603050405020304" pitchFamily="18" charset="0"/>
                          <a:ea typeface="Calibri" panose="020F0502020204030204" pitchFamily="34" charset="0"/>
                          <a:cs typeface="Times New Roman" panose="02020603050405020304" pitchFamily="18" charset="0"/>
                        </a:rPr>
                        <a:t>Today I am wearing </a:t>
                      </a:r>
                      <a:r>
                        <a:rPr lang="en-GB" sz="2400" b="1" i="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 orange t-shirt.</a:t>
                      </a:r>
                      <a:r>
                        <a:rPr lang="en-GB" sz="2400" i="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SG" sz="2400" i="0" dirty="0" smtClean="0">
                          <a:latin typeface="Times New Roman" panose="02020603050405020304" pitchFamily="18" charset="0"/>
                          <a:cs typeface="Times New Roman" panose="02020603050405020304" pitchFamily="18" charset="0"/>
                        </a:rPr>
                        <a:t>(</a:t>
                      </a:r>
                      <a:r>
                        <a:rPr lang="en-SG" sz="2400" i="0" dirty="0" err="1" smtClean="0">
                          <a:latin typeface="Times New Roman" panose="02020603050405020304" pitchFamily="18" charset="0"/>
                          <a:cs typeface="Times New Roman" panose="02020603050405020304" pitchFamily="18" charset="0"/>
                        </a:rPr>
                        <a:t>Mức</a:t>
                      </a:r>
                      <a:r>
                        <a:rPr lang="en-SG" sz="2400" i="0" baseline="0" dirty="0" smtClean="0">
                          <a:latin typeface="Times New Roman" panose="02020603050405020304" pitchFamily="18" charset="0"/>
                          <a:cs typeface="Times New Roman" panose="02020603050405020304" pitchFamily="18" charset="0"/>
                        </a:rPr>
                        <a:t> 2 – </a:t>
                      </a:r>
                      <a:r>
                        <a:rPr lang="en-SG" sz="2400" i="0" baseline="0" dirty="0" err="1" smtClean="0">
                          <a:latin typeface="Times New Roman" panose="02020603050405020304" pitchFamily="18" charset="0"/>
                          <a:cs typeface="Times New Roman" panose="02020603050405020304" pitchFamily="18" charset="0"/>
                        </a:rPr>
                        <a:t>hiểu</a:t>
                      </a:r>
                      <a:r>
                        <a:rPr lang="en-SG" sz="2400" i="0" baseline="0" dirty="0" smtClean="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321557888"/>
                  </a:ext>
                </a:extLst>
              </a:tr>
              <a:tr h="2389106">
                <a:tc>
                  <a:txBody>
                    <a:bodyPr/>
                    <a:lstStyle/>
                    <a:p>
                      <a:pPr marL="0" lvl="0" indent="0">
                        <a:lnSpc>
                          <a:spcPct val="107000"/>
                        </a:lnSpc>
                        <a:spcAft>
                          <a:spcPts val="800"/>
                        </a:spcAft>
                        <a:buSzPts val="1300"/>
                        <a:buFont typeface="+mj-lt"/>
                        <a:buNone/>
                      </a:pPr>
                      <a:r>
                        <a:rPr lang="en-SG" sz="2400" i="0" dirty="0" smtClean="0">
                          <a:effectLst/>
                          <a:latin typeface="Times New Roman" panose="02020603050405020304" pitchFamily="18" charset="0"/>
                          <a:ea typeface="+mn-ea"/>
                          <a:cs typeface="Times New Roman" panose="02020603050405020304" pitchFamily="18" charset="0"/>
                        </a:rPr>
                        <a:t>3.</a:t>
                      </a:r>
                      <a:r>
                        <a:rPr lang="en-SG" sz="2400" i="0" baseline="0" dirty="0" smtClean="0">
                          <a:effectLst/>
                          <a:latin typeface="Times New Roman" panose="02020603050405020304" pitchFamily="18" charset="0"/>
                          <a:ea typeface="+mn-ea"/>
                          <a:cs typeface="Times New Roman" panose="02020603050405020304" pitchFamily="18" charset="0"/>
                        </a:rPr>
                        <a:t> </a:t>
                      </a:r>
                      <a:r>
                        <a:rPr lang="en-GB" sz="2400" i="1" dirty="0" smtClean="0">
                          <a:effectLst/>
                          <a:latin typeface="Times New Roman" panose="02020603050405020304" pitchFamily="18" charset="0"/>
                          <a:ea typeface="Calibri" panose="020F0502020204030204" pitchFamily="34" charset="0"/>
                          <a:cs typeface="Times New Roman" panose="02020603050405020304" pitchFamily="18" charset="0"/>
                        </a:rPr>
                        <a:t>David, the outside today is very cold. I don’t want you to get a cough. – OK, mom. Don’t worry.</a:t>
                      </a:r>
                    </a:p>
                    <a:p>
                      <a:pPr marL="0" lvl="0" indent="0" algn="ctr">
                        <a:lnSpc>
                          <a:spcPct val="107000"/>
                        </a:lnSpc>
                        <a:spcAft>
                          <a:spcPts val="800"/>
                        </a:spcAft>
                        <a:buSzPts val="1300"/>
                        <a:buFont typeface="+mj-lt"/>
                        <a:buNone/>
                      </a:pPr>
                      <a:r>
                        <a:rPr lang="en-GB" sz="2400" i="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GB" sz="2400" i="0" dirty="0" err="1" smtClean="0">
                          <a:effectLst/>
                          <a:latin typeface="Times New Roman" panose="02020603050405020304" pitchFamily="18" charset="0"/>
                          <a:ea typeface="Calibri" panose="020F0502020204030204" pitchFamily="34" charset="0"/>
                          <a:cs typeface="Times New Roman" panose="02020603050405020304" pitchFamily="18" charset="0"/>
                        </a:rPr>
                        <a:t>Mức</a:t>
                      </a:r>
                      <a:r>
                        <a:rPr lang="en-GB" sz="240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en-GB" sz="240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GB" sz="240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4 – </a:t>
                      </a:r>
                      <a:r>
                        <a:rPr lang="en-GB" sz="240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vận</a:t>
                      </a:r>
                      <a:r>
                        <a:rPr lang="en-GB" sz="240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dụng</a:t>
                      </a:r>
                      <a:r>
                        <a:rPr lang="en-GB" sz="2400" i="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dirty="0"/>
                    </a:p>
                  </a:txBody>
                  <a:tcPr/>
                </a:tc>
                <a:extLst>
                  <a:ext uri="{0D108BD9-81ED-4DB2-BD59-A6C34878D82A}">
                    <a16:rowId xmlns:a16="http://schemas.microsoft.com/office/drawing/2014/main" val="3869494712"/>
                  </a:ext>
                </a:extLst>
              </a:tr>
            </a:tbl>
          </a:graphicData>
        </a:graphic>
      </p:graphicFrame>
    </p:spTree>
    <p:extLst>
      <p:ext uri="{BB962C8B-B14F-4D97-AF65-F5344CB8AC3E}">
        <p14:creationId xmlns:p14="http://schemas.microsoft.com/office/powerpoint/2010/main" val="10176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710"/>
            <a:ext cx="7633742" cy="1355133"/>
          </a:xfrm>
        </p:spPr>
        <p:txBody>
          <a:bodyPr>
            <a:noAutofit/>
          </a:bodyPr>
          <a:lstStyle/>
          <a:p>
            <a:pPr algn="ctr">
              <a:lnSpc>
                <a:spcPct val="107000"/>
              </a:lnSpc>
              <a:spcAft>
                <a:spcPts val="800"/>
              </a:spcAft>
            </a:pPr>
            <a:r>
              <a:rPr lang="en-GB" sz="2400" b="1" dirty="0" smtClean="0">
                <a:latin typeface="Times New Roman" panose="02020603050405020304" pitchFamily="18" charset="0"/>
                <a:ea typeface="Calibri" panose="020F0502020204030204" pitchFamily="34" charset="0"/>
                <a:cs typeface="Times New Roman" panose="02020603050405020304" pitchFamily="18" charset="0"/>
              </a:rPr>
              <a:t>CÙNG 1 ĐỐI TƯỢNG CẦN ĐÁNH GIÁ </a:t>
            </a:r>
            <a:br>
              <a:rPr lang="en-GB" sz="2400" b="1" dirty="0" smtClean="0">
                <a:latin typeface="Times New Roman" panose="02020603050405020304" pitchFamily="18" charset="0"/>
                <a:ea typeface="Calibri" panose="020F0502020204030204" pitchFamily="34" charset="0"/>
                <a:cs typeface="Times New Roman" panose="02020603050405020304" pitchFamily="18" charset="0"/>
              </a:rPr>
            </a:br>
            <a:r>
              <a:rPr lang="en-GB" sz="2400" b="1" dirty="0" smtClean="0">
                <a:latin typeface="Times New Roman" panose="02020603050405020304" pitchFamily="18" charset="0"/>
                <a:ea typeface="Calibri" panose="020F0502020204030204" pitchFamily="34" charset="0"/>
                <a:cs typeface="Times New Roman" panose="02020603050405020304" pitchFamily="18" charset="0"/>
              </a:rPr>
              <a:t>CÓ THỂ THIẾT KẾ RA </a:t>
            </a:r>
            <a:br>
              <a:rPr lang="en-GB" sz="2400" b="1" dirty="0" smtClean="0">
                <a:latin typeface="Times New Roman" panose="02020603050405020304" pitchFamily="18" charset="0"/>
                <a:ea typeface="Calibri" panose="020F0502020204030204" pitchFamily="34" charset="0"/>
                <a:cs typeface="Times New Roman" panose="02020603050405020304" pitchFamily="18" charset="0"/>
              </a:rPr>
            </a:br>
            <a:r>
              <a:rPr lang="en-GB" sz="2400" b="1" dirty="0" smtClean="0">
                <a:latin typeface="Times New Roman" panose="02020603050405020304" pitchFamily="18" charset="0"/>
                <a:ea typeface="Calibri" panose="020F0502020204030204" pitchFamily="34" charset="0"/>
                <a:cs typeface="Times New Roman" panose="02020603050405020304" pitchFamily="18" charset="0"/>
              </a:rPr>
              <a:t>CÁC </a:t>
            </a:r>
            <a:r>
              <a:rPr lang="en-GB"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MỨC ĐỘ KHÓ </a:t>
            </a:r>
            <a:r>
              <a:rPr lang="en-GB" sz="2400" b="1" dirty="0" smtClean="0">
                <a:latin typeface="Times New Roman" panose="02020603050405020304" pitchFamily="18" charset="0"/>
                <a:ea typeface="Calibri" panose="020F0502020204030204" pitchFamily="34" charset="0"/>
                <a:cs typeface="Times New Roman" panose="02020603050405020304" pitchFamily="18" charset="0"/>
              </a:rPr>
              <a:t>KHÁC NHAU</a:t>
            </a:r>
            <a:r>
              <a:rPr lang="en-SG" sz="1500" dirty="0">
                <a:latin typeface="Times New Roman" panose="02020603050405020304" pitchFamily="18" charset="0"/>
                <a:ea typeface="Calibri" panose="020F0502020204030204" pitchFamily="34" charset="0"/>
                <a:cs typeface="Times New Roman" panose="02020603050405020304" pitchFamily="18" charset="0"/>
              </a:rPr>
              <a:t/>
            </a:r>
            <a:br>
              <a:rPr lang="en-SG" sz="1500" dirty="0">
                <a:latin typeface="Times New Roman" panose="02020603050405020304" pitchFamily="18" charset="0"/>
                <a:ea typeface="Calibri" panose="020F0502020204030204" pitchFamily="34" charset="0"/>
                <a:cs typeface="Times New Roman" panose="02020603050405020304" pitchFamily="18" charset="0"/>
              </a:rPr>
            </a:br>
            <a:endParaRPr lang="en-SG" sz="1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698" y="1529408"/>
            <a:ext cx="8830368" cy="5328592"/>
          </a:xfrm>
        </p:spPr>
        <p:txBody>
          <a:bodyPr>
            <a:normAutofit fontScale="92500" lnSpcReduction="10000"/>
          </a:bodyPr>
          <a:lstStyle/>
          <a:p>
            <a:pPr marL="0" indent="0">
              <a:buNone/>
            </a:pPr>
            <a:r>
              <a:rPr lang="en-SG" sz="2400" b="1" dirty="0" smtClean="0">
                <a:solidFill>
                  <a:srgbClr val="FFFF00"/>
                </a:solidFill>
                <a:latin typeface="Times New Roman" panose="02020603050405020304" pitchFamily="18" charset="0"/>
                <a:cs typeface="Times New Roman" panose="02020603050405020304" pitchFamily="18" charset="0"/>
              </a:rPr>
              <a:t>1. Read and match: (</a:t>
            </a:r>
            <a:r>
              <a:rPr lang="en-SG" sz="2400" b="1" dirty="0" err="1" smtClean="0">
                <a:solidFill>
                  <a:srgbClr val="FFFF00"/>
                </a:solidFill>
                <a:latin typeface="Times New Roman" panose="02020603050405020304" pitchFamily="18" charset="0"/>
                <a:cs typeface="Times New Roman" panose="02020603050405020304" pitchFamily="18" charset="0"/>
              </a:rPr>
              <a:t>Mức</a:t>
            </a:r>
            <a:r>
              <a:rPr lang="en-SG" sz="2400" b="1" dirty="0" smtClean="0">
                <a:solidFill>
                  <a:srgbClr val="FFFF00"/>
                </a:solidFill>
                <a:latin typeface="Times New Roman" panose="02020603050405020304" pitchFamily="18" charset="0"/>
                <a:cs typeface="Times New Roman" panose="02020603050405020304" pitchFamily="18" charset="0"/>
              </a:rPr>
              <a:t> </a:t>
            </a:r>
            <a:r>
              <a:rPr lang="en-SG" sz="2400" b="1" dirty="0" err="1" smtClean="0">
                <a:solidFill>
                  <a:srgbClr val="FFFF00"/>
                </a:solidFill>
                <a:latin typeface="Times New Roman" panose="02020603050405020304" pitchFamily="18" charset="0"/>
                <a:cs typeface="Times New Roman" panose="02020603050405020304" pitchFamily="18" charset="0"/>
              </a:rPr>
              <a:t>độ</a:t>
            </a:r>
            <a:r>
              <a:rPr lang="en-SG" sz="2400" b="1" dirty="0" smtClean="0">
                <a:solidFill>
                  <a:srgbClr val="FFFF00"/>
                </a:solidFill>
                <a:latin typeface="Times New Roman" panose="02020603050405020304" pitchFamily="18" charset="0"/>
                <a:cs typeface="Times New Roman" panose="02020603050405020304" pitchFamily="18" charset="0"/>
              </a:rPr>
              <a:t> 1)         </a:t>
            </a:r>
            <a:r>
              <a:rPr lang="en-SG" sz="2800" b="1" i="1" dirty="0" smtClean="0">
                <a:latin typeface="Times New Roman" panose="02020603050405020304" pitchFamily="18" charset="0"/>
                <a:cs typeface="Times New Roman" panose="02020603050405020304" pitchFamily="18" charset="0"/>
              </a:rPr>
              <a:t>Hat</a:t>
            </a:r>
          </a:p>
          <a:p>
            <a:pPr marL="0" indent="0">
              <a:buNone/>
            </a:pPr>
            <a:endParaRPr lang="en-SG" b="1" i="1" dirty="0"/>
          </a:p>
          <a:p>
            <a:pPr marL="0" indent="0">
              <a:buNone/>
            </a:pPr>
            <a:r>
              <a:rPr lang="en-SG" sz="2400" b="1" dirty="0" smtClean="0">
                <a:solidFill>
                  <a:srgbClr val="FFFF00"/>
                </a:solidFill>
                <a:latin typeface="Times New Roman" panose="02020603050405020304" pitchFamily="18" charset="0"/>
                <a:cs typeface="Times New Roman" panose="02020603050405020304" pitchFamily="18" charset="0"/>
              </a:rPr>
              <a:t>2. Read and choose (</a:t>
            </a:r>
            <a:r>
              <a:rPr lang="en-SG" sz="2400" b="1" dirty="0" err="1" smtClean="0">
                <a:solidFill>
                  <a:srgbClr val="FFFF00"/>
                </a:solidFill>
                <a:latin typeface="Times New Roman" panose="02020603050405020304" pitchFamily="18" charset="0"/>
                <a:cs typeface="Times New Roman" panose="02020603050405020304" pitchFamily="18" charset="0"/>
              </a:rPr>
              <a:t>Mức</a:t>
            </a:r>
            <a:r>
              <a:rPr lang="en-SG" sz="2400" b="1" dirty="0" smtClean="0">
                <a:solidFill>
                  <a:srgbClr val="FFFF00"/>
                </a:solidFill>
                <a:latin typeface="Times New Roman" panose="02020603050405020304" pitchFamily="18" charset="0"/>
                <a:cs typeface="Times New Roman" panose="02020603050405020304" pitchFamily="18" charset="0"/>
              </a:rPr>
              <a:t> </a:t>
            </a:r>
            <a:r>
              <a:rPr lang="en-SG" sz="2400" b="1" dirty="0" err="1" smtClean="0">
                <a:solidFill>
                  <a:srgbClr val="FFFF00"/>
                </a:solidFill>
                <a:latin typeface="Times New Roman" panose="02020603050405020304" pitchFamily="18" charset="0"/>
                <a:cs typeface="Times New Roman" panose="02020603050405020304" pitchFamily="18" charset="0"/>
              </a:rPr>
              <a:t>độ</a:t>
            </a:r>
            <a:r>
              <a:rPr lang="en-SG" sz="2400" b="1" dirty="0" smtClean="0">
                <a:solidFill>
                  <a:srgbClr val="FFFF00"/>
                </a:solidFill>
                <a:latin typeface="Times New Roman" panose="02020603050405020304" pitchFamily="18" charset="0"/>
                <a:cs typeface="Times New Roman" panose="02020603050405020304" pitchFamily="18" charset="0"/>
              </a:rPr>
              <a:t> 2)</a:t>
            </a:r>
          </a:p>
          <a:p>
            <a:pPr marL="0" indent="0">
              <a:buNone/>
            </a:pPr>
            <a:endParaRPr lang="en-SG" b="1" i="1" dirty="0" smtClean="0"/>
          </a:p>
          <a:p>
            <a:pPr marL="0" indent="0">
              <a:buNone/>
            </a:pPr>
            <a:endParaRPr lang="en-SG" b="1" i="1" dirty="0" smtClean="0"/>
          </a:p>
          <a:p>
            <a:pPr marL="0" indent="0">
              <a:buNone/>
            </a:pPr>
            <a:endParaRPr lang="en-SG" sz="2400" b="1" dirty="0" smtClean="0">
              <a:solidFill>
                <a:srgbClr val="FFFF00"/>
              </a:solidFill>
              <a:latin typeface="Times New Roman" panose="02020603050405020304" pitchFamily="18" charset="0"/>
              <a:cs typeface="Times New Roman" panose="02020603050405020304" pitchFamily="18" charset="0"/>
            </a:endParaRPr>
          </a:p>
          <a:p>
            <a:pPr marL="0" indent="0">
              <a:buNone/>
            </a:pPr>
            <a:r>
              <a:rPr lang="en-SG" sz="2400" b="1" dirty="0" smtClean="0">
                <a:solidFill>
                  <a:srgbClr val="FFFF00"/>
                </a:solidFill>
                <a:latin typeface="Times New Roman" panose="02020603050405020304" pitchFamily="18" charset="0"/>
                <a:cs typeface="Times New Roman" panose="02020603050405020304" pitchFamily="18" charset="0"/>
              </a:rPr>
              <a:t>3. Read to choose one word to fill in the blank (</a:t>
            </a:r>
            <a:r>
              <a:rPr lang="en-SG" sz="2400" b="1" dirty="0" err="1" smtClean="0">
                <a:solidFill>
                  <a:srgbClr val="FFFF00"/>
                </a:solidFill>
                <a:latin typeface="Times New Roman" panose="02020603050405020304" pitchFamily="18" charset="0"/>
                <a:cs typeface="Times New Roman" panose="02020603050405020304" pitchFamily="18" charset="0"/>
              </a:rPr>
              <a:t>Mức</a:t>
            </a:r>
            <a:r>
              <a:rPr lang="en-SG" sz="2400" b="1" dirty="0" smtClean="0">
                <a:solidFill>
                  <a:srgbClr val="FFFF00"/>
                </a:solidFill>
                <a:latin typeface="Times New Roman" panose="02020603050405020304" pitchFamily="18" charset="0"/>
                <a:cs typeface="Times New Roman" panose="02020603050405020304" pitchFamily="18" charset="0"/>
              </a:rPr>
              <a:t> </a:t>
            </a:r>
            <a:r>
              <a:rPr lang="en-SG" sz="2400" b="1" dirty="0" err="1" smtClean="0">
                <a:solidFill>
                  <a:srgbClr val="FFFF00"/>
                </a:solidFill>
                <a:latin typeface="Times New Roman" panose="02020603050405020304" pitchFamily="18" charset="0"/>
                <a:cs typeface="Times New Roman" panose="02020603050405020304" pitchFamily="18" charset="0"/>
              </a:rPr>
              <a:t>độ</a:t>
            </a:r>
            <a:r>
              <a:rPr lang="en-SG" sz="2400" b="1" dirty="0" smtClean="0">
                <a:solidFill>
                  <a:srgbClr val="FFFF00"/>
                </a:solidFill>
                <a:latin typeface="Times New Roman" panose="02020603050405020304" pitchFamily="18" charset="0"/>
                <a:cs typeface="Times New Roman" panose="02020603050405020304" pitchFamily="18" charset="0"/>
              </a:rPr>
              <a:t> 3 </a:t>
            </a:r>
            <a:r>
              <a:rPr lang="en-SG" sz="2400" b="1" dirty="0" err="1" smtClean="0">
                <a:solidFill>
                  <a:srgbClr val="FFFF00"/>
                </a:solidFill>
                <a:latin typeface="Times New Roman" panose="02020603050405020304" pitchFamily="18" charset="0"/>
                <a:cs typeface="Times New Roman" panose="02020603050405020304" pitchFamily="18" charset="0"/>
              </a:rPr>
              <a:t>hoặc</a:t>
            </a:r>
            <a:r>
              <a:rPr lang="en-SG" sz="2400" b="1" dirty="0" smtClean="0">
                <a:solidFill>
                  <a:srgbClr val="FFFF00"/>
                </a:solidFill>
                <a:latin typeface="Times New Roman" panose="02020603050405020304" pitchFamily="18" charset="0"/>
                <a:cs typeface="Times New Roman" panose="02020603050405020304" pitchFamily="18" charset="0"/>
              </a:rPr>
              <a:t> 4)</a:t>
            </a:r>
            <a:endParaRPr lang="en-SG" sz="2400" b="1" i="1" dirty="0"/>
          </a:p>
          <a:p>
            <a:pPr indent="0" algn="just">
              <a:lnSpc>
                <a:spcPct val="120000"/>
              </a:lnSpc>
              <a:spcBef>
                <a:spcPts val="0"/>
              </a:spcBef>
              <a:buNone/>
            </a:pPr>
            <a:endParaRPr lang="en-GB" sz="2800" dirty="0" smtClean="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20000"/>
              </a:lnSpc>
              <a:spcBef>
                <a:spcPts val="0"/>
              </a:spcBef>
              <a:buNone/>
            </a:pPr>
            <a:endParaRPr lang="en-GB" sz="2800" dirty="0" smtClean="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20000"/>
              </a:lnSpc>
              <a:spcBef>
                <a:spcPts val="0"/>
              </a:spcBef>
              <a:buNone/>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Mom</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i="1" dirty="0" smtClean="0">
                <a:latin typeface="Times New Roman" panose="02020603050405020304" pitchFamily="18" charset="0"/>
                <a:ea typeface="Calibri" panose="020F0502020204030204" pitchFamily="34" charset="0"/>
                <a:cs typeface="Times New Roman" panose="02020603050405020304" pitchFamily="18" charset="0"/>
              </a:rPr>
              <a:t>Hey </a:t>
            </a:r>
            <a:r>
              <a:rPr lang="en-GB" sz="2800" i="1" dirty="0">
                <a:latin typeface="Times New Roman" panose="02020603050405020304" pitchFamily="18" charset="0"/>
                <a:ea typeface="Calibri" panose="020F0502020204030204" pitchFamily="34" charset="0"/>
                <a:cs typeface="Times New Roman" panose="02020603050405020304" pitchFamily="18" charset="0"/>
              </a:rPr>
              <a:t>little girl, it’s very sunny today. Don’t </a:t>
            </a:r>
            <a:r>
              <a:rPr lang="en-GB" sz="2800" i="1" dirty="0" smtClean="0">
                <a:latin typeface="Times New Roman" panose="02020603050405020304" pitchFamily="18" charset="0"/>
                <a:ea typeface="Calibri" panose="020F0502020204030204" pitchFamily="34" charset="0"/>
                <a:cs typeface="Times New Roman" panose="02020603050405020304" pitchFamily="18" charset="0"/>
              </a:rPr>
              <a:t>                                   </a:t>
            </a:r>
          </a:p>
          <a:p>
            <a:pPr indent="0" algn="just">
              <a:lnSpc>
                <a:spcPct val="120000"/>
              </a:lnSpc>
              <a:spcBef>
                <a:spcPts val="0"/>
              </a:spcBef>
              <a:buNone/>
            </a:pPr>
            <a:r>
              <a:rPr lang="en-GB" sz="2800" i="1" dirty="0">
                <a:latin typeface="Times New Roman" panose="02020603050405020304" pitchFamily="18" charset="0"/>
                <a:ea typeface="Calibri" panose="020F0502020204030204" pitchFamily="34" charset="0"/>
                <a:cs typeface="Times New Roman" panose="02020603050405020304" pitchFamily="18" charset="0"/>
              </a:rPr>
              <a:t> </a:t>
            </a:r>
            <a:r>
              <a:rPr lang="en-GB" sz="2800" i="1" dirty="0" smtClean="0">
                <a:latin typeface="Times New Roman" panose="02020603050405020304" pitchFamily="18" charset="0"/>
                <a:ea typeface="Calibri" panose="020F0502020204030204" pitchFamily="34" charset="0"/>
                <a:cs typeface="Times New Roman" panose="02020603050405020304" pitchFamily="18" charset="0"/>
              </a:rPr>
              <a:t>              forget to bring water and …… with you.</a:t>
            </a:r>
          </a:p>
          <a:p>
            <a:pPr indent="0" algn="just">
              <a:lnSpc>
                <a:spcPct val="120000"/>
              </a:lnSpc>
              <a:spcBef>
                <a:spcPts val="0"/>
              </a:spcBef>
              <a:buNone/>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Nancy:   </a:t>
            </a:r>
            <a:r>
              <a:rPr lang="en-GB" sz="2800" i="1" dirty="0" smtClean="0">
                <a:latin typeface="Times New Roman" panose="02020603050405020304" pitchFamily="18" charset="0"/>
                <a:ea typeface="Calibri" panose="020F0502020204030204" pitchFamily="34" charset="0"/>
                <a:cs typeface="Times New Roman" panose="02020603050405020304" pitchFamily="18" charset="0"/>
              </a:rPr>
              <a:t>Thank you, mom!</a:t>
            </a:r>
            <a:endParaRPr lang="en-SG"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SG" b="1" i="1" dirty="0" smtClean="0"/>
          </a:p>
          <a:p>
            <a:pPr marL="0" indent="0">
              <a:buNone/>
            </a:pPr>
            <a:endParaRPr lang="en-SG" b="1" i="1" dirty="0"/>
          </a:p>
        </p:txBody>
      </p:sp>
      <p:graphicFrame>
        <p:nvGraphicFramePr>
          <p:cNvPr id="7" name="Table 6"/>
          <p:cNvGraphicFramePr>
            <a:graphicFrameLocks noGrp="1"/>
          </p:cNvGraphicFramePr>
          <p:nvPr>
            <p:extLst>
              <p:ext uri="{D42A27DB-BD31-4B8C-83A1-F6EECF244321}">
                <p14:modId xmlns:p14="http://schemas.microsoft.com/office/powerpoint/2010/main" val="766108780"/>
              </p:ext>
            </p:extLst>
          </p:nvPr>
        </p:nvGraphicFramePr>
        <p:xfrm>
          <a:off x="4736222" y="2810735"/>
          <a:ext cx="4112100" cy="1213028"/>
        </p:xfrm>
        <a:graphic>
          <a:graphicData uri="http://schemas.openxmlformats.org/drawingml/2006/table">
            <a:tbl>
              <a:tblPr firstRow="1" firstCol="1" bandRow="1">
                <a:tableStyleId>{5C22544A-7EE6-4342-B048-85BDC9FD1C3A}</a:tableStyleId>
              </a:tblPr>
              <a:tblGrid>
                <a:gridCol w="4112100">
                  <a:extLst>
                    <a:ext uri="{9D8B030D-6E8A-4147-A177-3AD203B41FA5}">
                      <a16:colId xmlns:a16="http://schemas.microsoft.com/office/drawing/2014/main" val="1698123863"/>
                    </a:ext>
                  </a:extLst>
                </a:gridCol>
              </a:tblGrid>
              <a:tr h="287292">
                <a:tc>
                  <a:txBody>
                    <a:bodyPr/>
                    <a:lstStyle/>
                    <a:p>
                      <a:pPr algn="just">
                        <a:lnSpc>
                          <a:spcPct val="120000"/>
                        </a:lnSpc>
                        <a:spcBef>
                          <a:spcPts val="300"/>
                        </a:spcBef>
                        <a:spcAft>
                          <a:spcPts val="800"/>
                        </a:spcAft>
                      </a:pPr>
                      <a:r>
                        <a:rPr lang="en-GB" sz="2000" dirty="0">
                          <a:effectLst/>
                          <a:latin typeface="Times New Roman" panose="02020603050405020304" pitchFamily="18" charset="0"/>
                          <a:cs typeface="Times New Roman" panose="02020603050405020304" pitchFamily="18" charset="0"/>
                        </a:rPr>
                        <a:t>A. Thing you wear on your head.</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3287343869"/>
                  </a:ext>
                </a:extLst>
              </a:tr>
              <a:tr h="287292">
                <a:tc>
                  <a:txBody>
                    <a:bodyPr/>
                    <a:lstStyle/>
                    <a:p>
                      <a:pPr algn="just">
                        <a:lnSpc>
                          <a:spcPct val="120000"/>
                        </a:lnSpc>
                        <a:spcBef>
                          <a:spcPts val="300"/>
                        </a:spcBef>
                        <a:spcAft>
                          <a:spcPts val="800"/>
                        </a:spcAft>
                      </a:pPr>
                      <a:r>
                        <a:rPr lang="en-GB" sz="2000" dirty="0">
                          <a:effectLst/>
                          <a:latin typeface="Times New Roman" panose="02020603050405020304" pitchFamily="18" charset="0"/>
                          <a:cs typeface="Times New Roman" panose="02020603050405020304" pitchFamily="18" charset="0"/>
                        </a:rPr>
                        <a:t>B. Thing you use to write.</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2573725376"/>
                  </a:ext>
                </a:extLst>
              </a:tr>
              <a:tr h="481508">
                <a:tc>
                  <a:txBody>
                    <a:bodyPr/>
                    <a:lstStyle/>
                    <a:p>
                      <a:pPr algn="just">
                        <a:lnSpc>
                          <a:spcPct val="120000"/>
                        </a:lnSpc>
                        <a:spcBef>
                          <a:spcPts val="300"/>
                        </a:spcBef>
                        <a:spcAft>
                          <a:spcPts val="800"/>
                        </a:spcAft>
                      </a:pPr>
                      <a:r>
                        <a:rPr lang="en-GB" sz="2000" dirty="0">
                          <a:effectLst/>
                          <a:latin typeface="Times New Roman" panose="02020603050405020304" pitchFamily="18" charset="0"/>
                          <a:cs typeface="Times New Roman" panose="02020603050405020304" pitchFamily="18" charset="0"/>
                        </a:rPr>
                        <a:t>C. </a:t>
                      </a:r>
                      <a:r>
                        <a:rPr lang="en-GB" sz="2000" dirty="0" smtClean="0">
                          <a:effectLst/>
                          <a:latin typeface="Times New Roman" panose="02020603050405020304" pitchFamily="18" charset="0"/>
                          <a:cs typeface="Times New Roman" panose="02020603050405020304" pitchFamily="18" charset="0"/>
                        </a:rPr>
                        <a:t>Thing </a:t>
                      </a:r>
                      <a:r>
                        <a:rPr lang="en-GB" sz="2000" dirty="0">
                          <a:effectLst/>
                          <a:latin typeface="Times New Roman" panose="02020603050405020304" pitchFamily="18" charset="0"/>
                          <a:cs typeface="Times New Roman" panose="02020603050405020304" pitchFamily="18" charset="0"/>
                        </a:rPr>
                        <a:t>you wear on your hands</a:t>
                      </a:r>
                      <a:r>
                        <a:rPr lang="en-GB" sz="2000" dirty="0" smtClean="0">
                          <a:effectLst/>
                          <a:latin typeface="Times New Roman" panose="02020603050405020304" pitchFamily="18" charset="0"/>
                          <a:cs typeface="Times New Roman" panose="02020603050405020304" pitchFamily="18" charset="0"/>
                        </a:rPr>
                        <a:t>.</a:t>
                      </a:r>
                      <a:endParaRPr lang="en-SG" sz="2000" dirty="0">
                        <a:effectLst/>
                        <a:latin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59989495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2340154"/>
              </p:ext>
            </p:extLst>
          </p:nvPr>
        </p:nvGraphicFramePr>
        <p:xfrm>
          <a:off x="1903992" y="4581128"/>
          <a:ext cx="5664460" cy="457200"/>
        </p:xfrm>
        <a:graphic>
          <a:graphicData uri="http://schemas.openxmlformats.org/drawingml/2006/table">
            <a:tbl>
              <a:tblPr firstRow="1" bandRow="1">
                <a:tableStyleId>{5C22544A-7EE6-4342-B048-85BDC9FD1C3A}</a:tableStyleId>
              </a:tblPr>
              <a:tblGrid>
                <a:gridCol w="5664460">
                  <a:extLst>
                    <a:ext uri="{9D8B030D-6E8A-4147-A177-3AD203B41FA5}">
                      <a16:colId xmlns:a16="http://schemas.microsoft.com/office/drawing/2014/main" val="342140053"/>
                    </a:ext>
                  </a:extLst>
                </a:gridCol>
              </a:tblGrid>
              <a:tr h="403442">
                <a:tc>
                  <a:txBody>
                    <a:bodyPr/>
                    <a:lstStyle/>
                    <a:p>
                      <a:r>
                        <a:rPr lang="en-GB" sz="2400" b="1" dirty="0" smtClean="0">
                          <a:effectLst/>
                          <a:latin typeface="Times New Roman" panose="02020603050405020304" pitchFamily="18" charset="0"/>
                          <a:ea typeface="Calibri" panose="020F0502020204030204" pitchFamily="34" charset="0"/>
                          <a:cs typeface="Times New Roman" panose="02020603050405020304" pitchFamily="18" charset="0"/>
                        </a:rPr>
                        <a:t>computer          hat           chicken          toy</a:t>
                      </a:r>
                      <a:endParaRPr lang="en-SG" sz="2400" dirty="0">
                        <a:latin typeface="Times New Roman" panose="02020603050405020304" pitchFamily="18" charset="0"/>
                        <a:cs typeface="Times New Roman" panose="02020603050405020304" pitchFamily="18" charset="0"/>
                      </a:endParaRPr>
                    </a:p>
                  </a:txBody>
                  <a:tcPr>
                    <a:solidFill>
                      <a:schemeClr val="accent4">
                        <a:lumMod val="50000"/>
                      </a:schemeClr>
                    </a:solidFill>
                  </a:tcPr>
                </a:tc>
                <a:extLst>
                  <a:ext uri="{0D108BD9-81ED-4DB2-BD59-A6C34878D82A}">
                    <a16:rowId xmlns:a16="http://schemas.microsoft.com/office/drawing/2014/main" val="4035002561"/>
                  </a:ext>
                </a:extLst>
              </a:tr>
            </a:tbl>
          </a:graphicData>
        </a:graphic>
      </p:graphicFrame>
      <p:grpSp>
        <p:nvGrpSpPr>
          <p:cNvPr id="12" name="Group 11"/>
          <p:cNvGrpSpPr/>
          <p:nvPr/>
        </p:nvGrpSpPr>
        <p:grpSpPr>
          <a:xfrm>
            <a:off x="5580112" y="1771088"/>
            <a:ext cx="2760873" cy="787888"/>
            <a:chOff x="5580112" y="1771088"/>
            <a:chExt cx="2760873" cy="787888"/>
          </a:xfrm>
        </p:grpSpPr>
        <p:pic>
          <p:nvPicPr>
            <p:cNvPr id="5" name="Picture 4"/>
            <p:cNvPicPr>
              <a:picLocks noChangeAspect="1"/>
            </p:cNvPicPr>
            <p:nvPr/>
          </p:nvPicPr>
          <p:blipFill>
            <a:blip r:embed="rId2"/>
            <a:stretch>
              <a:fillRect/>
            </a:stretch>
          </p:blipFill>
          <p:spPr>
            <a:xfrm>
              <a:off x="6584266" y="1771088"/>
              <a:ext cx="747310" cy="787888"/>
            </a:xfrm>
            <a:prstGeom prst="rect">
              <a:avLst/>
            </a:prstGeom>
          </p:spPr>
        </p:pic>
        <p:pic>
          <p:nvPicPr>
            <p:cNvPr id="6" name="Picture 5"/>
            <p:cNvPicPr>
              <a:picLocks noChangeAspect="1"/>
            </p:cNvPicPr>
            <p:nvPr/>
          </p:nvPicPr>
          <p:blipFill>
            <a:blip r:embed="rId3"/>
            <a:stretch>
              <a:fillRect/>
            </a:stretch>
          </p:blipFill>
          <p:spPr>
            <a:xfrm>
              <a:off x="5580112" y="1771088"/>
              <a:ext cx="752456" cy="787888"/>
            </a:xfrm>
            <a:prstGeom prst="rect">
              <a:avLst/>
            </a:prstGeom>
          </p:spPr>
        </p:pic>
        <p:pic>
          <p:nvPicPr>
            <p:cNvPr id="1030" name="Picture 6" descr="Kết quả hình ảnh cho hat carto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8897" y="1771088"/>
              <a:ext cx="792088" cy="78788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6" descr="Kết quả hình ảnh cho hat carto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2812915"/>
            <a:ext cx="1080120" cy="107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1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arn(inVertical)">
                                      <p:cBhvr>
                                        <p:cTn id="40" dur="500"/>
                                        <p:tgtEl>
                                          <p:spTgt spid="3">
                                            <p:txEl>
                                              <p:pRg st="9" end="9"/>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arn(inVertical)">
                                      <p:cBhvr>
                                        <p:cTn id="43" dur="500"/>
                                        <p:tgtEl>
                                          <p:spTgt spid="3">
                                            <p:txEl>
                                              <p:pRg st="10" end="10"/>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arn(inVertical)">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TẬP HUẤN  NÂNG CAO NĂNG LỰC RA ĐỀ KIỂM TRA ĐỊNH KỲ Môn Tiếng Anh&amp;quot;&quot;/&gt;&lt;property id=&quot;20307&quot; value=&quot;256&quot;/&gt;&lt;/object&gt;&lt;object type=&quot;3&quot; unique_id=&quot;10004&quot;&gt;&lt;property id=&quot;20148&quot; value=&quot;5&quot;/&gt;&lt;property id=&quot;20300&quot; value=&quot;Slide 2 - &amp;quot;NỘI DUNG TẬP HUẤN&amp;quot;&quot;/&gt;&lt;property id=&quot;20307&quot; value=&quot;257&quot;/&gt;&lt;/object&gt;&lt;object type=&quot;3&quot; unique_id=&quot;10006&quot;&gt;&lt;property id=&quot;20148&quot; value=&quot;5&quot;/&gt;&lt;property id=&quot;20300&quot; value=&quot;Slide 3 - &amp;quot;ĐỊNH HƯỚNG THỰC HIỆN  KIỂM TRA ĐÁNH GIÁ MÔN TIẾNG ANH&amp;quot;&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9&quot;&gt;&lt;property id=&quot;20148&quot; value=&quot;5&quot;/&gt;&lt;property id=&quot;20300&quot; value=&quot;Slide 5&quot;/&gt;&lt;property id=&quot;20307&quot; value=&quot;262&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64&quot;/&gt;&lt;/object&gt;&lt;object type=&quot;3&quot; unique_id=&quot;10012&quot;&gt;&lt;property id=&quot;20148&quot; value=&quot;5&quot;/&gt;&lt;property id=&quot;20300&quot; value=&quot;Slide 8 - &amp;quot;MỘT NHIỆM VỤ ĐÁNH GIÁ CÓ THỂ  CÓ NHIỀU MỨC ĐỘ&amp;quot;&quot;/&gt;&lt;property id=&quot;20307&quot; value=&quot;268&quot;/&gt;&lt;/object&gt;&lt;object type=&quot;3&quot; unique_id=&quot;10013&quot;&gt;&lt;property id=&quot;20148&quot; value=&quot;5&quot;/&gt;&lt;property id=&quot;20300&quot; value=&quot;Slide 9 - &amp;quot;CÙNG 1 ĐỐI TƯỢNG CẦN ĐÁNH GIÁ  CÓ THỂ THIẾT KẾ RA  CÁC MỨC ĐỘ KHÓ KHÁC NHAU &amp;quot;&quot;/&gt;&lt;property id=&quot;20307&quot; value=&quot;269&quot;/&gt;&lt;/object&gt;&lt;object type=&quot;3&quot; unique_id=&quot;10014&quot;&gt;&lt;property id=&quot;20148&quot; value=&quot;5&quot;/&gt;&lt;property id=&quot;20300&quot; value=&quot;Slide 10 - &amp;quot;THẢO LUẬN NHÓM&amp;quot;&quot;/&gt;&lt;property id=&quot;20307&quot; value=&quot;270&quot;/&gt;&lt;/object&gt;&lt;object type=&quot;3&quot; unique_id=&quot;10015&quot;&gt;&lt;property id=&quot;20148&quot; value=&quot;5&quot;/&gt;&lt;property id=&quot;20300&quot; value=&quot;Slide 11 - &amp;quot;XÂY DỰNG MA TRẬN ĐỀ KIỂM TRA&amp;quot;&quot;/&gt;&lt;property id=&quot;20307&quot; value=&quot;265&quot;/&gt;&lt;/object&gt;&lt;object type=&quot;3&quot; unique_id=&quot;10016&quot;&gt;&lt;property id=&quot;20148&quot; value=&quot;5&quot;/&gt;&lt;property id=&quot;20300&quot; value=&quot;Slide 12 - &amp;quot;CÁC BƯỚC XÂY DỰNG  MA TRẬN ĐỀ KT&amp;quot;&quot;/&gt;&lt;property id=&quot;20307&quot; value=&quot;266&quot;/&gt;&lt;/object&gt;&lt;object type=&quot;3&quot; unique_id=&quot;10208&quot;&gt;&lt;property id=&quot;20148&quot; value=&quot;5&quot;/&gt;&lt;property id=&quot;20300&quot; value=&quot;Slide 13 - &amp;quot;Family and Friends Special Edition Grade 5 – Unit 5 – The dinosaur museum&amp;quot;&quot;/&gt;&lt;property id=&quot;20307&quot; value=&quot;271&quot;/&gt;&lt;/object&gt;&lt;object type=&quot;3&quot; unique_id=&quot;10209&quot;&gt;&lt;property id=&quot;20148&quot; value=&quot;5&quot;/&gt;&lt;property id=&quot;20300&quot; value=&quot;Slide 14 - &amp;quot;MA TRẬN &amp;quot;&quot;/&gt;&lt;property id=&quot;20307&quot; value=&quot;272&quot;/&gt;&lt;/object&gt;&lt;object type=&quot;3&quot; unique_id=&quot;10210&quot;&gt;&lt;property id=&quot;20148&quot; value=&quot;5&quot;/&gt;&lt;property id=&quot;20300&quot; value=&quot;Slide 15&quot;/&gt;&lt;property id=&quot;20307&quot; value=&quot;273&quot;/&gt;&lt;/object&gt;&lt;object type=&quot;3&quot; unique_id=&quot;10211&quot;&gt;&lt;property id=&quot;20148&quot; value=&quot;5&quot;/&gt;&lt;property id=&quot;20300&quot; value=&quot;Slide 19 - &amp;quot;THỰC HÀNH RA ĐỀ KT  30 PHÚT&amp;quot;&quot;/&gt;&lt;property id=&quot;20307&quot; value=&quot;274&quot;/&gt;&lt;/object&gt;&lt;object type=&quot;3&quot; unique_id=&quot;10212&quot;&gt;&lt;property id=&quot;20148&quot; value=&quot;5&quot;/&gt;&lt;property id=&quot;20300&quot; value=&quot;Slide 20 - &amp;quot;DEMO&amp;quot;&quot;/&gt;&lt;property id=&quot;20307&quot; value=&quot;275&quot;/&gt;&lt;/object&gt;&lt;object type=&quot;3&quot; unique_id=&quot;10213&quot;&gt;&lt;property id=&quot;20148&quot; value=&quot;5&quot;/&gt;&lt;property id=&quot;20300&quot; value=&quot;Slide 28 - &amp;quot;THANK YOU&amp;quot;&quot;/&gt;&lt;property id=&quot;20307&quot; value=&quot;276&quot;/&gt;&lt;/object&gt;&lt;object type=&quot;3&quot; unique_id=&quot;10435&quot;&gt;&lt;property id=&quot;20148&quot; value=&quot;5&quot;/&gt;&lt;property id=&quot;20300&quot; value=&quot;Slide 21 - &amp;quot;NHÓM 1 - LISTENING&amp;quot;&quot;/&gt;&lt;property id=&quot;20307&quot; value=&quot;277&quot;/&gt;&lt;/object&gt;&lt;object type=&quot;3&quot; unique_id=&quot;10436&quot;&gt;&lt;property id=&quot;20148&quot; value=&quot;5&quot;/&gt;&lt;property id=&quot;20300&quot; value=&quot;Slide 23&quot;/&gt;&lt;property id=&quot;20307&quot; value=&quot;278&quot;/&gt;&lt;/object&gt;&lt;object type=&quot;3&quot; unique_id=&quot;10437&quot;&gt;&lt;property id=&quot;20148&quot; value=&quot;5&quot;/&gt;&lt;property id=&quot;20300&quot; value=&quot;Slide 24&quot;/&gt;&lt;property id=&quot;20307&quot; value=&quot;279&quot;/&gt;&lt;/object&gt;&lt;object type=&quot;3&quot; unique_id=&quot;10438&quot;&gt;&lt;property id=&quot;20148&quot; value=&quot;5&quot;/&gt;&lt;property id=&quot;20300&quot; value=&quot;Slide 26 - &amp;quot;NHÓM 4 - WRITING&amp;quot;&quot;/&gt;&lt;property id=&quot;20307&quot; value=&quot;280&quot;/&gt;&lt;/object&gt;&lt;object type=&quot;3&quot; unique_id=&quot;10439&quot;&gt;&lt;property id=&quot;20148&quot; value=&quot;5&quot;/&gt;&lt;property id=&quot;20300&quot; value=&quot;Slide 27 - &amp;quot;GIẢIĐÁP THẮC MẮC   CHỈ ĐẠO THỰC HIỆN&amp;quot;&quot;/&gt;&lt;property id=&quot;20307&quot; value=&quot;281&quot;/&gt;&lt;/object&gt;&lt;object type=&quot;3&quot; unique_id=&quot;10616&quot;&gt;&lt;property id=&quot;20148&quot; value=&quot;5&quot;/&gt;&lt;property id=&quot;20300&quot; value=&quot;Slide 16&quot;/&gt;&lt;property id=&quot;20307&quot; value=&quot;283&quot;/&gt;&lt;/object&gt;&lt;object type=&quot;3&quot; unique_id=&quot;10617&quot;&gt;&lt;property id=&quot;20148&quot; value=&quot;5&quot;/&gt;&lt;property id=&quot;20300&quot; value=&quot;Slide 17&quot;/&gt;&lt;property id=&quot;20307&quot; value=&quot;284&quot;/&gt;&lt;/object&gt;&lt;object type=&quot;3&quot; unique_id=&quot;10618&quot;&gt;&lt;property id=&quot;20148&quot; value=&quot;5&quot;/&gt;&lt;property id=&quot;20300&quot; value=&quot;Slide 18 - &amp;quot;BREAK TIME&amp;quot;&quot;/&gt;&lt;property id=&quot;20307&quot; value=&quot;282&quot;/&gt;&lt;/object&gt;&lt;object type=&quot;3&quot; unique_id=&quot;10732&quot;&gt;&lt;property id=&quot;20148&quot; value=&quot;5&quot;/&gt;&lt;property id=&quot;20300&quot; value=&quot;Slide 22&quot;/&gt;&lt;property id=&quot;20307&quot; value=&quot;285&quot;/&gt;&lt;/object&gt;&lt;object type=&quot;3&quot; unique_id=&quot;10733&quot;&gt;&lt;property id=&quot;20148&quot; value=&quot;5&quot;/&gt;&lt;property id=&quot;20300&quot; value=&quot;Slide 25&quot;/&gt;&lt;property id=&quot;20307&quot; value=&quot;286&quot;/&gt;&lt;/object&gt;&lt;/object&gt;&lt;object type=&quot;8&quot; unique_id=&quot;1003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905</TotalTime>
  <Words>1049</Words>
  <Application>Microsoft Office PowerPoint</Application>
  <PresentationFormat>On-screen Show (4:3)</PresentationFormat>
  <Paragraphs>259</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Century Gothic</vt:lpstr>
      <vt:lpstr>Times New Roman</vt:lpstr>
      <vt:lpstr>UVN Bai Sau Nang</vt:lpstr>
      <vt:lpstr>UVN Binh Duong</vt:lpstr>
      <vt:lpstr>Wingdings</vt:lpstr>
      <vt:lpstr>Wingdings 3</vt:lpstr>
      <vt:lpstr>Ion</vt:lpstr>
      <vt:lpstr>TẬP HUẤN  NÂNG CAO NĂNG LỰC RA ĐỀ KIỂM TRA ĐỊNH KỲ Môn Tiếng Anh</vt:lpstr>
      <vt:lpstr>NỘI DUNG TẬP HUẤN</vt:lpstr>
      <vt:lpstr>ĐỊNH HƯỚNG THỰC HIỆN  KIỂM TRA ĐÁNH GIÁ MÔN TIẾNG ANH</vt:lpstr>
      <vt:lpstr>PowerPoint Presentation</vt:lpstr>
      <vt:lpstr>PowerPoint Presentation</vt:lpstr>
      <vt:lpstr>PowerPoint Presentation</vt:lpstr>
      <vt:lpstr>PowerPoint Presentation</vt:lpstr>
      <vt:lpstr>MỘT NHIỆM VỤ ĐÁNH GIÁ CÓ THỂ  CÓ NHIỀU MỨC ĐỘ</vt:lpstr>
      <vt:lpstr>CÙNG 1 ĐỐI TƯỢNG CẦN ĐÁNH GIÁ  CÓ THỂ THIẾT KẾ RA  CÁC MỨC ĐỘ KHÓ KHÁC NHAU </vt:lpstr>
      <vt:lpstr>THẢO LUẬN NHÓM</vt:lpstr>
      <vt:lpstr>XÂY DỰNG MA TRẬN ĐỀ KIỂM TRA</vt:lpstr>
      <vt:lpstr>CÁC BƯỚC XÂY DỰNG  MA TRẬN ĐỀ KT</vt:lpstr>
      <vt:lpstr>Family and Friends Special Edition Grade 5 – Unit 5 – The dinosaur museum</vt:lpstr>
      <vt:lpstr>MA TRẬN </vt:lpstr>
      <vt:lpstr>PowerPoint Presentation</vt:lpstr>
      <vt:lpstr>PowerPoint Presentation</vt:lpstr>
      <vt:lpstr>PowerPoint Presentation</vt:lpstr>
      <vt:lpstr>BREAK TIME</vt:lpstr>
      <vt:lpstr>THỰC HÀNH RA ĐỀ KT  30 PHÚT</vt:lpstr>
      <vt:lpstr>DEMO</vt:lpstr>
      <vt:lpstr>NHÓM 1 - LISTENING</vt:lpstr>
      <vt:lpstr>PowerPoint Presentation</vt:lpstr>
      <vt:lpstr>PowerPoint Presentation</vt:lpstr>
      <vt:lpstr>PowerPoint Presentation</vt:lpstr>
      <vt:lpstr>PowerPoint Presentation</vt:lpstr>
      <vt:lpstr>NHÓM 4 - WRITING</vt:lpstr>
      <vt:lpstr>GIẢIĐÁP THẮC MẮC   CHỈ ĐẠO THỰC HIỆN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RA ĐỀ KIỂM TRA ĐỊNH KỲ Môn Tiếng Anh</dc:title>
  <dc:creator>H61</dc:creator>
  <cp:lastModifiedBy>Ms Trang</cp:lastModifiedBy>
  <cp:revision>68</cp:revision>
  <dcterms:created xsi:type="dcterms:W3CDTF">2016-12-26T08:59:37Z</dcterms:created>
  <dcterms:modified xsi:type="dcterms:W3CDTF">2017-02-06T03:45:19Z</dcterms:modified>
</cp:coreProperties>
</file>