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59" r:id="rId3"/>
    <p:sldId id="260" r:id="rId4"/>
    <p:sldId id="261" r:id="rId5"/>
    <p:sldId id="262" r:id="rId6"/>
    <p:sldId id="263" r:id="rId7"/>
    <p:sldId id="265" r:id="rId8"/>
    <p:sldId id="266" r:id="rId9"/>
    <p:sldId id="268" r:id="rId10"/>
    <p:sldId id="269" r:id="rId11"/>
    <p:sldId id="270" r:id="rId12"/>
    <p:sldId id="271" r:id="rId13"/>
    <p:sldId id="275" r:id="rId14"/>
    <p:sldId id="273" r:id="rId15"/>
    <p:sldId id="27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21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7CEEDC-2C18-48EF-9756-36AB18F85DBD}" type="datetimeFigureOut">
              <a:rPr lang="en-US" smtClean="0"/>
              <a:t>27/03/2020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1FF8F-F674-40B1-AD66-154B7F071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327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altLang="en-US" sz="1200" i="1" dirty="0" smtClean="0"/>
              <a:t>Đặt thước lên tờ giấy trắng, tay trái giữ chặt thước, tay phải cầm bút chấm</a:t>
            </a:r>
            <a:r>
              <a:rPr lang="en-US" altLang="en-US" sz="1200" i="1" dirty="0" smtClean="0"/>
              <a:t> </a:t>
            </a:r>
            <a:r>
              <a:rPr lang="vi-VN" altLang="en-US" sz="1200" i="1" dirty="0" smtClean="0"/>
              <a:t>1 điểm trùng với vạch 0, chấm 1 điểm trùng với vạch 4</a:t>
            </a:r>
            <a:r>
              <a:rPr lang="en-US" altLang="en-US" sz="1200" i="1" dirty="0" smtClean="0"/>
              <a:t>. </a:t>
            </a:r>
            <a:r>
              <a:rPr lang="vi-VN" altLang="en-US" sz="1200" dirty="0" smtClean="0"/>
              <a:t>+</a:t>
            </a:r>
            <a:r>
              <a:rPr lang="vi-VN" altLang="en-US" sz="1200" i="1" dirty="0" smtClean="0"/>
              <a:t>Nối từ 0 đến 4, thẳng với vạch </a:t>
            </a:r>
            <a:r>
              <a:rPr lang="en-US" altLang="en-US" sz="1200" i="1" dirty="0" smtClean="0"/>
              <a:t>4</a:t>
            </a:r>
            <a:r>
              <a:rPr lang="vi-VN" altLang="en-US" sz="1200" i="1" dirty="0" smtClean="0"/>
              <a:t>. </a:t>
            </a:r>
            <a:r>
              <a:rPr lang="vi-VN" altLang="en-US" sz="1200" dirty="0" smtClean="0"/>
              <a:t>+</a:t>
            </a:r>
            <a:r>
              <a:rPr lang="vi-VN" altLang="en-US" sz="1200" i="1" dirty="0" smtClean="0"/>
              <a:t>Nhấc thước ra, viết tên A, B cho 2 điểm, ta có đường thẳng AB = 4 cm</a:t>
            </a:r>
            <a:r>
              <a:rPr lang="vi-VN" altLang="en-US" sz="1050" i="1" dirty="0" smtClean="0"/>
              <a:t>.</a:t>
            </a:r>
            <a:endParaRPr lang="en-US" altLang="en-US" sz="1050" dirty="0" smtClean="0">
              <a:latin typeface="VNI-Avo" pitchFamily="2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sz="1200" dirty="0" smtClean="0">
              <a:latin typeface="VNI-Avo" pitchFamily="2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FF8F-F674-40B1-AD66-154B7F07172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775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altLang="en-US" sz="1200" i="1" dirty="0" smtClean="0"/>
              <a:t>Đặt thước lên tờ giấy trắng, tay trái giữ chặt thước, tay phải cầm bút chấm</a:t>
            </a:r>
            <a:r>
              <a:rPr lang="en-US" altLang="en-US" sz="1200" i="1" dirty="0" smtClean="0"/>
              <a:t> </a:t>
            </a:r>
            <a:r>
              <a:rPr lang="vi-VN" altLang="en-US" sz="1200" i="1" dirty="0" smtClean="0"/>
              <a:t>1 điểm trùng với vạch 0, chấm 1 điểm trùng với vạch 4</a:t>
            </a:r>
            <a:r>
              <a:rPr lang="en-US" altLang="en-US" sz="1200" i="1" dirty="0" smtClean="0"/>
              <a:t>. </a:t>
            </a:r>
            <a:r>
              <a:rPr lang="vi-VN" altLang="en-US" sz="1200" dirty="0" smtClean="0"/>
              <a:t>+</a:t>
            </a:r>
            <a:r>
              <a:rPr lang="vi-VN" altLang="en-US" sz="1200" i="1" dirty="0" smtClean="0"/>
              <a:t>Nối từ 0 đến 4, thẳng với vạch </a:t>
            </a:r>
            <a:r>
              <a:rPr lang="en-US" altLang="en-US" sz="1200" i="1" dirty="0" smtClean="0"/>
              <a:t>4</a:t>
            </a:r>
            <a:r>
              <a:rPr lang="vi-VN" altLang="en-US" sz="1200" i="1" dirty="0" smtClean="0"/>
              <a:t>. </a:t>
            </a:r>
            <a:r>
              <a:rPr lang="vi-VN" altLang="en-US" sz="1200" dirty="0" smtClean="0"/>
              <a:t>+</a:t>
            </a:r>
            <a:r>
              <a:rPr lang="vi-VN" altLang="en-US" sz="1200" i="1" dirty="0" smtClean="0"/>
              <a:t>Nhấc thước ra, viết tên A, B cho 2 điểm, ta có đường thẳng AB = 4 cm</a:t>
            </a:r>
            <a:r>
              <a:rPr lang="vi-VN" altLang="en-US" sz="1050" i="1" dirty="0" smtClean="0"/>
              <a:t>.</a:t>
            </a:r>
            <a:endParaRPr lang="en-US" altLang="en-US" sz="1050" dirty="0" smtClean="0">
              <a:latin typeface="VNI-Avo" pitchFamily="2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sz="1200" dirty="0" smtClean="0">
              <a:latin typeface="VNI-Avo" pitchFamily="2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sz="12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FF8F-F674-40B1-AD66-154B7F07172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326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EA624-8F61-4751-820C-125AD5D5C95B}" type="datetimeFigureOut">
              <a:rPr lang="en-US" smtClean="0"/>
              <a:t>27/03/2020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0383-6F06-4299-AC91-49028CF14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59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EA624-8F61-4751-820C-125AD5D5C95B}" type="datetimeFigureOut">
              <a:rPr lang="en-US" smtClean="0"/>
              <a:t>27/03/2020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0383-6F06-4299-AC91-49028CF14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04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EA624-8F61-4751-820C-125AD5D5C95B}" type="datetimeFigureOut">
              <a:rPr lang="en-US" smtClean="0"/>
              <a:t>27/03/2020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0383-6F06-4299-AC91-49028CF14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062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EA624-8F61-4751-820C-125AD5D5C95B}" type="datetimeFigureOut">
              <a:rPr lang="en-US" smtClean="0"/>
              <a:t>27/03/2020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0383-6F06-4299-AC91-49028CF14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11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EA624-8F61-4751-820C-125AD5D5C95B}" type="datetimeFigureOut">
              <a:rPr lang="en-US" smtClean="0"/>
              <a:t>27/03/2020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0383-6F06-4299-AC91-49028CF14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023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EA624-8F61-4751-820C-125AD5D5C95B}" type="datetimeFigureOut">
              <a:rPr lang="en-US" smtClean="0"/>
              <a:t>27/03/2020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0383-6F06-4299-AC91-49028CF14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213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EA624-8F61-4751-820C-125AD5D5C95B}" type="datetimeFigureOut">
              <a:rPr lang="en-US" smtClean="0"/>
              <a:t>27/03/2020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0383-6F06-4299-AC91-49028CF14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79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EA624-8F61-4751-820C-125AD5D5C95B}" type="datetimeFigureOut">
              <a:rPr lang="en-US" smtClean="0"/>
              <a:t>27/03/2020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0383-6F06-4299-AC91-49028CF14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110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EA624-8F61-4751-820C-125AD5D5C95B}" type="datetimeFigureOut">
              <a:rPr lang="en-US" smtClean="0"/>
              <a:t>27/03/2020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0383-6F06-4299-AC91-49028CF14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314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EA624-8F61-4751-820C-125AD5D5C95B}" type="datetimeFigureOut">
              <a:rPr lang="en-US" smtClean="0"/>
              <a:t>27/03/2020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0383-6F06-4299-AC91-49028CF14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00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EA624-8F61-4751-820C-125AD5D5C95B}" type="datetimeFigureOut">
              <a:rPr lang="en-US" smtClean="0"/>
              <a:t>27/03/2020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10383-6F06-4299-AC91-49028CF14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40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EEA624-8F61-4751-820C-125AD5D5C95B}" type="datetimeFigureOut">
              <a:rPr lang="en-US" smtClean="0"/>
              <a:t>27/03/2020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410383-6F06-4299-AC91-49028CF14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514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-352425" y="4151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.VnTime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221948"/>
            <a:ext cx="8945527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Arial" pitchFamily="34" charset="0"/>
              </a:rPr>
              <a:t>VẼ ĐOẠN THẲNG CÓ ĐỘ DÀI CHO TRƯỚC</a:t>
            </a:r>
            <a:endParaRPr lang="en-US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86426" y="361662"/>
            <a:ext cx="3424656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en-US" sz="4000" b="1" cap="all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4000" b="1" cap="all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n-US" sz="4000" b="1" cap="all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4000" b="1" cap="all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518958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4038600" y="1066801"/>
            <a:ext cx="480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latin typeface=".VnTimeH" pitchFamily="34" charset="0"/>
            </a:endParaRPr>
          </a:p>
        </p:txBody>
      </p:sp>
      <p:sp>
        <p:nvSpPr>
          <p:cNvPr id="13317" name="Rectangle 8"/>
          <p:cNvSpPr>
            <a:spLocks noChangeArrowheads="1"/>
          </p:cNvSpPr>
          <p:nvPr/>
        </p:nvSpPr>
        <p:spPr bwMode="auto">
          <a:xfrm>
            <a:off x="1981200" y="522288"/>
            <a:ext cx="2286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Luyện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tập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</p:txBody>
      </p:sp>
      <p:sp>
        <p:nvSpPr>
          <p:cNvPr id="13318" name="Rectangle 9"/>
          <p:cNvSpPr>
            <a:spLocks noChangeArrowheads="1"/>
          </p:cNvSpPr>
          <p:nvPr/>
        </p:nvSpPr>
        <p:spPr bwMode="auto">
          <a:xfrm>
            <a:off x="2857500" y="1335088"/>
            <a:ext cx="4495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Bài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1. </a:t>
            </a:r>
            <a:r>
              <a:rPr lang="en-US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Vẽ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đoạn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thẳng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có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độ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dài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</p:txBody>
      </p:sp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2362200" y="3200400"/>
            <a:ext cx="1143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VNI-Avo" pitchFamily="2" charset="0"/>
              </a:rPr>
              <a:t>5cm</a:t>
            </a:r>
            <a:endParaRPr lang="en-US" altLang="en-US" sz="2400" b="1" u="sng" dirty="0">
              <a:solidFill>
                <a:srgbClr val="3333CC"/>
              </a:solidFill>
              <a:latin typeface="VNI-Avo" pitchFamily="2" charset="0"/>
            </a:endParaRP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2362200" y="3962400"/>
            <a:ext cx="1143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VNI-Avo" pitchFamily="2" charset="0"/>
              </a:rPr>
              <a:t>7cm</a:t>
            </a:r>
            <a:endParaRPr lang="en-US" altLang="en-US" sz="2400" b="1" u="sng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13319" name="Rectangle 12"/>
          <p:cNvSpPr>
            <a:spLocks noChangeArrowheads="1"/>
          </p:cNvSpPr>
          <p:nvPr/>
        </p:nvSpPr>
        <p:spPr bwMode="auto">
          <a:xfrm>
            <a:off x="2362200" y="4800600"/>
            <a:ext cx="1143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3333CC"/>
                </a:solidFill>
                <a:latin typeface="VNI-Avo" pitchFamily="2" charset="0"/>
              </a:rPr>
              <a:t>2cm</a:t>
            </a:r>
            <a:endParaRPr lang="en-US" altLang="en-US" sz="2400" b="1" u="sng" dirty="0">
              <a:solidFill>
                <a:srgbClr val="3333CC"/>
              </a:solidFill>
              <a:latin typeface="VNI-Avo" pitchFamily="2" charset="0"/>
            </a:endParaRPr>
          </a:p>
        </p:txBody>
      </p:sp>
      <p:sp>
        <p:nvSpPr>
          <p:cNvPr id="13320" name="Rectangle 13"/>
          <p:cNvSpPr>
            <a:spLocks noChangeArrowheads="1"/>
          </p:cNvSpPr>
          <p:nvPr/>
        </p:nvSpPr>
        <p:spPr bwMode="auto">
          <a:xfrm>
            <a:off x="2362200" y="5715000"/>
            <a:ext cx="1143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CC3399"/>
                </a:solidFill>
                <a:latin typeface="VNI-Avo" pitchFamily="2" charset="0"/>
              </a:rPr>
              <a:t>9cm</a:t>
            </a:r>
            <a:endParaRPr lang="en-US" altLang="en-US" sz="2400" b="1" u="sng" dirty="0">
              <a:solidFill>
                <a:srgbClr val="CC3399"/>
              </a:solidFill>
              <a:latin typeface="VNI-Avo" pitchFamily="2" charset="0"/>
            </a:endParaRPr>
          </a:p>
        </p:txBody>
      </p:sp>
      <p:sp>
        <p:nvSpPr>
          <p:cNvPr id="13321" name="Line 14"/>
          <p:cNvSpPr>
            <a:spLocks noChangeShapeType="1"/>
          </p:cNvSpPr>
          <p:nvPr/>
        </p:nvSpPr>
        <p:spPr bwMode="auto">
          <a:xfrm>
            <a:off x="3810000" y="3505200"/>
            <a:ext cx="3352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2" name="Line 15"/>
          <p:cNvSpPr>
            <a:spLocks noChangeShapeType="1"/>
          </p:cNvSpPr>
          <p:nvPr/>
        </p:nvSpPr>
        <p:spPr bwMode="auto">
          <a:xfrm>
            <a:off x="3810000" y="4343400"/>
            <a:ext cx="4724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3" name="Line 16"/>
          <p:cNvSpPr>
            <a:spLocks noChangeShapeType="1"/>
          </p:cNvSpPr>
          <p:nvPr/>
        </p:nvSpPr>
        <p:spPr bwMode="auto">
          <a:xfrm>
            <a:off x="3810000" y="5181600"/>
            <a:ext cx="1295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4" name="Line 17"/>
          <p:cNvSpPr>
            <a:spLocks noChangeShapeType="1"/>
          </p:cNvSpPr>
          <p:nvPr/>
        </p:nvSpPr>
        <p:spPr bwMode="auto">
          <a:xfrm>
            <a:off x="3810000" y="6019800"/>
            <a:ext cx="6019800" cy="0"/>
          </a:xfrm>
          <a:prstGeom prst="line">
            <a:avLst/>
          </a:prstGeom>
          <a:noFill/>
          <a:ln w="38100">
            <a:solidFill>
              <a:srgbClr val="CC3399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5844" name="Picture 4" descr="THUOC NGA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113" y="3576638"/>
            <a:ext cx="7543800" cy="13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8" name="Picture 18" descr="THUOC NGA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414838"/>
            <a:ext cx="7543800" cy="13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9" name="Picture 19" descr="THUOC NGA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253038"/>
            <a:ext cx="7543800" cy="13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0" name="Picture 20" descr="THUOC NGA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888" y="6073776"/>
            <a:ext cx="7543800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91146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3319" grpId="0"/>
      <p:bldP spid="133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4038600" y="1066801"/>
            <a:ext cx="480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latin typeface=".VnTimeH" pitchFamily="34" charset="0"/>
            </a:endParaRPr>
          </a:p>
        </p:txBody>
      </p:sp>
      <p:sp>
        <p:nvSpPr>
          <p:cNvPr id="14341" name="Rectangle 7"/>
          <p:cNvSpPr>
            <a:spLocks noChangeArrowheads="1"/>
          </p:cNvSpPr>
          <p:nvPr/>
        </p:nvSpPr>
        <p:spPr bwMode="auto">
          <a:xfrm>
            <a:off x="2362201" y="979489"/>
            <a:ext cx="6943725" cy="55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3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Bài</a:t>
            </a:r>
            <a:r>
              <a:rPr lang="en-US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2. </a:t>
            </a:r>
            <a:r>
              <a:rPr lang="en-US" altLang="en-US" sz="3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Giải</a:t>
            </a:r>
            <a:r>
              <a:rPr lang="en-US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3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bài</a:t>
            </a:r>
            <a:r>
              <a:rPr lang="en-US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3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toán</a:t>
            </a:r>
            <a:r>
              <a:rPr lang="en-US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3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theo</a:t>
            </a:r>
            <a:r>
              <a:rPr lang="en-US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3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tóm</a:t>
            </a:r>
            <a:r>
              <a:rPr lang="en-US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3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tắt</a:t>
            </a:r>
            <a:r>
              <a:rPr lang="en-US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3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sau</a:t>
            </a:r>
            <a:r>
              <a:rPr lang="en-US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</p:txBody>
      </p:sp>
      <p:sp>
        <p:nvSpPr>
          <p:cNvPr id="14342" name="Rectangle 8"/>
          <p:cNvSpPr>
            <a:spLocks noChangeArrowheads="1"/>
          </p:cNvSpPr>
          <p:nvPr/>
        </p:nvSpPr>
        <p:spPr bwMode="auto">
          <a:xfrm>
            <a:off x="2105025" y="1905000"/>
            <a:ext cx="1905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Tóm</a:t>
            </a:r>
            <a:r>
              <a:rPr lang="en-US" altLang="en-US" sz="3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tắt</a:t>
            </a:r>
            <a:endParaRPr lang="en-US" altLang="en-US" sz="32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343" name="Rectangle 10"/>
          <p:cNvSpPr>
            <a:spLocks noChangeArrowheads="1"/>
          </p:cNvSpPr>
          <p:nvPr/>
        </p:nvSpPr>
        <p:spPr bwMode="auto">
          <a:xfrm>
            <a:off x="2819400" y="2833688"/>
            <a:ext cx="4648200" cy="166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Đoạn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thẳng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AB     : 5cm</a:t>
            </a:r>
          </a:p>
          <a:p>
            <a:pPr>
              <a:spcBef>
                <a:spcPct val="50000"/>
              </a:spcBef>
              <a:defRPr/>
            </a:pP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Đoạn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thẳng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BC     : 3cm</a:t>
            </a:r>
          </a:p>
          <a:p>
            <a:pPr>
              <a:spcBef>
                <a:spcPct val="50000"/>
              </a:spcBef>
              <a:defRPr/>
            </a:pP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Cả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hai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đoạn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thẳng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:…cm ?</a:t>
            </a:r>
          </a:p>
        </p:txBody>
      </p:sp>
    </p:spTree>
    <p:extLst>
      <p:ext uri="{BB962C8B-B14F-4D97-AF65-F5344CB8AC3E}">
        <p14:creationId xmlns:p14="http://schemas.microsoft.com/office/powerpoint/2010/main" val="410908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4038600" y="1066801"/>
            <a:ext cx="480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latin typeface=".VnTimeH" pitchFamily="34" charset="0"/>
            </a:endParaRPr>
          </a:p>
        </p:txBody>
      </p:sp>
      <p:sp>
        <p:nvSpPr>
          <p:cNvPr id="14341" name="Rectangle 7"/>
          <p:cNvSpPr>
            <a:spLocks noChangeArrowheads="1"/>
          </p:cNvSpPr>
          <p:nvPr/>
        </p:nvSpPr>
        <p:spPr bwMode="auto">
          <a:xfrm>
            <a:off x="2124076" y="420689"/>
            <a:ext cx="6943725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Bài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2.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Giải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bài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toán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theo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tóm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tắt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sau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</p:txBody>
      </p:sp>
      <p:sp>
        <p:nvSpPr>
          <p:cNvPr id="14342" name="Rectangle 8"/>
          <p:cNvSpPr>
            <a:spLocks noChangeArrowheads="1"/>
          </p:cNvSpPr>
          <p:nvPr/>
        </p:nvSpPr>
        <p:spPr bwMode="auto">
          <a:xfrm>
            <a:off x="2362200" y="1116013"/>
            <a:ext cx="1905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Tóm</a:t>
            </a:r>
            <a:r>
              <a:rPr lang="en-US" alt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tắt</a:t>
            </a:r>
            <a:endParaRPr lang="en-US" altLang="en-US" sz="28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343" name="Rectangle 10"/>
          <p:cNvSpPr>
            <a:spLocks noChangeArrowheads="1"/>
          </p:cNvSpPr>
          <p:nvPr/>
        </p:nvSpPr>
        <p:spPr bwMode="auto">
          <a:xfrm>
            <a:off x="3886200" y="1620833"/>
            <a:ext cx="4648200" cy="166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Đoạn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thẳng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AB     : 5cm</a:t>
            </a:r>
          </a:p>
          <a:p>
            <a:pPr>
              <a:spcBef>
                <a:spcPct val="50000"/>
              </a:spcBef>
              <a:defRPr/>
            </a:pP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Đoạn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thẳng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BC     : </a:t>
            </a:r>
            <a:r>
              <a:rPr lang="en-US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3cm</a:t>
            </a:r>
            <a:endParaRPr lang="en-US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5029200" y="3624263"/>
            <a:ext cx="1905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800" u="sng" dirty="0" err="1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Bài</a:t>
            </a:r>
            <a:r>
              <a:rPr lang="en-US" altLang="en-US" sz="2800" u="sng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u="sng" dirty="0" err="1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giải</a:t>
            </a:r>
            <a:endParaRPr lang="en-US" altLang="en-US" sz="2800" u="sng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3851585" y="2978145"/>
            <a:ext cx="522186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Cả</a:t>
            </a:r>
            <a:r>
              <a:rPr lang="en-US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hai</a:t>
            </a:r>
            <a:r>
              <a:rPr lang="en-US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đoạn</a:t>
            </a:r>
            <a:r>
              <a:rPr lang="en-US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thẳng</a:t>
            </a:r>
            <a:r>
              <a:rPr lang="en-US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 :…. 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c</a:t>
            </a:r>
            <a:r>
              <a:rPr lang="en-US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m ?</a:t>
            </a:r>
            <a:endParaRPr lang="en-US" altLang="en-US" sz="2800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281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4038600" y="1066801"/>
            <a:ext cx="480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latin typeface=".VnTimeH" pitchFamily="34" charset="0"/>
            </a:endParaRPr>
          </a:p>
        </p:txBody>
      </p:sp>
      <p:sp>
        <p:nvSpPr>
          <p:cNvPr id="14341" name="Rectangle 7"/>
          <p:cNvSpPr>
            <a:spLocks noChangeArrowheads="1"/>
          </p:cNvSpPr>
          <p:nvPr/>
        </p:nvSpPr>
        <p:spPr bwMode="auto">
          <a:xfrm>
            <a:off x="2124076" y="420689"/>
            <a:ext cx="6943725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Bài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2.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Giải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bài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toán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theo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tóm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tắt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sau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</p:txBody>
      </p:sp>
      <p:sp>
        <p:nvSpPr>
          <p:cNvPr id="14342" name="Rectangle 8"/>
          <p:cNvSpPr>
            <a:spLocks noChangeArrowheads="1"/>
          </p:cNvSpPr>
          <p:nvPr/>
        </p:nvSpPr>
        <p:spPr bwMode="auto">
          <a:xfrm>
            <a:off x="2362200" y="1116013"/>
            <a:ext cx="1905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Tóm</a:t>
            </a:r>
            <a:r>
              <a:rPr lang="en-US" alt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tắt</a:t>
            </a:r>
            <a:endParaRPr lang="en-US" altLang="en-US" sz="28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343" name="Rectangle 10"/>
          <p:cNvSpPr>
            <a:spLocks noChangeArrowheads="1"/>
          </p:cNvSpPr>
          <p:nvPr/>
        </p:nvSpPr>
        <p:spPr bwMode="auto">
          <a:xfrm>
            <a:off x="3886200" y="1773238"/>
            <a:ext cx="4648200" cy="166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Đoạn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thẳng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AB     : 5cm</a:t>
            </a:r>
          </a:p>
          <a:p>
            <a:pPr>
              <a:spcBef>
                <a:spcPct val="50000"/>
              </a:spcBef>
              <a:defRPr/>
            </a:pP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Đoạn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thẳng</a:t>
            </a:r>
            <a:r>
              <a:rPr lang="en-US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BC     : 3cm</a:t>
            </a:r>
          </a:p>
          <a:p>
            <a:pPr>
              <a:spcBef>
                <a:spcPct val="50000"/>
              </a:spcBef>
              <a:defRPr/>
            </a:pPr>
            <a:r>
              <a:rPr lang="en-US" altLang="en-US" sz="2800" dirty="0" err="1">
                <a:solidFill>
                  <a:schemeClr val="accent2">
                    <a:lumMod val="75000"/>
                  </a:schemeClr>
                </a:solidFill>
              </a:rPr>
              <a:t>Cả</a:t>
            </a:r>
            <a:r>
              <a:rPr lang="en-US" altLang="en-US" sz="2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accent2">
                    <a:lumMod val="75000"/>
                  </a:schemeClr>
                </a:solidFill>
              </a:rPr>
              <a:t>hai</a:t>
            </a:r>
            <a:r>
              <a:rPr lang="en-US" altLang="en-US" sz="2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accent2">
                    <a:lumMod val="75000"/>
                  </a:schemeClr>
                </a:solidFill>
              </a:rPr>
              <a:t>đoạn</a:t>
            </a:r>
            <a:r>
              <a:rPr lang="en-US" altLang="en-US" sz="2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en-US" sz="2800" dirty="0" err="1">
                <a:solidFill>
                  <a:schemeClr val="accent2">
                    <a:lumMod val="75000"/>
                  </a:schemeClr>
                </a:solidFill>
              </a:rPr>
              <a:t>thẳng</a:t>
            </a:r>
            <a:r>
              <a:rPr lang="en-US" altLang="en-US" sz="2800" dirty="0">
                <a:solidFill>
                  <a:schemeClr val="accent2">
                    <a:lumMod val="75000"/>
                  </a:schemeClr>
                </a:solidFill>
              </a:rPr>
              <a:t> :…cm ?</a:t>
            </a: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3505200" y="4421188"/>
            <a:ext cx="6040582" cy="920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Số</a:t>
            </a:r>
            <a:r>
              <a:rPr lang="en-US" altLang="en-US" sz="2800" dirty="0" smtClean="0">
                <a:cs typeface="Arial" panose="020B0604020202020204" pitchFamily="34" charset="0"/>
              </a:rPr>
              <a:t> </a:t>
            </a:r>
            <a:r>
              <a:rPr lang="en-US" altLang="en-US" sz="2800" dirty="0" smtClean="0">
                <a:solidFill>
                  <a:schemeClr val="accent2">
                    <a:lumMod val="75000"/>
                  </a:schemeClr>
                </a:solidFill>
                <a:cs typeface="Arial" panose="020B0604020202020204" pitchFamily="34" charset="0"/>
              </a:rPr>
              <a:t>cm </a:t>
            </a:r>
            <a:r>
              <a:rPr lang="en-US" altLang="en-US" sz="2800" dirty="0" err="1" smtClean="0">
                <a:cs typeface="Arial" panose="020B0604020202020204" pitchFamily="34" charset="0"/>
              </a:rPr>
              <a:t>cả</a:t>
            </a:r>
            <a:r>
              <a:rPr lang="en-US" altLang="en-US" sz="2800" dirty="0" smtClean="0"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cs typeface="Arial" panose="020B0604020202020204" pitchFamily="34" charset="0"/>
              </a:rPr>
              <a:t>hai</a:t>
            </a:r>
            <a:r>
              <a:rPr lang="en-US" altLang="en-US" sz="2800" dirty="0" smtClean="0"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cs typeface="Arial" panose="020B0604020202020204" pitchFamily="34" charset="0"/>
              </a:rPr>
              <a:t>đoạn</a:t>
            </a:r>
            <a:r>
              <a:rPr lang="en-US" altLang="en-US" sz="2800" dirty="0" smtClean="0"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cs typeface="Arial" panose="020B0604020202020204" pitchFamily="34" charset="0"/>
              </a:rPr>
              <a:t>thẳng</a:t>
            </a:r>
            <a:r>
              <a:rPr lang="en-US" altLang="en-US" sz="2800" dirty="0" smtClean="0"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cs typeface="Arial" panose="020B0604020202020204" pitchFamily="34" charset="0"/>
              </a:rPr>
              <a:t>dài</a:t>
            </a:r>
            <a:r>
              <a:rPr lang="en-US" altLang="en-US" sz="2800" dirty="0" smtClean="0">
                <a:cs typeface="Arial" panose="020B0604020202020204" pitchFamily="34" charset="0"/>
              </a:rPr>
              <a:t> </a:t>
            </a:r>
            <a:r>
              <a:rPr lang="en-US" altLang="en-US" sz="2800" dirty="0" err="1" smtClean="0">
                <a:cs typeface="Arial" panose="020B0604020202020204" pitchFamily="34" charset="0"/>
              </a:rPr>
              <a:t>là</a:t>
            </a:r>
            <a:r>
              <a:rPr lang="en-US" altLang="en-US" sz="2800" dirty="0" smtClean="0">
                <a:cs typeface="Arial" panose="020B0604020202020204" pitchFamily="34" charset="0"/>
              </a:rPr>
              <a:t> :</a:t>
            </a:r>
            <a:endParaRPr lang="en-US" altLang="en-US" sz="2800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cs typeface="Arial" panose="020B0604020202020204" pitchFamily="34" charset="0"/>
              </a:rPr>
              <a:t>	</a:t>
            </a: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5029200" y="3624263"/>
            <a:ext cx="1905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2800" u="sng" dirty="0" err="1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Bài</a:t>
            </a:r>
            <a:r>
              <a:rPr lang="en-US" altLang="en-US" sz="2800" u="sng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u="sng" dirty="0" err="1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giải</a:t>
            </a:r>
            <a:endParaRPr lang="en-US" altLang="en-US" sz="2800" u="sng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3681516" y="5376702"/>
            <a:ext cx="3131128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cs typeface="Arial" panose="020B0604020202020204" pitchFamily="34" charset="0"/>
              </a:rPr>
              <a:t>	</a:t>
            </a:r>
            <a:r>
              <a:rPr lang="en-US" altLang="en-US" sz="2800" dirty="0" err="1">
                <a:cs typeface="Arial" panose="020B0604020202020204" pitchFamily="34" charset="0"/>
              </a:rPr>
              <a:t>Đáp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số</a:t>
            </a:r>
            <a:r>
              <a:rPr lang="en-US" altLang="en-US" sz="2800" dirty="0">
                <a:cs typeface="Arial" panose="020B0604020202020204" pitchFamily="34" charset="0"/>
              </a:rPr>
              <a:t>: 8cm</a:t>
            </a: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3678052" y="5127960"/>
            <a:ext cx="5389749" cy="460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cs typeface="Arial" panose="020B0604020202020204" pitchFamily="34" charset="0"/>
              </a:rPr>
              <a:t>	5 + 3 = </a:t>
            </a:r>
            <a:r>
              <a:rPr lang="en-US" altLang="en-US" sz="2800" dirty="0" smtClean="0">
                <a:cs typeface="Arial" panose="020B0604020202020204" pitchFamily="34" charset="0"/>
              </a:rPr>
              <a:t>8 </a:t>
            </a:r>
            <a:r>
              <a:rPr lang="en-US" altLang="en-US" sz="2800" dirty="0">
                <a:cs typeface="Arial" panose="020B0604020202020204" pitchFamily="34" charset="0"/>
              </a:rPr>
              <a:t>(cm)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10230356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4038600" y="1066801"/>
            <a:ext cx="480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latin typeface=".VnTimeH" pitchFamily="34" charset="0"/>
            </a:endParaRPr>
          </a:p>
        </p:txBody>
      </p:sp>
      <p:sp>
        <p:nvSpPr>
          <p:cNvPr id="16389" name="Rectangle 7"/>
          <p:cNvSpPr>
            <a:spLocks noChangeArrowheads="1"/>
          </p:cNvSpPr>
          <p:nvPr/>
        </p:nvSpPr>
        <p:spPr bwMode="auto">
          <a:xfrm>
            <a:off x="1866900" y="974725"/>
            <a:ext cx="8610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3/ </a:t>
            </a:r>
            <a:r>
              <a:rPr lang="en-US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Vẽ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các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đoạn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thẳng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AB, BC </a:t>
            </a:r>
            <a:r>
              <a:rPr lang="en-US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có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độ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dài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nêu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trong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bài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2.</a:t>
            </a:r>
          </a:p>
        </p:txBody>
      </p:sp>
      <p:grpSp>
        <p:nvGrpSpPr>
          <p:cNvPr id="31806" name="Group 62"/>
          <p:cNvGrpSpPr>
            <a:grpSpLocks/>
          </p:cNvGrpSpPr>
          <p:nvPr/>
        </p:nvGrpSpPr>
        <p:grpSpPr bwMode="auto">
          <a:xfrm>
            <a:off x="2312988" y="4956175"/>
            <a:ext cx="457200" cy="609600"/>
            <a:chOff x="528" y="1392"/>
            <a:chExt cx="288" cy="384"/>
          </a:xfrm>
        </p:grpSpPr>
        <p:sp>
          <p:nvSpPr>
            <p:cNvPr id="17443" name="Text Box 63"/>
            <p:cNvSpPr txBox="1">
              <a:spLocks noChangeArrowheads="1"/>
            </p:cNvSpPr>
            <p:nvPr/>
          </p:nvSpPr>
          <p:spPr bwMode="auto">
            <a:xfrm>
              <a:off x="528" y="1392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A</a:t>
              </a:r>
            </a:p>
          </p:txBody>
        </p:sp>
        <p:sp>
          <p:nvSpPr>
            <p:cNvPr id="17444" name="Oval 64"/>
            <p:cNvSpPr>
              <a:spLocks noChangeArrowheads="1"/>
            </p:cNvSpPr>
            <p:nvPr/>
          </p:nvSpPr>
          <p:spPr bwMode="auto">
            <a:xfrm>
              <a:off x="624" y="1728"/>
              <a:ext cx="53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31809" name="Group 65"/>
          <p:cNvGrpSpPr>
            <a:grpSpLocks/>
          </p:cNvGrpSpPr>
          <p:nvPr/>
        </p:nvGrpSpPr>
        <p:grpSpPr bwMode="auto">
          <a:xfrm>
            <a:off x="5715000" y="4724400"/>
            <a:ext cx="457200" cy="609600"/>
            <a:chOff x="2640" y="1392"/>
            <a:chExt cx="288" cy="384"/>
          </a:xfrm>
        </p:grpSpPr>
        <p:sp>
          <p:nvSpPr>
            <p:cNvPr id="17441" name="Text Box 66"/>
            <p:cNvSpPr txBox="1">
              <a:spLocks noChangeArrowheads="1"/>
            </p:cNvSpPr>
            <p:nvPr/>
          </p:nvSpPr>
          <p:spPr bwMode="auto">
            <a:xfrm>
              <a:off x="2640" y="1392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B</a:t>
              </a:r>
            </a:p>
          </p:txBody>
        </p:sp>
        <p:sp>
          <p:nvSpPr>
            <p:cNvPr id="17442" name="Oval 67"/>
            <p:cNvSpPr>
              <a:spLocks noChangeArrowheads="1"/>
            </p:cNvSpPr>
            <p:nvPr/>
          </p:nvSpPr>
          <p:spPr bwMode="auto">
            <a:xfrm>
              <a:off x="2736" y="1728"/>
              <a:ext cx="53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pic>
        <p:nvPicPr>
          <p:cNvPr id="31815" name="Picture 71" descr="THUOC NGA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4939">
            <a:off x="2209800" y="5334000"/>
            <a:ext cx="7543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816" name="Line 72"/>
          <p:cNvSpPr>
            <a:spLocks noChangeShapeType="1"/>
          </p:cNvSpPr>
          <p:nvPr/>
        </p:nvSpPr>
        <p:spPr bwMode="auto">
          <a:xfrm flipV="1">
            <a:off x="2557463" y="5291138"/>
            <a:ext cx="335280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1817" name="Picture 73" descr="THUOC NGA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3668">
            <a:off x="5432425" y="5780088"/>
            <a:ext cx="7543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818" name="Group 74"/>
          <p:cNvGrpSpPr>
            <a:grpSpLocks/>
          </p:cNvGrpSpPr>
          <p:nvPr/>
        </p:nvGrpSpPr>
        <p:grpSpPr bwMode="auto">
          <a:xfrm>
            <a:off x="7739063" y="4997450"/>
            <a:ext cx="457200" cy="609600"/>
            <a:chOff x="3936" y="1392"/>
            <a:chExt cx="288" cy="384"/>
          </a:xfrm>
        </p:grpSpPr>
        <p:sp>
          <p:nvSpPr>
            <p:cNvPr id="17439" name="Oval 75"/>
            <p:cNvSpPr>
              <a:spLocks noChangeArrowheads="1"/>
            </p:cNvSpPr>
            <p:nvPr/>
          </p:nvSpPr>
          <p:spPr bwMode="auto">
            <a:xfrm>
              <a:off x="4032" y="1728"/>
              <a:ext cx="53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7440" name="Text Box 76"/>
            <p:cNvSpPr txBox="1">
              <a:spLocks noChangeArrowheads="1"/>
            </p:cNvSpPr>
            <p:nvPr/>
          </p:nvSpPr>
          <p:spPr bwMode="auto">
            <a:xfrm>
              <a:off x="3936" y="1392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400" b="1"/>
                <a:t>C</a:t>
              </a:r>
            </a:p>
          </p:txBody>
        </p:sp>
      </p:grpSp>
      <p:sp>
        <p:nvSpPr>
          <p:cNvPr id="31821" name="Line 77"/>
          <p:cNvSpPr>
            <a:spLocks noChangeShapeType="1"/>
          </p:cNvSpPr>
          <p:nvPr/>
        </p:nvSpPr>
        <p:spPr bwMode="auto">
          <a:xfrm>
            <a:off x="5876925" y="5280025"/>
            <a:ext cx="20574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824" name="Text Box 80"/>
          <p:cNvSpPr txBox="1">
            <a:spLocks noChangeArrowheads="1"/>
          </p:cNvSpPr>
          <p:nvPr/>
        </p:nvSpPr>
        <p:spPr bwMode="auto">
          <a:xfrm>
            <a:off x="6553200" y="4876800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3cm</a:t>
            </a:r>
          </a:p>
        </p:txBody>
      </p:sp>
      <p:sp>
        <p:nvSpPr>
          <p:cNvPr id="31829" name="Text Box 85"/>
          <p:cNvSpPr txBox="1">
            <a:spLocks noChangeArrowheads="1"/>
          </p:cNvSpPr>
          <p:nvPr/>
        </p:nvSpPr>
        <p:spPr bwMode="auto">
          <a:xfrm>
            <a:off x="3429000" y="4876800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/>
              <a:t>5cm</a:t>
            </a:r>
          </a:p>
        </p:txBody>
      </p:sp>
    </p:spTree>
    <p:extLst>
      <p:ext uri="{BB962C8B-B14F-4D97-AF65-F5344CB8AC3E}">
        <p14:creationId xmlns:p14="http://schemas.microsoft.com/office/powerpoint/2010/main" val="28584183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1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1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31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1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1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1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1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31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1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1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31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16" grpId="0" animBg="1"/>
      <p:bldP spid="31821" grpId="0" animBg="1"/>
      <p:bldP spid="31824" grpId="0"/>
      <p:bldP spid="318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98243" y="4353223"/>
            <a:ext cx="71096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4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TIẾT HỌC KẾT THÚC</a:t>
            </a:r>
            <a:endParaRPr lang="en-US" sz="5400" b="1" cap="all" spc="0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1634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AutoShape 3"/>
          <p:cNvSpPr>
            <a:spLocks noChangeArrowheads="1"/>
          </p:cNvSpPr>
          <p:nvPr/>
        </p:nvSpPr>
        <p:spPr bwMode="auto">
          <a:xfrm>
            <a:off x="3429000" y="609600"/>
            <a:ext cx="5778500" cy="1651000"/>
          </a:xfrm>
          <a:prstGeom prst="cloudCallout">
            <a:avLst>
              <a:gd name="adj1" fmla="val -48241"/>
              <a:gd name="adj2" fmla="val 85181"/>
            </a:avLst>
          </a:prstGeom>
          <a:solidFill>
            <a:srgbClr val="99FFCC"/>
          </a:solidFill>
          <a:ln w="12700" cap="sq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6176" tIns="38087" rIns="76176" bIns="38087"/>
          <a:lstStyle>
            <a:lvl1pPr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40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BÀI CŨ</a:t>
            </a: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 rot="5400000">
            <a:off x="4558507" y="1156495"/>
            <a:ext cx="1198563" cy="4219575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FF99FF"/>
              </a:gs>
              <a:gs pos="50000">
                <a:schemeClr val="bg1"/>
              </a:gs>
              <a:gs pos="100000">
                <a:srgbClr val="FF99FF"/>
              </a:gs>
            </a:gsLst>
            <a:lin ang="2700000" scaled="1"/>
          </a:gradFill>
          <a:ln w="9525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>
              <a:defRPr/>
            </a:pPr>
            <a:r>
              <a:rPr lang="en-US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5cm + 4cm = </a:t>
            </a:r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4114800" y="5181600"/>
            <a:ext cx="4038600" cy="12192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bg1"/>
              </a:gs>
              <a:gs pos="100000">
                <a:srgbClr val="66FFCC"/>
              </a:gs>
            </a:gsLst>
            <a:lin ang="18900000" scaled="1"/>
          </a:grad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9cm – 4cm =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1905000" y="2033588"/>
            <a:ext cx="2057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3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endParaRPr lang="en-US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5867400" y="2971800"/>
            <a:ext cx="1371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600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9cm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7086600" y="5486400"/>
            <a:ext cx="1371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60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5cm</a:t>
            </a:r>
          </a:p>
        </p:txBody>
      </p:sp>
      <p:sp>
        <p:nvSpPr>
          <p:cNvPr id="33803" name="AutoShape 11"/>
          <p:cNvSpPr>
            <a:spLocks noChangeArrowheads="1"/>
          </p:cNvSpPr>
          <p:nvPr/>
        </p:nvSpPr>
        <p:spPr bwMode="auto">
          <a:xfrm>
            <a:off x="4800600" y="3886200"/>
            <a:ext cx="4267200" cy="1143000"/>
          </a:xfrm>
          <a:prstGeom prst="wave">
            <a:avLst>
              <a:gd name="adj1" fmla="val 13005"/>
              <a:gd name="adj2" fmla="val 0"/>
            </a:avLst>
          </a:prstGeom>
          <a:gradFill rotWithShape="1">
            <a:gsLst>
              <a:gs pos="0">
                <a:srgbClr val="CCFFCC"/>
              </a:gs>
              <a:gs pos="50000">
                <a:schemeClr val="bg1"/>
              </a:gs>
              <a:gs pos="100000">
                <a:srgbClr val="CCFFCC"/>
              </a:gs>
            </a:gsLst>
            <a:lin ang="54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en-US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7cm + 1cm =</a:t>
            </a: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7620000" y="4114800"/>
            <a:ext cx="1371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60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8cm</a:t>
            </a:r>
          </a:p>
        </p:txBody>
      </p:sp>
    </p:spTree>
    <p:extLst>
      <p:ext uri="{BB962C8B-B14F-4D97-AF65-F5344CB8AC3E}">
        <p14:creationId xmlns:p14="http://schemas.microsoft.com/office/powerpoint/2010/main" val="2640298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33796" grpId="0" animBg="1"/>
      <p:bldP spid="33798" grpId="0" animBg="1"/>
      <p:bldP spid="33799" grpId="0"/>
      <p:bldP spid="33800" grpId="0"/>
      <p:bldP spid="33801" grpId="0"/>
      <p:bldP spid="33803" grpId="0" animBg="1"/>
      <p:bldP spid="338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953000" y="901700"/>
            <a:ext cx="1676400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en-US" sz="3200" u="sng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 eaLnBrk="1" hangingPunct="1">
              <a:defRPr/>
            </a:pP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cs typeface="Arial" pitchFamily="34" charset="0"/>
            </a:endParaRPr>
          </a:p>
        </p:txBody>
      </p:sp>
      <p:sp>
        <p:nvSpPr>
          <p:cNvPr id="4100" name="Text Box 289"/>
          <p:cNvSpPr txBox="1">
            <a:spLocks noChangeArrowheads="1"/>
          </p:cNvSpPr>
          <p:nvPr/>
        </p:nvSpPr>
        <p:spPr bwMode="auto">
          <a:xfrm>
            <a:off x="2185989" y="2219325"/>
            <a:ext cx="7591425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FF3300"/>
                </a:solidFill>
              </a:rPr>
              <a:t>VẼ ĐOẠN THẲNG CÓ ĐỘ DÀI CHO TRƯỚC</a:t>
            </a:r>
          </a:p>
        </p:txBody>
      </p:sp>
    </p:spTree>
    <p:extLst>
      <p:ext uri="{BB962C8B-B14F-4D97-AF65-F5344CB8AC3E}">
        <p14:creationId xmlns:p14="http://schemas.microsoft.com/office/powerpoint/2010/main" val="12833672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4038600" y="1066801"/>
            <a:ext cx="480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latin typeface=".VnTimeH" pitchFamily="34" charset="0"/>
            </a:endParaRPr>
          </a:p>
        </p:txBody>
      </p:sp>
      <p:pic>
        <p:nvPicPr>
          <p:cNvPr id="4144" name="Picture 48" descr="THUOC NGA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590800"/>
            <a:ext cx="7315200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89498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4038600" y="1066801"/>
            <a:ext cx="480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latin typeface=".VnTimeH" pitchFamily="34" charset="0"/>
            </a:endParaRP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1562100" y="381000"/>
            <a:ext cx="8229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VẼ ĐOẠN THẲNG CÓ ĐỘ DÀI CHO TRƯỚC</a:t>
            </a:r>
          </a:p>
        </p:txBody>
      </p:sp>
      <p:pic>
        <p:nvPicPr>
          <p:cNvPr id="26631" name="Picture 7" descr="THUOC NGA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657600"/>
            <a:ext cx="7315200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8" descr="TAY VIE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209801"/>
            <a:ext cx="17526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3" name="Oval 9"/>
          <p:cNvSpPr>
            <a:spLocks noChangeArrowheads="1"/>
          </p:cNvSpPr>
          <p:nvPr/>
        </p:nvSpPr>
        <p:spPr bwMode="auto">
          <a:xfrm>
            <a:off x="2667000" y="35814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6634" name="Oval 10"/>
          <p:cNvSpPr>
            <a:spLocks noChangeArrowheads="1"/>
          </p:cNvSpPr>
          <p:nvPr/>
        </p:nvSpPr>
        <p:spPr bwMode="auto">
          <a:xfrm>
            <a:off x="5311775" y="3570288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153" name="Rectangle 11"/>
          <p:cNvSpPr>
            <a:spLocks noChangeArrowheads="1"/>
          </p:cNvSpPr>
          <p:nvPr/>
        </p:nvSpPr>
        <p:spPr bwMode="auto">
          <a:xfrm>
            <a:off x="2133600" y="1600200"/>
            <a:ext cx="39624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4cm</a:t>
            </a:r>
            <a:endParaRPr lang="en-US" altLang="en-US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36" name="Picture 12" descr="ban tay tra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92357">
            <a:off x="1295400" y="4191000"/>
            <a:ext cx="2286000" cy="187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7" name="Line 13"/>
          <p:cNvSpPr>
            <a:spLocks noChangeShapeType="1"/>
          </p:cNvSpPr>
          <p:nvPr/>
        </p:nvSpPr>
        <p:spPr bwMode="auto">
          <a:xfrm>
            <a:off x="2698750" y="3614738"/>
            <a:ext cx="2667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2286000" y="3200400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/>
              <a:t>A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5410200" y="3200400"/>
            <a:ext cx="53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0335685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44444E-6 L 0.22214 -0.0074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9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214 -0.00741 L -0.00416 -0.00348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37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44444E-6 L 0.22214 -0.0074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07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8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9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animBg="1"/>
      <p:bldP spid="26634" grpId="0" animBg="1"/>
      <p:bldP spid="26637" grpId="0" animBg="1"/>
      <p:bldP spid="26638" grpId="0"/>
      <p:bldP spid="266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4038600" y="1066801"/>
            <a:ext cx="480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latin typeface=".VnTimeH" pitchFamily="34" charset="0"/>
            </a:endParaRPr>
          </a:p>
        </p:txBody>
      </p: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1981200" y="304800"/>
            <a:ext cx="8229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sz="2400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Toán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cs typeface="Arial" pitchFamily="34" charset="0"/>
            </a:endParaRPr>
          </a:p>
        </p:txBody>
      </p: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1981200" y="990600"/>
            <a:ext cx="8229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FF3300"/>
                </a:solidFill>
              </a:rPr>
              <a:t>VẼ ĐOẠN THẲNG CÓ ĐỘ DÀI CHO TRƯỚC</a:t>
            </a:r>
          </a:p>
        </p:txBody>
      </p:sp>
      <p:sp>
        <p:nvSpPr>
          <p:cNvPr id="7173" name="Rectangle 7"/>
          <p:cNvSpPr>
            <a:spLocks noChangeArrowheads="1"/>
          </p:cNvSpPr>
          <p:nvPr/>
        </p:nvSpPr>
        <p:spPr bwMode="auto">
          <a:xfrm>
            <a:off x="2133600" y="1647825"/>
            <a:ext cx="39624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4cm</a:t>
            </a:r>
            <a:endParaRPr lang="en-US" altLang="en-US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4" name="Line 8"/>
          <p:cNvSpPr>
            <a:spLocks noChangeShapeType="1"/>
          </p:cNvSpPr>
          <p:nvPr/>
        </p:nvSpPr>
        <p:spPr bwMode="auto">
          <a:xfrm>
            <a:off x="3657600" y="3352800"/>
            <a:ext cx="2590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5" name="Text Box 11"/>
          <p:cNvSpPr txBox="1">
            <a:spLocks noChangeArrowheads="1"/>
          </p:cNvSpPr>
          <p:nvPr/>
        </p:nvSpPr>
        <p:spPr bwMode="auto">
          <a:xfrm>
            <a:off x="3429000" y="28194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/>
              <a:t>A</a:t>
            </a:r>
          </a:p>
        </p:txBody>
      </p:sp>
      <p:sp>
        <p:nvSpPr>
          <p:cNvPr id="7176" name="Text Box 12"/>
          <p:cNvSpPr txBox="1">
            <a:spLocks noChangeArrowheads="1"/>
          </p:cNvSpPr>
          <p:nvPr/>
        </p:nvSpPr>
        <p:spPr bwMode="auto">
          <a:xfrm>
            <a:off x="6096000" y="28194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/>
              <a:t>B</a:t>
            </a:r>
          </a:p>
        </p:txBody>
      </p:sp>
      <p:sp>
        <p:nvSpPr>
          <p:cNvPr id="7177" name="Text Box 13"/>
          <p:cNvSpPr txBox="1">
            <a:spLocks noChangeArrowheads="1"/>
          </p:cNvSpPr>
          <p:nvPr/>
        </p:nvSpPr>
        <p:spPr bwMode="auto">
          <a:xfrm>
            <a:off x="4419600" y="3505200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dirty="0"/>
              <a:t>4cm</a:t>
            </a:r>
          </a:p>
        </p:txBody>
      </p:sp>
    </p:spTree>
    <p:extLst>
      <p:ext uri="{BB962C8B-B14F-4D97-AF65-F5344CB8AC3E}">
        <p14:creationId xmlns:p14="http://schemas.microsoft.com/office/powerpoint/2010/main" val="32758994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4038600" y="1066801"/>
            <a:ext cx="480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latin typeface=".VnTimeH" pitchFamily="34" charset="0"/>
            </a:endParaRPr>
          </a:p>
        </p:txBody>
      </p:sp>
      <p:sp>
        <p:nvSpPr>
          <p:cNvPr id="9220" name="Rectangle 6"/>
          <p:cNvSpPr>
            <a:spLocks noChangeArrowheads="1"/>
          </p:cNvSpPr>
          <p:nvPr/>
        </p:nvSpPr>
        <p:spPr bwMode="auto">
          <a:xfrm>
            <a:off x="2980871" y="381000"/>
            <a:ext cx="6477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VẼ ĐOẠN THẲNG CÓ ĐỘ DÀI CHO TRƯỚC</a:t>
            </a:r>
          </a:p>
        </p:txBody>
      </p:sp>
      <p:sp>
        <p:nvSpPr>
          <p:cNvPr id="9221" name="Rectangle 7"/>
          <p:cNvSpPr>
            <a:spLocks noChangeArrowheads="1"/>
          </p:cNvSpPr>
          <p:nvPr/>
        </p:nvSpPr>
        <p:spPr bwMode="auto">
          <a:xfrm>
            <a:off x="2362200" y="1600200"/>
            <a:ext cx="4865914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00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alt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alt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00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altLang="en-US" sz="3000" dirty="0"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altLang="en-US" sz="30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altLang="en-US" sz="3000" dirty="0">
                <a:latin typeface="Times New Roman" pitchFamily="18" charset="0"/>
                <a:cs typeface="Times New Roman" pitchFamily="18" charset="0"/>
              </a:rPr>
              <a:t> 4cm</a:t>
            </a:r>
            <a:endParaRPr lang="en-US" altLang="en-US" sz="30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2" name="Line 8"/>
          <p:cNvSpPr>
            <a:spLocks noChangeShapeType="1"/>
          </p:cNvSpPr>
          <p:nvPr/>
        </p:nvSpPr>
        <p:spPr bwMode="auto">
          <a:xfrm>
            <a:off x="2971800" y="3429000"/>
            <a:ext cx="2667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3" name="Text Box 9"/>
          <p:cNvSpPr txBox="1">
            <a:spLocks noChangeArrowheads="1"/>
          </p:cNvSpPr>
          <p:nvPr/>
        </p:nvSpPr>
        <p:spPr bwMode="auto">
          <a:xfrm>
            <a:off x="2590800" y="28956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/>
              <a:t>A</a:t>
            </a:r>
          </a:p>
        </p:txBody>
      </p:sp>
      <p:sp>
        <p:nvSpPr>
          <p:cNvPr id="9224" name="Text Box 10"/>
          <p:cNvSpPr txBox="1">
            <a:spLocks noChangeArrowheads="1"/>
          </p:cNvSpPr>
          <p:nvPr/>
        </p:nvSpPr>
        <p:spPr bwMode="auto">
          <a:xfrm>
            <a:off x="5638800" y="28194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/>
              <a:t>B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3962400" y="3581400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dirty="0"/>
              <a:t>4cm</a:t>
            </a:r>
          </a:p>
        </p:txBody>
      </p:sp>
      <p:pic>
        <p:nvPicPr>
          <p:cNvPr id="28684" name="Picture 12" descr="THUOC NGA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458" y="3487056"/>
            <a:ext cx="7543800" cy="13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57015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4038600" y="1066801"/>
            <a:ext cx="480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latin typeface=".VnTimeH" pitchFamily="34" charset="0"/>
            </a:endParaRPr>
          </a:p>
        </p:txBody>
      </p:sp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1981200" y="304800"/>
            <a:ext cx="8229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cs typeface="Arial" pitchFamily="34" charset="0"/>
            </a:endParaRPr>
          </a:p>
          <a:p>
            <a:pPr algn="ctr" eaLnBrk="1" hangingPunct="1">
              <a:defRPr/>
            </a:pPr>
            <a:r>
              <a:rPr lang="en-US" sz="2400" u="sng" dirty="0" err="1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Toán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cs typeface="Arial" pitchFamily="34" charset="0"/>
            </a:endParaRPr>
          </a:p>
        </p:txBody>
      </p:sp>
      <p:sp>
        <p:nvSpPr>
          <p:cNvPr id="10244" name="Rectangle 6"/>
          <p:cNvSpPr>
            <a:spLocks noChangeArrowheads="1"/>
          </p:cNvSpPr>
          <p:nvPr/>
        </p:nvSpPr>
        <p:spPr bwMode="auto">
          <a:xfrm>
            <a:off x="1981200" y="990600"/>
            <a:ext cx="8229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FF3300"/>
                </a:solidFill>
              </a:rPr>
              <a:t>VẼ ĐOẠN THẲNG CÓ ĐỘ DÀI CHO TRƯỚC</a:t>
            </a:r>
          </a:p>
        </p:txBody>
      </p:sp>
      <p:sp>
        <p:nvSpPr>
          <p:cNvPr id="10245" name="Rectangle 7"/>
          <p:cNvSpPr>
            <a:spLocks noChangeArrowheads="1"/>
          </p:cNvSpPr>
          <p:nvPr/>
        </p:nvSpPr>
        <p:spPr bwMode="auto">
          <a:xfrm>
            <a:off x="2286000" y="1600200"/>
            <a:ext cx="4191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alt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altLang="en-US" sz="2400" dirty="0">
                <a:latin typeface="Times New Roman" pitchFamily="18" charset="0"/>
                <a:cs typeface="Times New Roman" pitchFamily="18" charset="0"/>
              </a:rPr>
              <a:t> 4cm</a:t>
            </a:r>
            <a:endParaRPr lang="en-US" altLang="en-US" sz="2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6" name="Line 8"/>
          <p:cNvSpPr>
            <a:spLocks noChangeShapeType="1"/>
          </p:cNvSpPr>
          <p:nvPr/>
        </p:nvSpPr>
        <p:spPr bwMode="auto">
          <a:xfrm>
            <a:off x="2667000" y="2743200"/>
            <a:ext cx="2590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7" name="Text Box 9"/>
          <p:cNvSpPr txBox="1">
            <a:spLocks noChangeArrowheads="1"/>
          </p:cNvSpPr>
          <p:nvPr/>
        </p:nvSpPr>
        <p:spPr bwMode="auto">
          <a:xfrm>
            <a:off x="2438400" y="22098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/>
              <a:t>A</a:t>
            </a:r>
          </a:p>
        </p:txBody>
      </p:sp>
      <p:sp>
        <p:nvSpPr>
          <p:cNvPr id="10248" name="Text Box 10"/>
          <p:cNvSpPr txBox="1">
            <a:spLocks noChangeArrowheads="1"/>
          </p:cNvSpPr>
          <p:nvPr/>
        </p:nvSpPr>
        <p:spPr bwMode="auto">
          <a:xfrm>
            <a:off x="5105400" y="220980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/>
              <a:t>B</a:t>
            </a:r>
          </a:p>
        </p:txBody>
      </p:sp>
      <p:sp>
        <p:nvSpPr>
          <p:cNvPr id="10249" name="Text Box 11"/>
          <p:cNvSpPr txBox="1">
            <a:spLocks noChangeArrowheads="1"/>
          </p:cNvSpPr>
          <p:nvPr/>
        </p:nvSpPr>
        <p:spPr bwMode="auto">
          <a:xfrm>
            <a:off x="3429000" y="2895600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/>
              <a:t>4cm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6526214" y="1724026"/>
            <a:ext cx="1685925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alt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b="1" dirty="0" err="1">
                <a:latin typeface="Times New Roman" pitchFamily="18" charset="0"/>
                <a:cs typeface="Times New Roman" pitchFamily="18" charset="0"/>
              </a:rPr>
              <a:t>vẽ</a:t>
            </a:r>
            <a:endParaRPr lang="en-US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5995988" y="2333625"/>
            <a:ext cx="4214812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vi-VN" altLang="en-US" sz="2400" dirty="0"/>
              <a:t>+</a:t>
            </a:r>
            <a:r>
              <a:rPr lang="vi-VN" altLang="en-US" sz="2400" i="1" dirty="0"/>
              <a:t>Đặt thước lên tờ giấy trắng, tay trái giữ chặt thước, tay phải cầm bút chấm</a:t>
            </a:r>
            <a:r>
              <a:rPr lang="en-US" altLang="en-US" sz="2400" i="1" dirty="0"/>
              <a:t> </a:t>
            </a:r>
            <a:r>
              <a:rPr lang="vi-VN" altLang="en-US" sz="2400" i="1" dirty="0"/>
              <a:t>1 điểm trùng với vạch 0, chấm 1 điểm trùng với vạch 4</a:t>
            </a:r>
            <a:r>
              <a:rPr lang="en-US" altLang="en-US" sz="2400" i="1" dirty="0"/>
              <a:t>.</a:t>
            </a:r>
            <a:endParaRPr lang="en-US" altLang="en-US" sz="2400" dirty="0"/>
          </a:p>
        </p:txBody>
      </p:sp>
      <p:sp>
        <p:nvSpPr>
          <p:cNvPr id="32785" name="Text Box 17"/>
          <p:cNvSpPr txBox="1">
            <a:spLocks noChangeArrowheads="1"/>
          </p:cNvSpPr>
          <p:nvPr/>
        </p:nvSpPr>
        <p:spPr bwMode="auto">
          <a:xfrm>
            <a:off x="5257800" y="4457701"/>
            <a:ext cx="54102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vi-VN" altLang="en-US" sz="2400" dirty="0"/>
              <a:t>+</a:t>
            </a:r>
            <a:r>
              <a:rPr lang="vi-VN" altLang="en-US" sz="2400" i="1" dirty="0"/>
              <a:t>Nối từ 0 đến 4, thẳng với vạch </a:t>
            </a:r>
            <a:r>
              <a:rPr lang="en-US" altLang="en-US" sz="2400" i="1" dirty="0"/>
              <a:t>4</a:t>
            </a:r>
            <a:r>
              <a:rPr lang="vi-VN" altLang="en-US" sz="2400" i="1" dirty="0"/>
              <a:t>. </a:t>
            </a:r>
            <a:endParaRPr lang="en-US" altLang="en-US" sz="2400" dirty="0">
              <a:latin typeface="VNI-Avo" pitchFamily="2" charset="0"/>
            </a:endParaRPr>
          </a:p>
        </p:txBody>
      </p:sp>
      <p:sp>
        <p:nvSpPr>
          <p:cNvPr id="32786" name="Text Box 18"/>
          <p:cNvSpPr txBox="1">
            <a:spLocks noChangeArrowheads="1"/>
          </p:cNvSpPr>
          <p:nvPr/>
        </p:nvSpPr>
        <p:spPr bwMode="auto">
          <a:xfrm>
            <a:off x="2209800" y="5237163"/>
            <a:ext cx="8001000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vi-VN" altLang="en-US" sz="2400" dirty="0"/>
              <a:t>+</a:t>
            </a:r>
            <a:r>
              <a:rPr lang="vi-VN" altLang="en-US" sz="2400" i="1" dirty="0"/>
              <a:t>Nhấc thước ra, viết tên A, B cho 2 điểm, ta có đường thẳng AB = 4 cm</a:t>
            </a:r>
            <a:r>
              <a:rPr lang="vi-VN" altLang="en-US" sz="1800" i="1" dirty="0"/>
              <a:t>.</a:t>
            </a:r>
            <a:endParaRPr lang="en-US" altLang="en-US" sz="1800" dirty="0"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06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0" grpId="0"/>
      <p:bldP spid="32781" grpId="0"/>
      <p:bldP spid="32785" grpId="0"/>
      <p:bldP spid="327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4038600" y="1066801"/>
            <a:ext cx="480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800">
              <a:solidFill>
                <a:schemeClr val="bg1"/>
              </a:solidFill>
              <a:latin typeface=".VnTimeH" pitchFamily="34" charset="0"/>
            </a:endParaRPr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2971800" y="990600"/>
            <a:ext cx="6477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FF3300"/>
                </a:solidFill>
              </a:rPr>
              <a:t>VẼ ĐOẠN THẲNG CÓ ĐỘ DÀI CHO TRƯỚC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133600" y="1816101"/>
            <a:ext cx="30480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36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Luyện</a:t>
            </a:r>
            <a:r>
              <a:rPr lang="en-US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36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tập</a:t>
            </a:r>
            <a:endParaRPr lang="en-US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2138363" y="3048001"/>
            <a:ext cx="8001000" cy="147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1/ </a:t>
            </a:r>
            <a:r>
              <a:rPr lang="en-US" altLang="en-US" sz="36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Vẽ</a:t>
            </a:r>
            <a:r>
              <a:rPr lang="en-US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36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đoạn</a:t>
            </a:r>
            <a:r>
              <a:rPr lang="en-US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36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thẳng</a:t>
            </a:r>
            <a:r>
              <a:rPr lang="en-US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36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có</a:t>
            </a:r>
            <a:r>
              <a:rPr lang="en-US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36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độ</a:t>
            </a:r>
            <a:r>
              <a:rPr lang="en-US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en-US" sz="36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dài</a:t>
            </a:r>
            <a:r>
              <a:rPr lang="en-US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  <a:p>
            <a:pPr>
              <a:spcBef>
                <a:spcPct val="50000"/>
              </a:spcBef>
              <a:tabLst>
                <a:tab pos="1257300" algn="l"/>
                <a:tab pos="3314700" algn="l"/>
                <a:tab pos="5486400" algn="l"/>
              </a:tabLst>
              <a:defRPr/>
            </a:pPr>
            <a:r>
              <a:rPr lang="en-US" alt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5cm	;     7cm	;      2cm	;      9cm.</a:t>
            </a:r>
          </a:p>
        </p:txBody>
      </p:sp>
    </p:spTree>
    <p:extLst>
      <p:ext uri="{BB962C8B-B14F-4D97-AF65-F5344CB8AC3E}">
        <p14:creationId xmlns:p14="http://schemas.microsoft.com/office/powerpoint/2010/main" val="27476052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3.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482</Words>
  <Application>Microsoft Office PowerPoint</Application>
  <PresentationFormat>Custom</PresentationFormat>
  <Paragraphs>84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 PC</dc:creator>
  <cp:lastModifiedBy>HP</cp:lastModifiedBy>
  <cp:revision>10</cp:revision>
  <dcterms:created xsi:type="dcterms:W3CDTF">2016-01-31T12:34:00Z</dcterms:created>
  <dcterms:modified xsi:type="dcterms:W3CDTF">2020-03-27T06:29:24Z</dcterms:modified>
</cp:coreProperties>
</file>