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2" r:id="rId2"/>
    <p:sldId id="283" r:id="rId3"/>
    <p:sldId id="315" r:id="rId4"/>
    <p:sldId id="258" r:id="rId5"/>
    <p:sldId id="316" r:id="rId6"/>
    <p:sldId id="332" r:id="rId7"/>
    <p:sldId id="317" r:id="rId8"/>
    <p:sldId id="318" r:id="rId9"/>
    <p:sldId id="319" r:id="rId10"/>
    <p:sldId id="333" r:id="rId11"/>
    <p:sldId id="322" r:id="rId12"/>
    <p:sldId id="324" r:id="rId13"/>
    <p:sldId id="326" r:id="rId14"/>
    <p:sldId id="329" r:id="rId15"/>
    <p:sldId id="334" r:id="rId16"/>
    <p:sldId id="328" r:id="rId17"/>
    <p:sldId id="327" r:id="rId18"/>
    <p:sldId id="331" r:id="rId19"/>
    <p:sldId id="33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66"/>
    <a:srgbClr val="00FFFF"/>
    <a:srgbClr val="FF99CC"/>
    <a:srgbClr val="0033CC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1" autoAdjust="0"/>
    <p:restoredTop sz="93591" autoAdjust="0"/>
  </p:normalViewPr>
  <p:slideViewPr>
    <p:cSldViewPr>
      <p:cViewPr>
        <p:scale>
          <a:sx n="84" d="100"/>
          <a:sy n="84" d="100"/>
        </p:scale>
        <p:origin x="-948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4C250-9D69-426B-A6E4-2158937B830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444F0-14DA-4D5D-BE74-B9AD5CDE2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705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444F0-14DA-4D5D-BE74-B9AD5CDE2C8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0886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5885/BGDĐT-GDTH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16/10/2014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việc triển khai tập huấn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giáo viên Mĩ thuật nhằm vận dụng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dạy học Mỹ thuật mới của Đan Mạch vào chương trình giáo dục hiện hành trong các trường tiểu học tại Việt Nam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văn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4716/BGDĐT-GDTH ngày 14/9/2015 về việc triển khai dạy học Mĩ thuật theo phương pháp mới của Đan Mạch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văn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2070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/BGDĐT-GDTH ngày 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việc triển khai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444F0-14DA-4D5D-BE74-B9AD5CDE2C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7870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lực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trải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nghiệm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tưởng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tượng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sản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phẩm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444F0-14DA-4D5D-BE74-B9AD5CDE2C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2633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lực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trải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nghiệm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tưởng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tượng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sản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phẩm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444F0-14DA-4D5D-BE74-B9AD5CDE2C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449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lực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trải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nghiệm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tưởng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tượng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sản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phẩm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444F0-14DA-4D5D-BE74-B9AD5CDE2C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4414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444F0-14DA-4D5D-BE74-B9AD5CDE2C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80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444F0-14DA-4D5D-BE74-B9AD5CDE2C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0886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5885/BGDĐT-GDTH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16/10/2014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việc triển khai tập huấn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giáo viên Mĩ thuật nhằm vận dụng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dạy học Mỹ thuật mới của Đan Mạch vào chương trình giáo dục hiện hành trong các trường tiểu học tại Việt Nam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văn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4716/BGDĐT-GDTH ngày 14/9/2015 về việc triển khai dạy học Mĩ thuật theo phương pháp mới của Đan Mạch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văn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2070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/BGDĐT-GDTH ngày 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việc triển khai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444F0-14DA-4D5D-BE74-B9AD5CDE2C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7870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lực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trải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nghiệm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tưởng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tượng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sản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phẩm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444F0-14DA-4D5D-BE74-B9AD5CDE2C8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449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772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8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279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838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5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1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483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14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12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691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61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9AA3A-1DE1-4871-9918-1D570D5771A3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71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86088" y="942771"/>
            <a:ext cx="4429419" cy="19697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 trình </a:t>
            </a:r>
            <a:r>
              <a:rPr lang="en-US" sz="5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5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vi-VN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huật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iểu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iễn</a:t>
            </a:r>
            <a:endParaRPr lang="vi-VN" sz="3600" b="1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="" xmlns:a16="http://schemas.microsoft.com/office/drawing/2014/main" id="{0D28F819-4D4D-024A-9D6E-09F6B4FB1FDC}"/>
              </a:ext>
            </a:extLst>
          </p:cNvPr>
          <p:cNvSpPr/>
          <p:nvPr/>
        </p:nvSpPr>
        <p:spPr>
          <a:xfrm>
            <a:off x="3472872" y="4281055"/>
            <a:ext cx="4943763" cy="17918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u="sng" dirty="0">
                <a:solidFill>
                  <a:schemeClr val="tx1"/>
                </a:solidFill>
                <a:latin typeface="+mj-lt"/>
              </a:rPr>
              <a:t>Khối </a:t>
            </a:r>
            <a:r>
              <a:rPr lang="en-US" sz="2200" u="sng" dirty="0" smtClean="0">
                <a:solidFill>
                  <a:schemeClr val="tx1"/>
                </a:solidFill>
                <a:latin typeface="+mj-lt"/>
              </a:rPr>
              <a:t>5</a:t>
            </a:r>
            <a:endParaRPr lang="vi-VN" sz="2200" u="sng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2200" u="sng" dirty="0">
                <a:solidFill>
                  <a:schemeClr val="tx1"/>
                </a:solidFill>
                <a:latin typeface="+mj-lt"/>
              </a:rPr>
              <a:t>Chủ đề 5</a:t>
            </a:r>
            <a:r>
              <a:rPr lang="vi-VN" sz="220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Ngày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T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ết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Q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uê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E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m</a:t>
            </a:r>
            <a:endParaRPr lang="vi-VN" sz="22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2200" dirty="0">
                <a:solidFill>
                  <a:schemeClr val="tx1"/>
                </a:solidFill>
                <a:latin typeface="+mj-lt"/>
              </a:rPr>
              <a:t>(Bài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8</a:t>
            </a:r>
            <a:r>
              <a:rPr lang="vi-VN" sz="2200" dirty="0" smtClean="0">
                <a:solidFill>
                  <a:schemeClr val="tx1"/>
                </a:solidFill>
                <a:latin typeface="+mj-lt"/>
              </a:rPr>
              <a:t>,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9</a:t>
            </a:r>
            <a:r>
              <a:rPr lang="vi-VN" sz="2200" dirty="0" smtClean="0">
                <a:solidFill>
                  <a:schemeClr val="tx1"/>
                </a:solidFill>
                <a:latin typeface="+mj-lt"/>
              </a:rPr>
              <a:t>) (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7</a:t>
            </a:r>
            <a:r>
              <a:rPr lang="vi-VN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+mj-lt"/>
              </a:rPr>
              <a:t>tiết)</a:t>
            </a:r>
          </a:p>
        </p:txBody>
      </p:sp>
    </p:spTree>
    <p:extLst>
      <p:ext uri="{BB962C8B-B14F-4D97-AF65-F5344CB8AC3E}">
        <p14:creationId xmlns:p14="http://schemas.microsoft.com/office/powerpoint/2010/main" xmlns="" val="3014979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19" r="7023"/>
          <a:stretch/>
        </p:blipFill>
        <p:spPr>
          <a:xfrm>
            <a:off x="4866991" y="152400"/>
            <a:ext cx="4267201" cy="6604503"/>
          </a:xfrm>
          <a:prstGeom prst="rect">
            <a:avLst/>
          </a:prstGeom>
          <a:ln w="28575">
            <a:solidFill>
              <a:srgbClr val="3333FF"/>
            </a:solidFill>
          </a:ln>
        </p:spPr>
      </p:pic>
      <p:pic>
        <p:nvPicPr>
          <p:cNvPr id="5" name="Content Placeholder 3"/>
          <p:cNvPicPr>
            <a:picLocks noGrp="1"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39"/>
          <a:stretch/>
        </p:blipFill>
        <p:spPr>
          <a:xfrm>
            <a:off x="0" y="152400"/>
            <a:ext cx="4724400" cy="3135517"/>
          </a:xfrm>
          <a:prstGeom prst="rect">
            <a:avLst/>
          </a:prstGeom>
          <a:ln w="28575">
            <a:solidFill>
              <a:srgbClr val="3333F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576119"/>
            <a:ext cx="4716855" cy="3247176"/>
          </a:xfrm>
          <a:prstGeom prst="rect">
            <a:avLst/>
          </a:prstGeom>
          <a:ln w="28575">
            <a:solidFill>
              <a:srgbClr val="3333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0606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F52AA09-884E-4E48-8D34-63A57331658A}"/>
              </a:ext>
            </a:extLst>
          </p:cNvPr>
          <p:cNvSpPr/>
          <p:nvPr/>
        </p:nvSpPr>
        <p:spPr>
          <a:xfrm>
            <a:off x="1752600" y="609600"/>
            <a:ext cx="7246856" cy="19697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 trình </a:t>
            </a:r>
            <a:r>
              <a:rPr lang="en-US" sz="5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5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5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vi-VN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="" xmlns:a16="http://schemas.microsoft.com/office/drawing/2014/main" id="{5394C914-0A1F-E44C-88FE-17198F9F8750}"/>
              </a:ext>
            </a:extLst>
          </p:cNvPr>
          <p:cNvSpPr/>
          <p:nvPr/>
        </p:nvSpPr>
        <p:spPr>
          <a:xfrm>
            <a:off x="3124200" y="3657600"/>
            <a:ext cx="5292435" cy="24153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u="sng" dirty="0">
                <a:solidFill>
                  <a:schemeClr val="tx1"/>
                </a:solidFill>
                <a:latin typeface="+mj-lt"/>
              </a:rPr>
              <a:t>Khối </a:t>
            </a:r>
            <a:r>
              <a:rPr lang="en-US" sz="2200" u="sng" dirty="0" smtClean="0">
                <a:solidFill>
                  <a:schemeClr val="tx1"/>
                </a:solidFill>
                <a:latin typeface="+mj-lt"/>
              </a:rPr>
              <a:t>4</a:t>
            </a:r>
            <a:endParaRPr lang="vi-VN" sz="2200" u="sng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2200" u="sng" dirty="0">
                <a:solidFill>
                  <a:schemeClr val="tx1"/>
                </a:solidFill>
                <a:latin typeface="+mj-lt"/>
              </a:rPr>
              <a:t>Chủ đề </a:t>
            </a:r>
            <a:r>
              <a:rPr lang="en-US" sz="2200" u="sng" dirty="0" smtClean="0">
                <a:solidFill>
                  <a:schemeClr val="tx1"/>
                </a:solidFill>
                <a:latin typeface="+mj-lt"/>
              </a:rPr>
              <a:t>8</a:t>
            </a:r>
            <a:r>
              <a:rPr lang="vi-VN" sz="22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Mùa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hè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vui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vẻ</a:t>
            </a:r>
            <a:endParaRPr lang="vi-VN" sz="22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2200" dirty="0" smtClean="0">
                <a:solidFill>
                  <a:schemeClr val="tx1"/>
                </a:solidFill>
                <a:latin typeface="+mj-lt"/>
              </a:rPr>
              <a:t>Bài: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5</a:t>
            </a:r>
            <a:r>
              <a:rPr lang="vi-VN" sz="2200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3 </a:t>
            </a:r>
            <a:r>
              <a:rPr lang="vi-VN" sz="2200" dirty="0" smtClean="0">
                <a:solidFill>
                  <a:schemeClr val="tx1"/>
                </a:solidFill>
                <a:latin typeface="+mj-lt"/>
              </a:rPr>
              <a:t>tiết)</a:t>
            </a:r>
            <a:endParaRPr lang="vi-VN" sz="2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01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628" y="514929"/>
            <a:ext cx="7437372" cy="93287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I/-</a:t>
            </a: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2400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44628" y="1821242"/>
            <a:ext cx="7437372" cy="4046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Tx/>
              <a:buChar char="-"/>
            </a:pP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 algn="just">
              <a:buFont typeface="Courier New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 algn="just">
              <a:buFont typeface="Courier New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t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 algn="just">
              <a:buFont typeface="Courier New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 algn="just">
              <a:buFont typeface="Courier New" pitchFamily="49" charset="0"/>
              <a:buChar char="o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656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DBD1A89-6D0E-D845-A70B-CBB453F70D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690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II/- </a:t>
            </a:r>
            <a:r>
              <a:rPr lang="vi-VN" sz="24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Bảng 14">
            <a:extLst>
              <a:ext uri="{FF2B5EF4-FFF2-40B4-BE49-F238E27FC236}">
                <a16:creationId xmlns="" xmlns:a16="http://schemas.microsoft.com/office/drawing/2014/main" id="{F0EC313E-A38E-A847-AAD4-69374797C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488345"/>
              </p:ext>
            </p:extLst>
          </p:nvPr>
        </p:nvGraphicFramePr>
        <p:xfrm>
          <a:off x="638463" y="2209800"/>
          <a:ext cx="7867074" cy="3276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33537">
                  <a:extLst>
                    <a:ext uri="{9D8B030D-6E8A-4147-A177-3AD203B41FA5}">
                      <a16:colId xmlns="" xmlns:a16="http://schemas.microsoft.com/office/drawing/2014/main" val="2877854091"/>
                    </a:ext>
                  </a:extLst>
                </a:gridCol>
                <a:gridCol w="3933537">
                  <a:extLst>
                    <a:ext uri="{9D8B030D-6E8A-4147-A177-3AD203B41FA5}">
                      <a16:colId xmlns="" xmlns:a16="http://schemas.microsoft.com/office/drawing/2014/main" val="2197327615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vi-VN" sz="2200" dirty="0">
                        <a:latin typeface="+mj-lt"/>
                      </a:endParaRPr>
                    </a:p>
                    <a:p>
                      <a:pPr algn="ctr"/>
                      <a:r>
                        <a:rPr lang="vi-VN" sz="2200" dirty="0">
                          <a:latin typeface="+mj-lt"/>
                        </a:rPr>
                        <a:t>Giáo viên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200" dirty="0">
                        <a:latin typeface="+mj-lt"/>
                      </a:endParaRPr>
                    </a:p>
                    <a:p>
                      <a:pPr algn="ctr"/>
                      <a:r>
                        <a:rPr lang="vi-VN" sz="2200" dirty="0">
                          <a:latin typeface="+mj-lt"/>
                        </a:rPr>
                        <a:t>Học Sinh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5985318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vi-VN" sz="2200" b="0" dirty="0" smtClean="0">
                          <a:latin typeface="+mj-lt"/>
                        </a:rPr>
                        <a:t>-</a:t>
                      </a:r>
                      <a:r>
                        <a:rPr lang="vi-VN" sz="2200" b="0" baseline="0" dirty="0" smtClean="0">
                          <a:latin typeface="+mj-lt"/>
                        </a:rPr>
                        <a:t> </a:t>
                      </a:r>
                      <a:r>
                        <a:rPr lang="vi-VN" sz="2200" b="0" dirty="0" smtClean="0">
                          <a:latin typeface="+mj-lt"/>
                        </a:rPr>
                        <a:t>Hình </a:t>
                      </a:r>
                      <a:r>
                        <a:rPr lang="vi-VN" sz="2200" b="0" dirty="0">
                          <a:latin typeface="+mj-lt"/>
                        </a:rPr>
                        <a:t>ảnh minh hoạ liên quan đến chủ đề “ </a:t>
                      </a:r>
                      <a:r>
                        <a:rPr lang="en-US" sz="2200" b="0" dirty="0" err="1" smtClean="0">
                          <a:latin typeface="+mj-lt"/>
                        </a:rPr>
                        <a:t>Mùa</a:t>
                      </a:r>
                      <a:r>
                        <a:rPr lang="en-US" sz="2200" b="0" dirty="0" smtClean="0">
                          <a:latin typeface="+mj-lt"/>
                        </a:rPr>
                        <a:t> </a:t>
                      </a:r>
                      <a:r>
                        <a:rPr lang="en-US" sz="2200" b="0" dirty="0" err="1" smtClean="0">
                          <a:latin typeface="+mj-lt"/>
                        </a:rPr>
                        <a:t>hè</a:t>
                      </a:r>
                      <a:r>
                        <a:rPr lang="en-US" sz="2200" b="0" dirty="0" smtClean="0">
                          <a:latin typeface="+mj-lt"/>
                        </a:rPr>
                        <a:t> </a:t>
                      </a:r>
                      <a:r>
                        <a:rPr lang="en-US" sz="2200" b="0" dirty="0" err="1" smtClean="0">
                          <a:latin typeface="+mj-lt"/>
                        </a:rPr>
                        <a:t>vui</a:t>
                      </a:r>
                      <a:r>
                        <a:rPr lang="en-US" sz="2200" b="0" dirty="0" smtClean="0">
                          <a:latin typeface="+mj-lt"/>
                        </a:rPr>
                        <a:t> </a:t>
                      </a:r>
                      <a:r>
                        <a:rPr lang="en-US" sz="2200" b="0" dirty="0" err="1" smtClean="0">
                          <a:latin typeface="+mj-lt"/>
                        </a:rPr>
                        <a:t>vẻ</a:t>
                      </a:r>
                      <a:r>
                        <a:rPr lang="vi-VN" sz="2200" b="0" dirty="0" smtClean="0">
                          <a:latin typeface="+mj-lt"/>
                        </a:rPr>
                        <a:t>”, </a:t>
                      </a:r>
                      <a:r>
                        <a:rPr lang="vi-VN" sz="2200" b="0" dirty="0">
                          <a:latin typeface="+mj-lt"/>
                        </a:rPr>
                        <a:t>các vật liệu tìm được.</a:t>
                      </a:r>
                    </a:p>
                    <a:p>
                      <a:r>
                        <a:rPr lang="vi-VN" sz="2200" b="0" dirty="0" smtClean="0">
                          <a:latin typeface="+mj-lt"/>
                        </a:rPr>
                        <a:t>-</a:t>
                      </a:r>
                      <a:r>
                        <a:rPr lang="vi-VN" sz="2200" b="0" baseline="0" dirty="0" smtClean="0">
                          <a:latin typeface="+mj-lt"/>
                        </a:rPr>
                        <a:t> </a:t>
                      </a:r>
                      <a:r>
                        <a:rPr lang="vi-VN" sz="2200" b="0" dirty="0" smtClean="0">
                          <a:latin typeface="+mj-lt"/>
                        </a:rPr>
                        <a:t>Chuẩn </a:t>
                      </a:r>
                      <a:r>
                        <a:rPr lang="vi-VN" sz="2200" b="0" dirty="0">
                          <a:latin typeface="+mj-lt"/>
                        </a:rPr>
                        <a:t>bị các hộp để phân loại vật liệu tìm được của học </a:t>
                      </a:r>
                      <a:r>
                        <a:rPr lang="vi-VN" sz="2200" b="0" dirty="0" smtClean="0">
                          <a:latin typeface="+mj-lt"/>
                        </a:rPr>
                        <a:t>sinh.</a:t>
                      </a:r>
                      <a:endParaRPr lang="vi-VN" sz="2200" b="0" dirty="0">
                        <a:latin typeface="+mj-lt"/>
                      </a:endParaRPr>
                    </a:p>
                    <a:p>
                      <a:r>
                        <a:rPr lang="vi-VN" sz="2200" b="0" dirty="0" smtClean="0">
                          <a:latin typeface="+mj-lt"/>
                        </a:rPr>
                        <a:t>-</a:t>
                      </a:r>
                      <a:r>
                        <a:rPr lang="vi-VN" sz="2200" b="0" baseline="0" dirty="0" smtClean="0">
                          <a:latin typeface="+mj-lt"/>
                        </a:rPr>
                        <a:t> </a:t>
                      </a:r>
                      <a:r>
                        <a:rPr lang="vi-VN" sz="2200" b="0" dirty="0" smtClean="0">
                          <a:latin typeface="+mj-lt"/>
                        </a:rPr>
                        <a:t>Sản </a:t>
                      </a:r>
                      <a:r>
                        <a:rPr lang="vi-VN" sz="2200" b="0" dirty="0">
                          <a:latin typeface="+mj-lt"/>
                        </a:rPr>
                        <a:t>phẩm tạo dáng các nhân </a:t>
                      </a:r>
                      <a:r>
                        <a:rPr lang="vi-VN" sz="2200" b="0" dirty="0" smtClean="0">
                          <a:latin typeface="+mj-lt"/>
                        </a:rPr>
                        <a:t>vật.</a:t>
                      </a:r>
                      <a:endParaRPr lang="vi-V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-</a:t>
                      </a:r>
                      <a:r>
                        <a:rPr lang="vi-VN" baseline="0" dirty="0" smtClean="0"/>
                        <a:t> </a:t>
                      </a:r>
                      <a:r>
                        <a:rPr lang="vi-VN" dirty="0" smtClean="0"/>
                        <a:t>Thu </a:t>
                      </a:r>
                      <a:r>
                        <a:rPr lang="vi-VN" dirty="0"/>
                        <a:t>thập vật liệu</a:t>
                      </a:r>
                    </a:p>
                    <a:p>
                      <a:r>
                        <a:rPr lang="vi-VN" dirty="0" smtClean="0"/>
                        <a:t>-</a:t>
                      </a:r>
                      <a:r>
                        <a:rPr lang="vi-VN" baseline="0" dirty="0" smtClean="0"/>
                        <a:t> </a:t>
                      </a:r>
                      <a:r>
                        <a:rPr lang="vi-VN" dirty="0" smtClean="0"/>
                        <a:t>Hình </a:t>
                      </a:r>
                      <a:r>
                        <a:rPr lang="vi-VN" dirty="0"/>
                        <a:t>ảnh liên quan đến chủ đề.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6045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98788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31386D0F-06EF-744A-962A-DFFCCADD48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1371600"/>
            <a:ext cx="8278091" cy="3535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III/- </a:t>
            </a:r>
            <a:r>
              <a:rPr lang="vi-VN" sz="24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DẠY - </a:t>
            </a:r>
            <a:r>
              <a:rPr lang="vi-VN" sz="24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br>
              <a:rPr lang="vi-VN" sz="24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Ổn định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lớp, kiểm tra đồ dùng học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tập.</a:t>
            </a:r>
            <a:b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Giới thiệu chủ đề: Mùa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b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Các hoạt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động.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805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52400"/>
            <a:ext cx="7696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vi-V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tạo hình </a:t>
            </a:r>
            <a:r>
              <a:rPr lang="vi-VN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</a:p>
          <a:p>
            <a:endParaRPr lang="vi-VN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/>
              <a:t>Tạo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vi-VN" sz="2200" dirty="0"/>
              <a:t>người</a:t>
            </a:r>
            <a:r>
              <a:rPr lang="en-US" sz="2200" dirty="0" smtClean="0"/>
              <a:t>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vật</a:t>
            </a:r>
            <a:r>
              <a:rPr lang="en-US" sz="2200" dirty="0"/>
              <a:t> </a:t>
            </a:r>
            <a:r>
              <a:rPr lang="en-US" sz="2200" dirty="0" err="1"/>
              <a:t>liệu</a:t>
            </a:r>
            <a:r>
              <a:rPr lang="en-US" sz="2200" dirty="0"/>
              <a:t> </a:t>
            </a:r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vi-VN" sz="2200" dirty="0"/>
              <a:t>được</a:t>
            </a:r>
            <a:r>
              <a:rPr lang="en-US" sz="2200" dirty="0"/>
              <a:t> </a:t>
            </a:r>
            <a:r>
              <a:rPr lang="en-US" sz="2200" dirty="0" err="1"/>
              <a:t>nh</a:t>
            </a:r>
            <a:r>
              <a:rPr lang="vi-VN" sz="2200" dirty="0"/>
              <a:t>ư</a:t>
            </a:r>
            <a:r>
              <a:rPr lang="en-US" sz="2200" dirty="0"/>
              <a:t> </a:t>
            </a:r>
            <a:r>
              <a:rPr lang="en-US" sz="2200" dirty="0" err="1"/>
              <a:t>dây</a:t>
            </a:r>
            <a:r>
              <a:rPr lang="en-US" sz="2200" dirty="0"/>
              <a:t> </a:t>
            </a:r>
            <a:r>
              <a:rPr lang="en-US" sz="2200" dirty="0" err="1"/>
              <a:t>thép</a:t>
            </a:r>
            <a:r>
              <a:rPr lang="en-US" sz="2200" dirty="0"/>
              <a:t>, </a:t>
            </a:r>
            <a:r>
              <a:rPr lang="vi-VN" sz="2200" dirty="0"/>
              <a:t>đất</a:t>
            </a:r>
            <a:r>
              <a:rPr lang="en-US" sz="2200" dirty="0"/>
              <a:t> </a:t>
            </a:r>
            <a:r>
              <a:rPr lang="en-US" sz="2200" dirty="0" err="1"/>
              <a:t>nặn</a:t>
            </a:r>
            <a:r>
              <a:rPr lang="en-US" sz="2200" dirty="0"/>
              <a:t>, </a:t>
            </a:r>
            <a:r>
              <a:rPr lang="en-US" sz="2200" dirty="0" err="1"/>
              <a:t>bìa</a:t>
            </a:r>
            <a:r>
              <a:rPr lang="en-US" sz="2200" dirty="0"/>
              <a:t>, </a:t>
            </a:r>
            <a:r>
              <a:rPr lang="en-US" sz="2200" dirty="0" err="1"/>
              <a:t>giấy</a:t>
            </a:r>
            <a:r>
              <a:rPr lang="en-US" sz="2200" dirty="0"/>
              <a:t> </a:t>
            </a:r>
            <a:r>
              <a:rPr lang="en-US" sz="2200" dirty="0" err="1"/>
              <a:t>bồi</a:t>
            </a:r>
            <a:r>
              <a:rPr lang="en-US" sz="2200" dirty="0"/>
              <a:t>…..</a:t>
            </a:r>
            <a:br>
              <a:rPr lang="en-US" sz="2200" dirty="0"/>
            </a:b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sinh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việc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nhóm</a:t>
            </a:r>
            <a:r>
              <a:rPr lang="en-US" sz="2200" dirty="0"/>
              <a:t> 4-6 </a:t>
            </a:r>
            <a:r>
              <a:rPr lang="en-US" sz="2200" dirty="0" err="1"/>
              <a:t>em</a:t>
            </a:r>
            <a:r>
              <a:rPr lang="en-US" sz="2200" dirty="0"/>
              <a:t>, </a:t>
            </a:r>
            <a:r>
              <a:rPr lang="en-US" sz="2200" dirty="0" err="1"/>
              <a:t>vật</a:t>
            </a:r>
            <a:r>
              <a:rPr lang="en-US" sz="2200" dirty="0"/>
              <a:t> </a:t>
            </a:r>
            <a:r>
              <a:rPr lang="en-US" sz="2200" dirty="0" err="1"/>
              <a:t>liệu</a:t>
            </a:r>
            <a:r>
              <a:rPr lang="en-US" sz="2200" dirty="0"/>
              <a:t> </a:t>
            </a:r>
            <a:r>
              <a:rPr lang="en-US" sz="2200" dirty="0" err="1"/>
              <a:t>liên</a:t>
            </a:r>
            <a:r>
              <a:rPr lang="en-US" sz="2200" dirty="0"/>
              <a:t> </a:t>
            </a:r>
            <a:r>
              <a:rPr lang="en-US" sz="2200" dirty="0" err="1"/>
              <a:t>quan</a:t>
            </a:r>
            <a:r>
              <a:rPr lang="en-US" sz="2200" dirty="0"/>
              <a:t> </a:t>
            </a:r>
            <a:r>
              <a:rPr lang="vi-VN" sz="2200" dirty="0"/>
              <a:t>đặt</a:t>
            </a:r>
            <a:r>
              <a:rPr lang="en-US" sz="2200" dirty="0"/>
              <a:t> </a:t>
            </a:r>
            <a:r>
              <a:rPr lang="en-US" sz="2200" dirty="0" err="1"/>
              <a:t>giữa</a:t>
            </a:r>
            <a:r>
              <a:rPr lang="en-US" sz="2200" dirty="0"/>
              <a:t> </a:t>
            </a:r>
            <a:r>
              <a:rPr lang="en-US" sz="2200" dirty="0" err="1"/>
              <a:t>bàn</a:t>
            </a:r>
            <a:r>
              <a:rPr lang="en-US" sz="2200" dirty="0"/>
              <a:t>.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quan</a:t>
            </a:r>
            <a:r>
              <a:rPr lang="en-US" sz="2200" dirty="0"/>
              <a:t> </a:t>
            </a:r>
            <a:r>
              <a:rPr lang="en-US" sz="2200" dirty="0" err="1"/>
              <a:t>sát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xác</a:t>
            </a:r>
            <a:r>
              <a:rPr lang="en-US" sz="2200" dirty="0"/>
              <a:t> </a:t>
            </a:r>
            <a:r>
              <a:rPr lang="vi-VN" sz="2200" dirty="0"/>
              <a:t>định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trên</a:t>
            </a:r>
            <a:r>
              <a:rPr lang="en-US" sz="2200" dirty="0"/>
              <a:t> c</a:t>
            </a:r>
            <a:r>
              <a:rPr lang="vi-VN" sz="2200" dirty="0"/>
              <a:t>ơ</a:t>
            </a:r>
            <a:r>
              <a:rPr lang="en-US" sz="2200" dirty="0"/>
              <a:t> </a:t>
            </a:r>
            <a:r>
              <a:rPr lang="en-US" sz="2200" dirty="0" err="1"/>
              <a:t>thể</a:t>
            </a:r>
            <a:r>
              <a:rPr lang="en-US" sz="2200" dirty="0"/>
              <a:t> </a:t>
            </a:r>
            <a:r>
              <a:rPr lang="en-US" sz="2200" dirty="0" err="1"/>
              <a:t>ng</a:t>
            </a:r>
            <a:r>
              <a:rPr lang="vi-VN" sz="2200" dirty="0"/>
              <a:t>ười</a:t>
            </a:r>
            <a:r>
              <a:rPr lang="en-US" sz="2200" dirty="0"/>
              <a:t>.</a:t>
            </a:r>
            <a:r>
              <a:rPr lang="en-US" sz="2400" dirty="0"/>
              <a:t/>
            </a:r>
            <a:br>
              <a:rPr lang="en-US" sz="2400" dirty="0"/>
            </a:b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Bảng 16">
            <a:extLst>
              <a:ext uri="{FF2B5EF4-FFF2-40B4-BE49-F238E27FC236}">
                <a16:creationId xmlns="" xmlns:a16="http://schemas.microsoft.com/office/drawing/2014/main" id="{CEF1DED1-3851-6A48-B8A5-BB1722118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8724143"/>
              </p:ext>
            </p:extLst>
          </p:nvPr>
        </p:nvGraphicFramePr>
        <p:xfrm>
          <a:off x="838200" y="3010041"/>
          <a:ext cx="72390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0136">
                  <a:extLst>
                    <a:ext uri="{9D8B030D-6E8A-4147-A177-3AD203B41FA5}">
                      <a16:colId xmlns="" xmlns:a16="http://schemas.microsoft.com/office/drawing/2014/main" val="1846216427"/>
                    </a:ext>
                  </a:extLst>
                </a:gridCol>
                <a:gridCol w="3838864">
                  <a:extLst>
                    <a:ext uri="{9D8B030D-6E8A-4147-A177-3AD203B41FA5}">
                      <a16:colId xmlns="" xmlns:a16="http://schemas.microsoft.com/office/drawing/2014/main" val="3185495324"/>
                    </a:ext>
                  </a:extLst>
                </a:gridCol>
              </a:tblGrid>
              <a:tr h="685799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Giáo viên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Học sinh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963720"/>
                  </a:ext>
                </a:extLst>
              </a:tr>
              <a:tr h="2514601">
                <a:tc>
                  <a:txBody>
                    <a:bodyPr/>
                    <a:lstStyle/>
                    <a:p>
                      <a:r>
                        <a:rPr lang="vi-VN" dirty="0" smtClean="0">
                          <a:latin typeface="+mj-lt"/>
                        </a:rPr>
                        <a:t>-</a:t>
                      </a:r>
                      <a:r>
                        <a:rPr lang="vi-VN" baseline="0" dirty="0" smtClean="0">
                          <a:latin typeface="+mj-lt"/>
                        </a:rPr>
                        <a:t> Em tạo hình đầu và cổ thế nào?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vi-VN" baseline="0" dirty="0" smtClean="0">
                          <a:latin typeface="+mj-lt"/>
                        </a:rPr>
                        <a:t>- Em tạo hình vai, khuỷu tay, cổ tay, bàn tay thế nào?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vi-VN" baseline="0" dirty="0" smtClean="0">
                          <a:latin typeface="+mj-lt"/>
                        </a:rPr>
                        <a:t>- Tỉ lệ? Kích thước?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vi-VN" baseline="0" dirty="0" smtClean="0">
                          <a:latin typeface="+mj-lt"/>
                        </a:rPr>
                        <a:t>- Em sẽ tạo hoạt động gì cho nhân vật?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vi-VN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- </a:t>
                      </a:r>
                      <a:r>
                        <a:rPr lang="vi-VN" dirty="0" smtClean="0"/>
                        <a:t>Hiểu được các yếu tố khác biệt của nhân vật.</a:t>
                      </a:r>
                    </a:p>
                    <a:p>
                      <a:r>
                        <a:rPr lang="en-US" baseline="0" dirty="0" smtClean="0"/>
                        <a:t>- </a:t>
                      </a:r>
                      <a:r>
                        <a:rPr lang="vi-VN" dirty="0" smtClean="0"/>
                        <a:t>Tạo hình hợp lí cho từng bộ phận của cơ thể ở những tư thế khác nhau, tạo hành động cho các nhân vật.</a:t>
                      </a:r>
                    </a:p>
                    <a:p>
                      <a:r>
                        <a:rPr lang="en-US" baseline="0" dirty="0" smtClean="0"/>
                        <a:t>- </a:t>
                      </a:r>
                      <a:r>
                        <a:rPr lang="vi-VN" dirty="0" smtClean="0"/>
                        <a:t>Giao tiếp và cùng nhau lựa chọn hình dáng, tỉ lệ phù hợp.</a:t>
                      </a:r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847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1931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Bảng 16">
            <a:extLst>
              <a:ext uri="{FF2B5EF4-FFF2-40B4-BE49-F238E27FC236}">
                <a16:creationId xmlns="" xmlns:a16="http://schemas.microsoft.com/office/drawing/2014/main" id="{424E1369-40BE-C348-A864-057058551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1686108"/>
              </p:ext>
            </p:extLst>
          </p:nvPr>
        </p:nvGraphicFramePr>
        <p:xfrm>
          <a:off x="762000" y="2286000"/>
          <a:ext cx="7333672" cy="3093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8898">
                  <a:extLst>
                    <a:ext uri="{9D8B030D-6E8A-4147-A177-3AD203B41FA5}">
                      <a16:colId xmlns="" xmlns:a16="http://schemas.microsoft.com/office/drawing/2014/main" val="1846216427"/>
                    </a:ext>
                  </a:extLst>
                </a:gridCol>
                <a:gridCol w="3434774">
                  <a:extLst>
                    <a:ext uri="{9D8B030D-6E8A-4147-A177-3AD203B41FA5}">
                      <a16:colId xmlns="" xmlns:a16="http://schemas.microsoft.com/office/drawing/2014/main" val="318549532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Giáo viên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Học sinh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963720"/>
                  </a:ext>
                </a:extLst>
              </a:tr>
              <a:tr h="773546">
                <a:tc>
                  <a:txBody>
                    <a:bodyPr/>
                    <a:lstStyle/>
                    <a:p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vi-V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Mùa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hè</a:t>
                      </a: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có những gì? </a:t>
                      </a:r>
                    </a:p>
                    <a:p>
                      <a:r>
                        <a:rPr lang="vi-V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vi-V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ơ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i, </a:t>
                      </a:r>
                      <a:r>
                        <a:rPr lang="vi-V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tham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mùa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hè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vi-V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đã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tham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mùa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hè</a:t>
                      </a: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r>
                        <a:rPr lang="vi-V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ảnh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mùa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hè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thích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nhất</a:t>
                      </a: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vi-V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sắc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mùa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hè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nh</a:t>
                      </a: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ư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thế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endParaRPr lang="vi-V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vi-V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Tìm hiểu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mùa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hè</a:t>
                      </a: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vi-V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Quan sát hình ảnh.</a:t>
                      </a:r>
                    </a:p>
                    <a:p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Nêu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cảm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mùa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hè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vi-VN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vi-VN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8470016"/>
                  </a:ext>
                </a:extLst>
              </a:tr>
            </a:tbl>
          </a:graphicData>
        </a:graphic>
      </p:graphicFrame>
      <p:sp>
        <p:nvSpPr>
          <p:cNvPr id="4" name="TextBox 2">
            <a:extLst>
              <a:ext uri="{FF2B5EF4-FFF2-40B4-BE49-F238E27FC236}">
                <a16:creationId xmlns="" xmlns:a16="http://schemas.microsoft.com/office/drawing/2014/main" id="{8C2C594F-36EA-6041-8557-BBDD7C4658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838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vi-V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hình tĩnh chuyển sang hình động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096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Bảng 16">
            <a:extLst>
              <a:ext uri="{FF2B5EF4-FFF2-40B4-BE49-F238E27FC236}">
                <a16:creationId xmlns="" xmlns:a16="http://schemas.microsoft.com/office/drawing/2014/main" id="{9F4713E5-05B6-A144-92AB-20EF6E785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3395589"/>
              </p:ext>
            </p:extLst>
          </p:nvPr>
        </p:nvGraphicFramePr>
        <p:xfrm>
          <a:off x="609600" y="1295400"/>
          <a:ext cx="7257472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7336">
                  <a:extLst>
                    <a:ext uri="{9D8B030D-6E8A-4147-A177-3AD203B41FA5}">
                      <a16:colId xmlns="" xmlns:a16="http://schemas.microsoft.com/office/drawing/2014/main" val="1846216427"/>
                    </a:ext>
                  </a:extLst>
                </a:gridCol>
                <a:gridCol w="3400136">
                  <a:extLst>
                    <a:ext uri="{9D8B030D-6E8A-4147-A177-3AD203B41FA5}">
                      <a16:colId xmlns="" xmlns:a16="http://schemas.microsoft.com/office/drawing/2014/main" val="3185495324"/>
                    </a:ext>
                  </a:extLst>
                </a:gridCol>
              </a:tblGrid>
              <a:tr h="122208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Giáo viên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Học sinh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963720"/>
                  </a:ext>
                </a:extLst>
              </a:tr>
              <a:tr h="3001992">
                <a:tc>
                  <a:txBody>
                    <a:bodyPr/>
                    <a:lstStyle/>
                    <a:p>
                      <a:r>
                        <a:rPr lang="vi-VN" dirty="0" smtClean="0"/>
                        <a:t>- Hướng dẫn học sinh quan sát đồ vật cũ bằng “con mắt mới”.</a:t>
                      </a:r>
                    </a:p>
                    <a:p>
                      <a:r>
                        <a:rPr lang="vi-VN" dirty="0" smtClean="0"/>
                        <a:t>-</a:t>
                      </a:r>
                      <a:r>
                        <a:rPr lang="vi-VN" baseline="0" dirty="0" smtClean="0"/>
                        <a:t> </a:t>
                      </a:r>
                      <a:r>
                        <a:rPr lang="vi-VN" dirty="0" smtClean="0"/>
                        <a:t>Thúc đẩy học sinh trải nghiệm vật liệu tái chế.</a:t>
                      </a:r>
                    </a:p>
                    <a:p>
                      <a:r>
                        <a:rPr lang="vi-VN" dirty="0" smtClean="0"/>
                        <a:t>- Tạo các hình khối trở nên sống động.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latin typeface="+mj-lt"/>
                        </a:rPr>
                        <a:t>-</a:t>
                      </a:r>
                      <a:r>
                        <a:rPr lang="vi-VN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/>
                        <a:t>Quan sát hình dáng đồ vật cũ, </a:t>
                      </a:r>
                    </a:p>
                    <a:p>
                      <a:r>
                        <a:rPr lang="vi-VN" dirty="0" smtClean="0"/>
                        <a:t>-</a:t>
                      </a:r>
                      <a:r>
                        <a:rPr lang="vi-VN" baseline="0" dirty="0" smtClean="0"/>
                        <a:t> </a:t>
                      </a:r>
                      <a:r>
                        <a:rPr lang="vi-VN" dirty="0" smtClean="0"/>
                        <a:t>Tìm cách lắp ráp vật liệu.</a:t>
                      </a:r>
                    </a:p>
                    <a:p>
                      <a:r>
                        <a:rPr lang="vi-VN" dirty="0" smtClean="0"/>
                        <a:t>-</a:t>
                      </a:r>
                      <a:r>
                        <a:rPr lang="vi-VN" baseline="0" dirty="0" smtClean="0"/>
                        <a:t> </a:t>
                      </a:r>
                      <a:r>
                        <a:rPr lang="vi-VN" dirty="0" smtClean="0"/>
                        <a:t>Làm việc theo nhóm để phát triển các ý tưởng. Các em chia sẻ, bàn luận, sắp xếp, thể hiện ý tưởng và có hướng giải quyết mới.</a:t>
                      </a:r>
                    </a:p>
                    <a:p>
                      <a:r>
                        <a:rPr lang="vi-VN" dirty="0" smtClean="0"/>
                        <a:t>-</a:t>
                      </a:r>
                      <a:r>
                        <a:rPr lang="vi-VN" baseline="0" dirty="0" smtClean="0"/>
                        <a:t> </a:t>
                      </a:r>
                      <a:r>
                        <a:rPr lang="vi-VN" dirty="0" smtClean="0"/>
                        <a:t>Từ các sản phẩm 3D đã tạo hình, nhóm trao đổi và xây dựng làm rõ chủ đề.</a:t>
                      </a:r>
                    </a:p>
                    <a:p>
                      <a:r>
                        <a:rPr lang="vi-VN" dirty="0" smtClean="0"/>
                        <a:t>-</a:t>
                      </a:r>
                      <a:r>
                        <a:rPr lang="vi-VN" baseline="0" dirty="0" smtClean="0"/>
                        <a:t> </a:t>
                      </a:r>
                      <a:r>
                        <a:rPr lang="vi-VN" dirty="0" smtClean="0"/>
                        <a:t>Tập hợp sản phẩm của cá nhân trong nhóm, để hình thành ý tưởng chủ đề sẽ sắp xếp.</a:t>
                      </a:r>
                    </a:p>
                    <a:p>
                      <a:endParaRPr lang="vi-VN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847001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vi-VN" sz="2400" b="1" u="sng" dirty="0">
                <a:solidFill>
                  <a:schemeClr val="tx2"/>
                </a:solidFill>
              </a:rPr>
              <a:t>Hoạt động 3</a:t>
            </a:r>
            <a:r>
              <a:rPr lang="vi-VN" sz="2400" b="1" dirty="0">
                <a:solidFill>
                  <a:schemeClr val="tx2"/>
                </a:solidFill>
              </a:rPr>
              <a:t>: Tạo hình khối trở nên sống </a:t>
            </a:r>
            <a:r>
              <a:rPr lang="vi-VN" sz="2400" b="1" dirty="0" smtClean="0">
                <a:solidFill>
                  <a:schemeClr val="tx2"/>
                </a:solidFill>
              </a:rPr>
              <a:t>động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915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>
            <a:extLst>
              <a:ext uri="{FF2B5EF4-FFF2-40B4-BE49-F238E27FC236}">
                <a16:creationId xmlns="" xmlns:a16="http://schemas.microsoft.com/office/drawing/2014/main" id="{8C2C594F-36EA-6041-8557-BBDD7C4658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61530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  <a:r>
              <a:rPr lang="vi-V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Sắp đặt các hình khối theo chủ đề: Mùa hè vui vẻ</a:t>
            </a:r>
          </a:p>
        </p:txBody>
      </p:sp>
      <p:graphicFrame>
        <p:nvGraphicFramePr>
          <p:cNvPr id="23" name="Bảng 16">
            <a:extLst>
              <a:ext uri="{FF2B5EF4-FFF2-40B4-BE49-F238E27FC236}">
                <a16:creationId xmlns="" xmlns:a16="http://schemas.microsoft.com/office/drawing/2014/main" id="{9F4713E5-05B6-A144-92AB-20EF6E785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2575476"/>
              </p:ext>
            </p:extLst>
          </p:nvPr>
        </p:nvGraphicFramePr>
        <p:xfrm>
          <a:off x="1171864" y="1697182"/>
          <a:ext cx="6800272" cy="36081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0136">
                  <a:extLst>
                    <a:ext uri="{9D8B030D-6E8A-4147-A177-3AD203B41FA5}">
                      <a16:colId xmlns="" xmlns:a16="http://schemas.microsoft.com/office/drawing/2014/main" val="1846216427"/>
                    </a:ext>
                  </a:extLst>
                </a:gridCol>
                <a:gridCol w="3400136">
                  <a:extLst>
                    <a:ext uri="{9D8B030D-6E8A-4147-A177-3AD203B41FA5}">
                      <a16:colId xmlns="" xmlns:a16="http://schemas.microsoft.com/office/drawing/2014/main" val="3185495324"/>
                    </a:ext>
                  </a:extLst>
                </a:gridCol>
              </a:tblGrid>
              <a:tr h="773546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Giáo viên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Học sinh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963720"/>
                  </a:ext>
                </a:extLst>
              </a:tr>
              <a:tr h="773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dirty="0" smtClean="0"/>
                        <a:t>-</a:t>
                      </a:r>
                      <a:r>
                        <a:rPr lang="vi-VN" baseline="0" dirty="0" smtClean="0"/>
                        <a:t> </a:t>
                      </a:r>
                      <a:r>
                        <a:rPr lang="vi-VN" dirty="0" smtClean="0"/>
                        <a:t>Hướng dẫn, gợi ý cho học sinh sắp đặt. Nhằm làm nổi bật chủ đề. </a:t>
                      </a:r>
                    </a:p>
                    <a:p>
                      <a:r>
                        <a:rPr lang="vi-VN" dirty="0" smtClean="0"/>
                        <a:t>- Nhận </a:t>
                      </a:r>
                      <a:r>
                        <a:rPr lang="vi-VN" dirty="0"/>
                        <a:t>xét tạo hình, sự phối hợp, liên kết giữa các đối tượng theo chủ đề.</a:t>
                      </a:r>
                    </a:p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-</a:t>
                      </a:r>
                      <a:r>
                        <a:rPr lang="vi-VN" baseline="0" dirty="0" smtClean="0"/>
                        <a:t> </a:t>
                      </a:r>
                      <a:r>
                        <a:rPr lang="vi-VN" dirty="0" smtClean="0"/>
                        <a:t>Bổ sung khối hình vật thể khác( nhà, cây cỏ,… ) làm  phong phú cho chủ đề.</a:t>
                      </a:r>
                    </a:p>
                    <a:p>
                      <a:r>
                        <a:rPr lang="vi-VN" dirty="0" smtClean="0"/>
                        <a:t>-</a:t>
                      </a:r>
                      <a:r>
                        <a:rPr lang="vi-VN" baseline="0" dirty="0" smtClean="0"/>
                        <a:t> </a:t>
                      </a:r>
                      <a:r>
                        <a:rPr lang="vi-VN" dirty="0" smtClean="0"/>
                        <a:t>Có thể sử dụng tranh làm nền phía sau cho tác phẩm sắp đặt.</a:t>
                      </a:r>
                    </a:p>
                    <a:p>
                      <a:r>
                        <a:rPr lang="vi-VN" dirty="0" smtClean="0"/>
                        <a:t>-</a:t>
                      </a:r>
                      <a:r>
                        <a:rPr lang="vi-VN" baseline="0" dirty="0" smtClean="0"/>
                        <a:t> </a:t>
                      </a:r>
                      <a:r>
                        <a:rPr lang="vi-VN" dirty="0" smtClean="0"/>
                        <a:t>Giới </a:t>
                      </a:r>
                      <a:r>
                        <a:rPr lang="vi-VN" dirty="0"/>
                        <a:t>thiệu nội dung sản phẩm của nhóm với các bạn.</a:t>
                      </a:r>
                    </a:p>
                    <a:p>
                      <a:r>
                        <a:rPr lang="vi-VN" dirty="0" smtClean="0"/>
                        <a:t>-</a:t>
                      </a:r>
                      <a:r>
                        <a:rPr lang="vi-VN" baseline="0" dirty="0" smtClean="0"/>
                        <a:t> </a:t>
                      </a:r>
                      <a:r>
                        <a:rPr lang="vi-VN" dirty="0" smtClean="0"/>
                        <a:t>Cùng </a:t>
                      </a:r>
                      <a:r>
                        <a:rPr lang="vi-VN" dirty="0"/>
                        <a:t>trao đổi, bình luận tác phẩm.</a:t>
                      </a:r>
                    </a:p>
                    <a:p>
                      <a:r>
                        <a:rPr lang="vi-VN" dirty="0" smtClean="0"/>
                        <a:t>-</a:t>
                      </a:r>
                      <a:r>
                        <a:rPr lang="vi-VN" baseline="0" dirty="0" smtClean="0"/>
                        <a:t> </a:t>
                      </a:r>
                      <a:r>
                        <a:rPr lang="vi-VN" dirty="0" smtClean="0"/>
                        <a:t>Cảm </a:t>
                      </a:r>
                      <a:r>
                        <a:rPr lang="vi-VN" dirty="0"/>
                        <a:t>nhận thẩm mỹ.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847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64216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97" r="2711"/>
          <a:stretch/>
        </p:blipFill>
        <p:spPr>
          <a:xfrm>
            <a:off x="4038600" y="0"/>
            <a:ext cx="5105400" cy="6858000"/>
          </a:xfrm>
          <a:prstGeom prst="rect">
            <a:avLst/>
          </a:prstGeom>
          <a:ln w="19050">
            <a:solidFill>
              <a:srgbClr val="3333FF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3983525" cy="3429000"/>
          </a:xfrm>
          <a:prstGeom prst="rect">
            <a:avLst/>
          </a:prstGeom>
          <a:ln w="19050">
            <a:solidFill>
              <a:srgbClr val="3333FF"/>
            </a:solidFill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05200"/>
            <a:ext cx="3985787" cy="3352800"/>
          </a:xfrm>
          <a:prstGeom prst="rect">
            <a:avLst/>
          </a:prstGeom>
          <a:ln w="19050">
            <a:solidFill>
              <a:srgbClr val="3333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51366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I/-</a:t>
            </a: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en-US" sz="24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2400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8559" y="939590"/>
            <a:ext cx="77343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 algn="just">
              <a:buFont typeface="Courier New" pitchFamily="49" charset="0"/>
              <a:buChar char="o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 algn="just">
              <a:buFont typeface="Courier New" pitchFamily="49" charset="0"/>
              <a:buChar char="o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 algn="just">
              <a:buFont typeface="Courier New" pitchFamily="49" charset="0"/>
              <a:buChar char="o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  <a:p>
            <a:pPr marL="800100" lvl="1" indent="-342900" algn="just">
              <a:buFont typeface="Courier New" pitchFamily="49" charset="0"/>
              <a:buChar char="o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 algn="just">
              <a:buFont typeface="Courier New" pitchFamily="49" charset="0"/>
              <a:buChar char="o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lvl="1"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="" xmlns:a16="http://schemas.microsoft.com/office/drawing/2014/main" id="{9EE7AE6C-E8E6-4D43-8459-DD85B0CE0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/- </a:t>
            </a:r>
            <a:r>
              <a:rPr lang="en-US" sz="24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sz="24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7tiết)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Bảng 14">
            <a:extLst>
              <a:ext uri="{FF2B5EF4-FFF2-40B4-BE49-F238E27FC236}">
                <a16:creationId xmlns="" xmlns:a16="http://schemas.microsoft.com/office/drawing/2014/main" id="{9E686DA3-4B08-8F43-AA28-883B6B13C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9218258"/>
              </p:ext>
            </p:extLst>
          </p:nvPr>
        </p:nvGraphicFramePr>
        <p:xfrm>
          <a:off x="990600" y="2743200"/>
          <a:ext cx="7867074" cy="26422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33537">
                  <a:extLst>
                    <a:ext uri="{9D8B030D-6E8A-4147-A177-3AD203B41FA5}">
                      <a16:colId xmlns="" xmlns:a16="http://schemas.microsoft.com/office/drawing/2014/main" val="2877854091"/>
                    </a:ext>
                  </a:extLst>
                </a:gridCol>
                <a:gridCol w="3933537">
                  <a:extLst>
                    <a:ext uri="{9D8B030D-6E8A-4147-A177-3AD203B41FA5}">
                      <a16:colId xmlns="" xmlns:a16="http://schemas.microsoft.com/office/drawing/2014/main" val="2197327615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endParaRPr lang="vi-VN" sz="2200" dirty="0">
                        <a:latin typeface="+mj-lt"/>
                      </a:endParaRPr>
                    </a:p>
                    <a:p>
                      <a:pPr algn="ctr"/>
                      <a:r>
                        <a:rPr lang="vi-VN" sz="2200" dirty="0">
                          <a:latin typeface="+mj-lt"/>
                        </a:rPr>
                        <a:t>Giáo viên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200" dirty="0">
                        <a:latin typeface="+mj-lt"/>
                      </a:endParaRPr>
                    </a:p>
                    <a:p>
                      <a:pPr algn="ctr"/>
                      <a:r>
                        <a:rPr lang="vi-VN" sz="2200" dirty="0">
                          <a:latin typeface="+mj-lt"/>
                        </a:rPr>
                        <a:t>Học Sinh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5985318"/>
                  </a:ext>
                </a:extLst>
              </a:tr>
              <a:tr h="1651649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latin typeface="+mj-lt"/>
                        </a:rPr>
                        <a:t>-</a:t>
                      </a:r>
                      <a:r>
                        <a:rPr lang="en-US" sz="2200" b="0" baseline="0" dirty="0" smtClean="0">
                          <a:latin typeface="+mj-lt"/>
                        </a:rPr>
                        <a:t> </a:t>
                      </a:r>
                      <a:r>
                        <a:rPr lang="vi-VN" sz="2200" b="0" dirty="0" smtClean="0">
                          <a:latin typeface="+mj-lt"/>
                        </a:rPr>
                        <a:t>Tranh</a:t>
                      </a:r>
                      <a:r>
                        <a:rPr lang="vi-VN" sz="2200" b="0" dirty="0">
                          <a:latin typeface="+mj-lt"/>
                        </a:rPr>
                        <a:t>, ảnh, clip về các </a:t>
                      </a:r>
                      <a:r>
                        <a:rPr lang="vi-VN" sz="2200" b="0" dirty="0" smtClean="0">
                          <a:latin typeface="+mj-lt"/>
                        </a:rPr>
                        <a:t>nhân vật</a:t>
                      </a:r>
                      <a:r>
                        <a:rPr lang="en-US" sz="2200" b="0" baseline="0" dirty="0" smtClean="0">
                          <a:latin typeface="+mj-lt"/>
                        </a:rPr>
                        <a:t> </a:t>
                      </a:r>
                      <a:r>
                        <a:rPr lang="en-US" sz="2200" b="0" baseline="0" dirty="0" err="1" smtClean="0">
                          <a:latin typeface="+mj-lt"/>
                        </a:rPr>
                        <a:t>liên</a:t>
                      </a:r>
                      <a:r>
                        <a:rPr lang="en-US" sz="2200" b="0" baseline="0" dirty="0" smtClean="0">
                          <a:latin typeface="+mj-lt"/>
                        </a:rPr>
                        <a:t> </a:t>
                      </a:r>
                      <a:r>
                        <a:rPr lang="en-US" sz="2200" b="0" baseline="0" dirty="0" err="1" smtClean="0">
                          <a:latin typeface="+mj-lt"/>
                        </a:rPr>
                        <a:t>quan</a:t>
                      </a:r>
                      <a:r>
                        <a:rPr lang="en-US" sz="2200" b="0" baseline="0" dirty="0" smtClean="0">
                          <a:latin typeface="+mj-lt"/>
                        </a:rPr>
                        <a:t> </a:t>
                      </a:r>
                      <a:r>
                        <a:rPr lang="en-US" sz="2200" b="0" baseline="0" dirty="0" err="1" smtClean="0">
                          <a:latin typeface="+mj-lt"/>
                        </a:rPr>
                        <a:t>tới</a:t>
                      </a:r>
                      <a:r>
                        <a:rPr lang="en-US" sz="2200" b="0" baseline="0" dirty="0" smtClean="0">
                          <a:latin typeface="+mj-lt"/>
                        </a:rPr>
                        <a:t> </a:t>
                      </a:r>
                      <a:r>
                        <a:rPr lang="en-US" sz="2200" b="0" baseline="0" dirty="0" err="1" smtClean="0">
                          <a:latin typeface="+mj-lt"/>
                        </a:rPr>
                        <a:t>chủ</a:t>
                      </a:r>
                      <a:r>
                        <a:rPr lang="en-US" sz="2200" b="0" baseline="0" dirty="0" smtClean="0">
                          <a:latin typeface="+mj-lt"/>
                        </a:rPr>
                        <a:t> </a:t>
                      </a:r>
                      <a:r>
                        <a:rPr lang="vi-VN" sz="2200" b="0" baseline="0" dirty="0" smtClean="0">
                          <a:latin typeface="+mj-lt"/>
                        </a:rPr>
                        <a:t>đề</a:t>
                      </a:r>
                      <a:r>
                        <a:rPr lang="en-US" sz="2200" b="0" baseline="0" dirty="0" smtClean="0">
                          <a:latin typeface="+mj-lt"/>
                        </a:rPr>
                        <a:t> </a:t>
                      </a:r>
                      <a:r>
                        <a:rPr lang="en-US" sz="2200" b="0" baseline="0" dirty="0" err="1" smtClean="0">
                          <a:latin typeface="+mj-lt"/>
                        </a:rPr>
                        <a:t>ngày</a:t>
                      </a:r>
                      <a:r>
                        <a:rPr lang="en-US" sz="2200" b="0" baseline="0" dirty="0" smtClean="0">
                          <a:latin typeface="+mj-lt"/>
                        </a:rPr>
                        <a:t> </a:t>
                      </a:r>
                      <a:r>
                        <a:rPr lang="en-US" sz="2200" b="0" baseline="0" dirty="0" err="1" smtClean="0">
                          <a:latin typeface="+mj-lt"/>
                        </a:rPr>
                        <a:t>tết</a:t>
                      </a:r>
                      <a:r>
                        <a:rPr lang="en-US" sz="2200" b="0" baseline="0" dirty="0" smtClean="0">
                          <a:latin typeface="+mj-lt"/>
                        </a:rPr>
                        <a:t>.</a:t>
                      </a:r>
                      <a:endParaRPr lang="vi-VN" sz="2200" b="0" dirty="0">
                        <a:latin typeface="+mj-lt"/>
                      </a:endParaRPr>
                    </a:p>
                    <a:p>
                      <a:r>
                        <a:rPr lang="en-US" sz="2200" b="0" dirty="0" smtClean="0">
                          <a:latin typeface="+mj-lt"/>
                        </a:rPr>
                        <a:t>-</a:t>
                      </a:r>
                      <a:r>
                        <a:rPr lang="en-US" sz="2200" b="0" baseline="0" dirty="0" smtClean="0">
                          <a:latin typeface="+mj-lt"/>
                        </a:rPr>
                        <a:t> </a:t>
                      </a:r>
                      <a:r>
                        <a:rPr lang="vi-VN" sz="2200" b="0" dirty="0" smtClean="0">
                          <a:latin typeface="+mj-lt"/>
                        </a:rPr>
                        <a:t>Sản </a:t>
                      </a:r>
                      <a:r>
                        <a:rPr lang="vi-VN" sz="2200" b="0" dirty="0">
                          <a:latin typeface="+mj-lt"/>
                        </a:rPr>
                        <a:t>phẩm tạo dáng các nhân </a:t>
                      </a:r>
                      <a:r>
                        <a:rPr lang="vi-VN" sz="2200" b="0" dirty="0" smtClean="0">
                          <a:latin typeface="+mj-lt"/>
                        </a:rPr>
                        <a:t>vật</a:t>
                      </a:r>
                      <a:r>
                        <a:rPr lang="en-US" sz="2200" b="0" dirty="0" smtClean="0">
                          <a:latin typeface="+mj-lt"/>
                        </a:rPr>
                        <a:t>.</a:t>
                      </a:r>
                      <a:endParaRPr lang="vi-V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_ Giấy vẽ A4, A3, giấy màu, chì màu, đất sét, </a:t>
                      </a:r>
                      <a:r>
                        <a:rPr lang="en-US" dirty="0" err="1" smtClean="0"/>
                        <a:t>hồ</a:t>
                      </a:r>
                      <a:r>
                        <a:rPr lang="vi-VN" dirty="0" smtClean="0"/>
                        <a:t> </a:t>
                      </a:r>
                      <a:r>
                        <a:rPr lang="vi-VN" dirty="0"/>
                        <a:t>dán</a:t>
                      </a:r>
                      <a:r>
                        <a:rPr lang="vi-VN" dirty="0" smtClean="0"/>
                        <a:t>,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kéo</a:t>
                      </a:r>
                      <a:r>
                        <a:rPr lang="en-US" dirty="0" smtClean="0"/>
                        <a:t>, b</a:t>
                      </a:r>
                      <a:r>
                        <a:rPr lang="vi-VN" dirty="0" smtClean="0"/>
                        <a:t>ă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dính</a:t>
                      </a:r>
                      <a:r>
                        <a:rPr lang="en-US" baseline="0" dirty="0" smtClean="0"/>
                        <a:t>, </a:t>
                      </a:r>
                      <a:r>
                        <a:rPr lang="vi-VN" dirty="0" smtClean="0"/>
                        <a:t>các </a:t>
                      </a:r>
                      <a:r>
                        <a:rPr lang="vi-VN" dirty="0"/>
                        <a:t>vật liệu có sẵn </a:t>
                      </a:r>
                      <a:r>
                        <a:rPr lang="vi-VN" dirty="0" smtClean="0"/>
                        <a:t>khác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giấy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báo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vải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vụn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vỏ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hộp</a:t>
                      </a:r>
                      <a:r>
                        <a:rPr lang="en-US" dirty="0" smtClean="0"/>
                        <a:t>,…..</a:t>
                      </a:r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6045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4788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8229600" cy="26670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vi-VN" sz="24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/- CÁC HOẠT ĐỘNG DẠY - </a:t>
            </a:r>
            <a:r>
              <a:rPr lang="vi-VN" sz="24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57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="" xmlns:a16="http://schemas.microsoft.com/office/drawing/2014/main" id="{FEF14D28-2327-D544-BFDD-7790687A2924}"/>
              </a:ext>
            </a:extLst>
          </p:cNvPr>
          <p:cNvSpPr txBox="1"/>
          <p:nvPr/>
        </p:nvSpPr>
        <p:spPr>
          <a:xfrm>
            <a:off x="1143000" y="207818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Bảng 16">
            <a:extLst>
              <a:ext uri="{FF2B5EF4-FFF2-40B4-BE49-F238E27FC236}">
                <a16:creationId xmlns="" xmlns:a16="http://schemas.microsoft.com/office/drawing/2014/main" id="{5AFC881F-5AA1-DC48-A4CC-A07A4DDCE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3492439"/>
              </p:ext>
            </p:extLst>
          </p:nvPr>
        </p:nvGraphicFramePr>
        <p:xfrm>
          <a:off x="1447800" y="1524000"/>
          <a:ext cx="6800272" cy="4572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0136">
                  <a:extLst>
                    <a:ext uri="{9D8B030D-6E8A-4147-A177-3AD203B41FA5}">
                      <a16:colId xmlns="" xmlns:a16="http://schemas.microsoft.com/office/drawing/2014/main" val="1846216427"/>
                    </a:ext>
                  </a:extLst>
                </a:gridCol>
                <a:gridCol w="3400136">
                  <a:extLst>
                    <a:ext uri="{9D8B030D-6E8A-4147-A177-3AD203B41FA5}">
                      <a16:colId xmlns="" xmlns:a16="http://schemas.microsoft.com/office/drawing/2014/main" val="3185495324"/>
                    </a:ext>
                  </a:extLst>
                </a:gridCol>
              </a:tblGrid>
              <a:tr h="533402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Giáo viên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Học sinh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963720"/>
                  </a:ext>
                </a:extLst>
              </a:tr>
              <a:tr h="40386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Giới </a:t>
                      </a:r>
                      <a:r>
                        <a:rPr lang="vi-VN" dirty="0">
                          <a:latin typeface="+mj-lt"/>
                        </a:rPr>
                        <a:t>thiệu chủ đề bài học</a:t>
                      </a:r>
                      <a:r>
                        <a:rPr lang="vi-VN" dirty="0" smtClean="0">
                          <a:latin typeface="+mj-lt"/>
                        </a:rPr>
                        <a:t>:</a:t>
                      </a:r>
                      <a:r>
                        <a:rPr lang="en-US" baseline="0" dirty="0" smtClean="0">
                          <a:latin typeface="+mj-lt"/>
                        </a:rPr>
                        <a:t> “</a:t>
                      </a:r>
                      <a:r>
                        <a:rPr lang="en-US" baseline="0" dirty="0" err="1" smtClean="0">
                          <a:latin typeface="+mj-lt"/>
                        </a:rPr>
                        <a:t>Ngày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tết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quê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em</a:t>
                      </a:r>
                      <a:r>
                        <a:rPr lang="en-US" baseline="0" dirty="0" smtClean="0">
                          <a:latin typeface="+mj-lt"/>
                        </a:rPr>
                        <a:t>”.</a:t>
                      </a:r>
                      <a:endParaRPr lang="vi-VN" dirty="0">
                        <a:latin typeface="+mj-lt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dirty="0" smtClean="0">
                          <a:latin typeface="+mj-lt"/>
                        </a:rPr>
                        <a:t>Đặt </a:t>
                      </a:r>
                      <a:r>
                        <a:rPr lang="vi-VN" dirty="0">
                          <a:latin typeface="+mj-lt"/>
                        </a:rPr>
                        <a:t>câu </a:t>
                      </a:r>
                      <a:r>
                        <a:rPr lang="vi-VN" dirty="0" smtClean="0">
                          <a:latin typeface="+mj-lt"/>
                        </a:rPr>
                        <a:t>hỏi:</a:t>
                      </a:r>
                      <a:endParaRPr lang="en-US" dirty="0" smtClean="0">
                        <a:latin typeface="+mj-lt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 smtClean="0">
                          <a:latin typeface="+mj-lt"/>
                        </a:rPr>
                        <a:t>+</a:t>
                      </a:r>
                      <a:r>
                        <a:rPr lang="en-US" baseline="0" dirty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Không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khí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của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ngày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tết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thế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nào</a:t>
                      </a:r>
                      <a:r>
                        <a:rPr lang="en-US" baseline="0" dirty="0" smtClean="0">
                          <a:latin typeface="+mj-lt"/>
                        </a:rPr>
                        <a:t>?</a:t>
                      </a:r>
                      <a:endParaRPr lang="en-US" dirty="0" smtClean="0">
                        <a:latin typeface="+mj-lt"/>
                      </a:endParaRPr>
                    </a:p>
                    <a:p>
                      <a:r>
                        <a:rPr lang="en-US" dirty="0" smtClean="0">
                          <a:latin typeface="+mj-lt"/>
                        </a:rPr>
                        <a:t>+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Những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hoạt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baseline="0" dirty="0" smtClean="0">
                          <a:latin typeface="+mj-lt"/>
                        </a:rPr>
                        <a:t>động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trong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ngày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tết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thế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nào</a:t>
                      </a:r>
                      <a:r>
                        <a:rPr lang="en-US" baseline="0" dirty="0" smtClean="0">
                          <a:latin typeface="+mj-lt"/>
                        </a:rPr>
                        <a:t>?</a:t>
                      </a:r>
                    </a:p>
                    <a:p>
                      <a:r>
                        <a:rPr lang="en-US" baseline="0" dirty="0" smtClean="0">
                          <a:latin typeface="+mj-lt"/>
                        </a:rPr>
                        <a:t>+ </a:t>
                      </a:r>
                      <a:r>
                        <a:rPr lang="en-US" baseline="0" dirty="0" err="1" smtClean="0">
                          <a:latin typeface="+mj-lt"/>
                        </a:rPr>
                        <a:t>Những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hình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ảnh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màu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sắc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trong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ngày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tết</a:t>
                      </a:r>
                      <a:r>
                        <a:rPr lang="en-US" baseline="0" dirty="0" smtClean="0">
                          <a:latin typeface="+mj-lt"/>
                        </a:rPr>
                        <a:t>?</a:t>
                      </a:r>
                      <a:endParaRPr lang="vi-VN" dirty="0">
                        <a:latin typeface="+mj-lt"/>
                      </a:endParaRPr>
                    </a:p>
                    <a:p>
                      <a:r>
                        <a:rPr lang="en-US" dirty="0" smtClean="0">
                          <a:latin typeface="+mj-lt"/>
                        </a:rPr>
                        <a:t>+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Ngày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tết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có </a:t>
                      </a:r>
                      <a:r>
                        <a:rPr lang="vi-VN" dirty="0">
                          <a:latin typeface="+mj-lt"/>
                        </a:rPr>
                        <a:t>kỉ niệm sâu sắc thế nào với em? 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+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Em </a:t>
                      </a:r>
                      <a:r>
                        <a:rPr lang="vi-VN" dirty="0">
                          <a:latin typeface="+mj-lt"/>
                        </a:rPr>
                        <a:t>hãy mô tả hình dáng người thông qua nhân vật?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+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Tính </a:t>
                      </a:r>
                      <a:r>
                        <a:rPr lang="vi-VN" dirty="0">
                          <a:latin typeface="+mj-lt"/>
                        </a:rPr>
                        <a:t>cách riêng của mỗi nhân vật?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+mj-lt"/>
                        </a:rPr>
                        <a:t>- </a:t>
                      </a:r>
                      <a:r>
                        <a:rPr lang="vi-VN" dirty="0" smtClean="0">
                          <a:latin typeface="+mj-lt"/>
                        </a:rPr>
                        <a:t>Mô </a:t>
                      </a:r>
                      <a:r>
                        <a:rPr lang="vi-VN" dirty="0">
                          <a:latin typeface="+mj-lt"/>
                        </a:rPr>
                        <a:t>tả tính cách nhân </a:t>
                      </a:r>
                      <a:r>
                        <a:rPr lang="vi-VN" dirty="0" smtClean="0">
                          <a:latin typeface="+mj-lt"/>
                        </a:rPr>
                        <a:t>vật</a:t>
                      </a:r>
                      <a:r>
                        <a:rPr lang="en-US" dirty="0" smtClean="0">
                          <a:latin typeface="+mj-lt"/>
                        </a:rPr>
                        <a:t>.</a:t>
                      </a:r>
                      <a:endParaRPr lang="vi-VN" dirty="0">
                        <a:latin typeface="+mj-lt"/>
                      </a:endParaRPr>
                    </a:p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vi-VN" dirty="0" smtClean="0">
                          <a:latin typeface="+mj-lt"/>
                        </a:rPr>
                        <a:t> </a:t>
                      </a:r>
                      <a:r>
                        <a:rPr lang="vi-VN" dirty="0">
                          <a:latin typeface="+mj-lt"/>
                        </a:rPr>
                        <a:t>Mô tả hình thể con người.</a:t>
                      </a:r>
                    </a:p>
                    <a:p>
                      <a:r>
                        <a:rPr lang="en-US" baseline="0" dirty="0" smtClean="0">
                          <a:latin typeface="+mj-lt"/>
                        </a:rPr>
                        <a:t>- </a:t>
                      </a:r>
                      <a:r>
                        <a:rPr lang="vi-VN" dirty="0" smtClean="0">
                          <a:latin typeface="+mj-lt"/>
                        </a:rPr>
                        <a:t>Tạo </a:t>
                      </a:r>
                      <a:r>
                        <a:rPr lang="vi-VN" dirty="0">
                          <a:latin typeface="+mj-lt"/>
                        </a:rPr>
                        <a:t>tính cách nhân </a:t>
                      </a:r>
                      <a:r>
                        <a:rPr lang="vi-VN" dirty="0" smtClean="0">
                          <a:latin typeface="+mj-lt"/>
                        </a:rPr>
                        <a:t>vật</a:t>
                      </a:r>
                      <a:r>
                        <a:rPr lang="en-US" dirty="0" smtClean="0">
                          <a:latin typeface="+mj-lt"/>
                        </a:rPr>
                        <a:t>.</a:t>
                      </a:r>
                      <a:endParaRPr lang="vi-VN" dirty="0">
                        <a:latin typeface="+mj-lt"/>
                      </a:endParaRPr>
                    </a:p>
                    <a:p>
                      <a:r>
                        <a:rPr lang="en-US" baseline="0" dirty="0" smtClean="0">
                          <a:latin typeface="+mj-lt"/>
                        </a:rPr>
                        <a:t>- </a:t>
                      </a:r>
                      <a:r>
                        <a:rPr lang="vi-VN" dirty="0" smtClean="0">
                          <a:latin typeface="+mj-lt"/>
                        </a:rPr>
                        <a:t>Thảo </a:t>
                      </a:r>
                      <a:r>
                        <a:rPr lang="vi-VN" dirty="0">
                          <a:latin typeface="+mj-lt"/>
                        </a:rPr>
                        <a:t>luận với các thành viên trong nhóm để đặt tên cho các nhân vật.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- </a:t>
                      </a:r>
                      <a:r>
                        <a:rPr lang="vi-VN" dirty="0" smtClean="0">
                          <a:latin typeface="+mj-lt"/>
                        </a:rPr>
                        <a:t>Giới </a:t>
                      </a:r>
                      <a:r>
                        <a:rPr lang="vi-VN" dirty="0">
                          <a:latin typeface="+mj-lt"/>
                        </a:rPr>
                        <a:t>thiệu từng nhân vật trước lớp.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847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4225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ảng 16">
            <a:extLst>
              <a:ext uri="{FF2B5EF4-FFF2-40B4-BE49-F238E27FC236}">
                <a16:creationId xmlns="" xmlns:a16="http://schemas.microsoft.com/office/drawing/2014/main" id="{CEF1DED1-3851-6A48-B8A5-BB1722118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9173425"/>
              </p:ext>
            </p:extLst>
          </p:nvPr>
        </p:nvGraphicFramePr>
        <p:xfrm>
          <a:off x="1143000" y="2286000"/>
          <a:ext cx="6800272" cy="3794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="" xmlns:a16="http://schemas.microsoft.com/office/drawing/2014/main" val="1846216427"/>
                    </a:ext>
                  </a:extLst>
                </a:gridCol>
                <a:gridCol w="3371272">
                  <a:extLst>
                    <a:ext uri="{9D8B030D-6E8A-4147-A177-3AD203B41FA5}">
                      <a16:colId xmlns="" xmlns:a16="http://schemas.microsoft.com/office/drawing/2014/main" val="3185495324"/>
                    </a:ext>
                  </a:extLst>
                </a:gridCol>
              </a:tblGrid>
              <a:tr h="555718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Giáo viên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Học sinh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963720"/>
                  </a:ext>
                </a:extLst>
              </a:tr>
              <a:tr h="3239042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- </a:t>
                      </a:r>
                      <a:r>
                        <a:rPr lang="vi-VN" dirty="0" smtClean="0"/>
                        <a:t>Hình </a:t>
                      </a:r>
                      <a:r>
                        <a:rPr lang="vi-VN" dirty="0"/>
                        <a:t>dạng nào các em dùng? Tròn, vuông, tam giác, chữ nhật hay hình khác,…</a:t>
                      </a:r>
                    </a:p>
                    <a:p>
                      <a:r>
                        <a:rPr lang="en-US" baseline="0" dirty="0" smtClean="0"/>
                        <a:t>- </a:t>
                      </a:r>
                      <a:r>
                        <a:rPr lang="vi-VN" dirty="0" smtClean="0"/>
                        <a:t>Các </a:t>
                      </a:r>
                      <a:r>
                        <a:rPr lang="vi-VN" dirty="0"/>
                        <a:t>hình đó giúp ta liên tưởng đến bộ phận nào của cơ thể con người</a:t>
                      </a:r>
                      <a:r>
                        <a:rPr lang="vi-VN" dirty="0" smtClean="0"/>
                        <a:t>?</a:t>
                      </a:r>
                      <a:endParaRPr lang="vi-VN" dirty="0"/>
                    </a:p>
                    <a:p>
                      <a:r>
                        <a:rPr lang="en-US" dirty="0" smtClean="0"/>
                        <a:t>- </a:t>
                      </a:r>
                      <a:r>
                        <a:rPr lang="vi-VN" dirty="0" smtClean="0"/>
                        <a:t>Tỉ </a:t>
                      </a:r>
                      <a:r>
                        <a:rPr lang="vi-VN" dirty="0"/>
                        <a:t>lệ? Kích thước</a:t>
                      </a:r>
                      <a:r>
                        <a:rPr lang="vi-VN" dirty="0" smtClean="0"/>
                        <a:t>?</a:t>
                      </a:r>
                      <a:endParaRPr lang="vi-VN" dirty="0"/>
                    </a:p>
                    <a:p>
                      <a:r>
                        <a:rPr lang="en-US" baseline="0" dirty="0" smtClean="0"/>
                        <a:t>- </a:t>
                      </a:r>
                      <a:r>
                        <a:rPr lang="vi-VN" dirty="0" smtClean="0"/>
                        <a:t>Các </a:t>
                      </a:r>
                      <a:r>
                        <a:rPr lang="vi-VN" dirty="0"/>
                        <a:t>em sẽ tạo hoạt động gì cho nhân vật? Khi đi bộ, chạy…thì cơ thể ta gập lại, uốn chỗ nào?...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- </a:t>
                      </a:r>
                      <a:r>
                        <a:rPr lang="vi-VN" dirty="0" smtClean="0"/>
                        <a:t>Hiểu </a:t>
                      </a:r>
                      <a:r>
                        <a:rPr lang="vi-VN" dirty="0"/>
                        <a:t>được các yếu tố khác biệt của nhân vật.</a:t>
                      </a:r>
                    </a:p>
                    <a:p>
                      <a:r>
                        <a:rPr lang="en-US" baseline="0" dirty="0" smtClean="0"/>
                        <a:t>- </a:t>
                      </a:r>
                      <a:r>
                        <a:rPr lang="vi-VN" dirty="0" smtClean="0"/>
                        <a:t>Tạo </a:t>
                      </a:r>
                      <a:r>
                        <a:rPr lang="vi-VN" dirty="0"/>
                        <a:t>hình hợp lí cho từng bộ phận của cơ thể ở những tư thế khác nhau, tạo hành động cho các nhân vật.</a:t>
                      </a:r>
                    </a:p>
                    <a:p>
                      <a:r>
                        <a:rPr lang="en-US" baseline="0" dirty="0" smtClean="0"/>
                        <a:t>- </a:t>
                      </a:r>
                      <a:r>
                        <a:rPr lang="vi-VN" dirty="0" smtClean="0"/>
                        <a:t>Giao </a:t>
                      </a:r>
                      <a:r>
                        <a:rPr lang="vi-VN" dirty="0"/>
                        <a:t>tiếp và cùng nhau lựa chọn hình dáng, tỉ lệ phù hợp.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847001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1426"/>
            <a:ext cx="7881042" cy="2239962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 err="1" smtClean="0">
                <a:solidFill>
                  <a:schemeClr val="tx2"/>
                </a:solidFill>
              </a:rPr>
              <a:t>Hoạt</a:t>
            </a:r>
            <a:r>
              <a:rPr lang="en-US" sz="2400" b="1" u="sng" dirty="0" smtClean="0">
                <a:solidFill>
                  <a:schemeClr val="tx2"/>
                </a:solidFill>
              </a:rPr>
              <a:t> </a:t>
            </a:r>
            <a:r>
              <a:rPr lang="vi-VN" sz="2400" b="1" u="sng" dirty="0" smtClean="0">
                <a:solidFill>
                  <a:schemeClr val="tx2"/>
                </a:solidFill>
              </a:rPr>
              <a:t>động</a:t>
            </a:r>
            <a:r>
              <a:rPr lang="en-US" sz="2400" b="1" u="sng" dirty="0">
                <a:solidFill>
                  <a:schemeClr val="tx2"/>
                </a:solidFill>
              </a:rPr>
              <a:t> 2: </a:t>
            </a:r>
            <a:r>
              <a:rPr lang="en-US" sz="2400" b="1" dirty="0" err="1" smtClean="0">
                <a:solidFill>
                  <a:schemeClr val="tx2"/>
                </a:solidFill>
              </a:rPr>
              <a:t>Tạo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hình</a:t>
            </a:r>
            <a:r>
              <a:rPr lang="en-US" sz="2400" b="1" dirty="0">
                <a:solidFill>
                  <a:schemeClr val="tx2"/>
                </a:solidFill>
              </a:rPr>
              <a:t> con </a:t>
            </a:r>
            <a:r>
              <a:rPr lang="en-US" sz="2400" b="1" dirty="0" err="1" smtClean="0">
                <a:solidFill>
                  <a:schemeClr val="tx2"/>
                </a:solidFill>
              </a:rPr>
              <a:t>rối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/>
              <a:t>con </a:t>
            </a:r>
            <a:r>
              <a:rPr lang="en-US" sz="2000" dirty="0" err="1" smtClean="0"/>
              <a:t>rối</a:t>
            </a:r>
            <a:r>
              <a:rPr lang="en-US" sz="2000" dirty="0"/>
              <a:t> </a:t>
            </a:r>
            <a:r>
              <a:rPr lang="en-US" sz="2000" dirty="0" err="1" smtClean="0"/>
              <a:t>từ</a:t>
            </a:r>
            <a:r>
              <a:rPr lang="en-US" sz="2000" dirty="0"/>
              <a:t> </a:t>
            </a:r>
            <a:r>
              <a:rPr lang="en-US" sz="2000" dirty="0" err="1" smtClean="0"/>
              <a:t>những</a:t>
            </a:r>
            <a:r>
              <a:rPr lang="en-US" sz="2000" dirty="0"/>
              <a:t> </a:t>
            </a:r>
            <a:r>
              <a:rPr lang="en-US" sz="2000" dirty="0" err="1" smtClean="0"/>
              <a:t>vật</a:t>
            </a:r>
            <a:r>
              <a:rPr lang="en-US" sz="2000" dirty="0"/>
              <a:t> </a:t>
            </a:r>
            <a:r>
              <a:rPr lang="en-US" sz="2000" dirty="0" err="1" smtClean="0"/>
              <a:t>liệu</a:t>
            </a:r>
            <a:r>
              <a:rPr lang="en-US" sz="2000" dirty="0"/>
              <a:t> </a:t>
            </a: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vi-VN" sz="2000" dirty="0" smtClean="0"/>
              <a:t>được</a:t>
            </a:r>
            <a:r>
              <a:rPr lang="en-US" sz="2000" dirty="0"/>
              <a:t> </a:t>
            </a:r>
            <a:r>
              <a:rPr lang="en-US" sz="2000" dirty="0" err="1" smtClean="0"/>
              <a:t>nh</a:t>
            </a:r>
            <a:r>
              <a:rPr lang="vi-VN" sz="2000" dirty="0" smtClean="0"/>
              <a:t>ư</a:t>
            </a:r>
            <a:r>
              <a:rPr lang="en-US" sz="2000" dirty="0"/>
              <a:t> </a:t>
            </a:r>
            <a:r>
              <a:rPr lang="en-US" sz="2000" dirty="0" err="1" smtClean="0"/>
              <a:t>dây</a:t>
            </a:r>
            <a:r>
              <a:rPr lang="en-US" sz="2000" dirty="0"/>
              <a:t> </a:t>
            </a:r>
            <a:r>
              <a:rPr lang="en-US" sz="2000" dirty="0" err="1" smtClean="0"/>
              <a:t>thép</a:t>
            </a:r>
            <a:r>
              <a:rPr lang="en-US" sz="2000" dirty="0" smtClean="0"/>
              <a:t>, </a:t>
            </a:r>
            <a:r>
              <a:rPr lang="vi-VN" sz="2000" dirty="0" smtClean="0"/>
              <a:t>đất</a:t>
            </a:r>
            <a:r>
              <a:rPr lang="en-US" sz="2000" dirty="0"/>
              <a:t> </a:t>
            </a:r>
            <a:r>
              <a:rPr lang="en-US" sz="2000" dirty="0" err="1" smtClean="0"/>
              <a:t>nặn</a:t>
            </a:r>
            <a:r>
              <a:rPr lang="en-US" sz="2000" dirty="0"/>
              <a:t>, </a:t>
            </a:r>
            <a:r>
              <a:rPr lang="en-US" sz="2000" dirty="0" err="1" smtClean="0"/>
              <a:t>bìa</a:t>
            </a:r>
            <a:r>
              <a:rPr lang="en-US" sz="2000" dirty="0"/>
              <a:t>, </a:t>
            </a:r>
            <a:r>
              <a:rPr lang="en-US" sz="2000" dirty="0" err="1" smtClean="0"/>
              <a:t>giấy</a:t>
            </a:r>
            <a:r>
              <a:rPr lang="en-US" sz="2000" dirty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…..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/>
              <a:t> </a:t>
            </a:r>
            <a:r>
              <a:rPr lang="en-US" sz="2000" dirty="0" err="1" smtClean="0"/>
              <a:t>làm</a:t>
            </a:r>
            <a:r>
              <a:rPr lang="en-US" sz="2000" dirty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 4-6 </a:t>
            </a:r>
            <a:r>
              <a:rPr lang="en-US" sz="2000" dirty="0" err="1" smtClean="0"/>
              <a:t>em</a:t>
            </a:r>
            <a:r>
              <a:rPr lang="en-US" sz="2000" dirty="0"/>
              <a:t>, </a:t>
            </a:r>
            <a:r>
              <a:rPr lang="en-US" sz="2000" dirty="0" err="1" smtClean="0"/>
              <a:t>vật</a:t>
            </a:r>
            <a:r>
              <a:rPr lang="en-US" sz="2000" dirty="0"/>
              <a:t> </a:t>
            </a:r>
            <a:r>
              <a:rPr lang="en-US" sz="2000" dirty="0" err="1" smtClean="0"/>
              <a:t>liệu</a:t>
            </a:r>
            <a:r>
              <a:rPr lang="en-US" sz="2000" dirty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vi-VN" sz="2000" dirty="0" smtClean="0"/>
              <a:t>đặt</a:t>
            </a:r>
            <a:r>
              <a:rPr lang="en-US" sz="2000" dirty="0"/>
              <a:t> </a:t>
            </a:r>
            <a:r>
              <a:rPr lang="en-US" sz="2000" dirty="0" err="1" smtClean="0"/>
              <a:t>giữa</a:t>
            </a:r>
            <a:r>
              <a:rPr lang="en-US" sz="2000" dirty="0"/>
              <a:t> </a:t>
            </a:r>
            <a:r>
              <a:rPr lang="en-US" sz="2000" dirty="0" err="1" smtClean="0"/>
              <a:t>bàn</a:t>
            </a:r>
            <a:r>
              <a:rPr lang="en-US" sz="2000" dirty="0"/>
              <a:t>.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/>
              <a:t> </a:t>
            </a:r>
            <a:r>
              <a:rPr lang="en-US" sz="2000" dirty="0" err="1" smtClean="0"/>
              <a:t>sát</a:t>
            </a:r>
            <a:r>
              <a:rPr lang="en-US" sz="2000" dirty="0"/>
              <a:t> </a:t>
            </a:r>
            <a:r>
              <a:rPr lang="en-US" sz="2000" dirty="0" err="1" smtClean="0"/>
              <a:t>và</a:t>
            </a:r>
            <a:r>
              <a:rPr lang="en-US" sz="2000" dirty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vi-VN" sz="2000" dirty="0" smtClean="0"/>
              <a:t>định</a:t>
            </a:r>
            <a:r>
              <a:rPr lang="en-US" sz="2000" dirty="0"/>
              <a:t> </a:t>
            </a:r>
            <a:r>
              <a:rPr lang="en-US" sz="2000" dirty="0" err="1" smtClean="0"/>
              <a:t>hình</a:t>
            </a:r>
            <a:r>
              <a:rPr lang="en-US" sz="2000" dirty="0"/>
              <a:t> </a:t>
            </a:r>
            <a:r>
              <a:rPr lang="en-US" sz="2000" dirty="0" err="1" smtClean="0"/>
              <a:t>dạng</a:t>
            </a:r>
            <a:r>
              <a:rPr lang="en-US" sz="2000" dirty="0"/>
              <a:t> </a:t>
            </a:r>
            <a:r>
              <a:rPr lang="en-US" sz="2000" dirty="0" err="1" smtClean="0"/>
              <a:t>hình</a:t>
            </a:r>
            <a:r>
              <a:rPr lang="en-US" sz="2000" dirty="0"/>
              <a:t> </a:t>
            </a:r>
            <a:r>
              <a:rPr lang="en-US" sz="2000" dirty="0" err="1" smtClean="0"/>
              <a:t>học</a:t>
            </a:r>
            <a:r>
              <a:rPr lang="en-US" sz="2000" dirty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c</a:t>
            </a:r>
            <a:r>
              <a:rPr lang="vi-VN" sz="2000" dirty="0" smtClean="0"/>
              <a:t>ơ</a:t>
            </a:r>
            <a:r>
              <a:rPr lang="en-US" sz="2000" dirty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ng</a:t>
            </a:r>
            <a:r>
              <a:rPr lang="vi-VN" sz="2000" dirty="0" smtClean="0"/>
              <a:t>ười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43981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="" xmlns:a16="http://schemas.microsoft.com/office/drawing/2014/main" id="{91B6388F-319D-154E-AF72-8E09EBCD31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30639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Từ hình độc lập, liên kết thành nội dung chủ đề “ </a:t>
            </a:r>
            <a:r>
              <a:rPr lang="vi-VN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Bảng 16">
            <a:extLst>
              <a:ext uri="{FF2B5EF4-FFF2-40B4-BE49-F238E27FC236}">
                <a16:creationId xmlns="" xmlns:a16="http://schemas.microsoft.com/office/drawing/2014/main" id="{E9FCC343-17E8-944C-9369-1335B6E4C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0668748"/>
              </p:ext>
            </p:extLst>
          </p:nvPr>
        </p:nvGraphicFramePr>
        <p:xfrm>
          <a:off x="1443183" y="1676400"/>
          <a:ext cx="6800272" cy="3626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0136">
                  <a:extLst>
                    <a:ext uri="{9D8B030D-6E8A-4147-A177-3AD203B41FA5}">
                      <a16:colId xmlns="" xmlns:a16="http://schemas.microsoft.com/office/drawing/2014/main" val="1846216427"/>
                    </a:ext>
                  </a:extLst>
                </a:gridCol>
                <a:gridCol w="3400136">
                  <a:extLst>
                    <a:ext uri="{9D8B030D-6E8A-4147-A177-3AD203B41FA5}">
                      <a16:colId xmlns="" xmlns:a16="http://schemas.microsoft.com/office/drawing/2014/main" val="3185495324"/>
                    </a:ext>
                  </a:extLst>
                </a:gridCol>
              </a:tblGrid>
              <a:tr h="517237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Giáo viên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Học sinh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963720"/>
                  </a:ext>
                </a:extLst>
              </a:tr>
              <a:tr h="77354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Khuyến </a:t>
                      </a:r>
                      <a:r>
                        <a:rPr lang="vi-VN" dirty="0">
                          <a:latin typeface="+mj-lt"/>
                        </a:rPr>
                        <a:t>khích học sinh giới </a:t>
                      </a:r>
                      <a:r>
                        <a:rPr lang="vi-VN" dirty="0" smtClean="0">
                          <a:latin typeface="+mj-lt"/>
                        </a:rPr>
                        <a:t>thiệu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về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những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hình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ảnh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mình </a:t>
                      </a:r>
                      <a:r>
                        <a:rPr lang="vi-VN" dirty="0">
                          <a:latin typeface="+mj-lt"/>
                        </a:rPr>
                        <a:t>được tham gia.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Các </a:t>
                      </a:r>
                      <a:r>
                        <a:rPr lang="vi-VN" dirty="0">
                          <a:latin typeface="+mj-lt"/>
                        </a:rPr>
                        <a:t>em có ấn tượng gì về </a:t>
                      </a:r>
                      <a:r>
                        <a:rPr lang="en-US" dirty="0" err="1" smtClean="0">
                          <a:latin typeface="+mj-lt"/>
                        </a:rPr>
                        <a:t>hình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ảnh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ngày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tết</a:t>
                      </a:r>
                      <a:r>
                        <a:rPr lang="vi-VN" dirty="0" smtClean="0">
                          <a:latin typeface="+mj-lt"/>
                        </a:rPr>
                        <a:t> </a:t>
                      </a:r>
                      <a:r>
                        <a:rPr lang="vi-VN" dirty="0">
                          <a:latin typeface="+mj-lt"/>
                        </a:rPr>
                        <a:t>mình từng tham gia?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Giúp </a:t>
                      </a:r>
                      <a:r>
                        <a:rPr lang="vi-VN" dirty="0">
                          <a:latin typeface="+mj-lt"/>
                        </a:rPr>
                        <a:t>học sinh nhớ lại </a:t>
                      </a:r>
                      <a:r>
                        <a:rPr lang="en-US" dirty="0" err="1" smtClean="0">
                          <a:latin typeface="+mj-lt"/>
                        </a:rPr>
                        <a:t>ngày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tết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diễn </a:t>
                      </a:r>
                      <a:r>
                        <a:rPr lang="vi-VN" dirty="0">
                          <a:latin typeface="+mj-lt"/>
                        </a:rPr>
                        <a:t>ra như thế nào? 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Cần </a:t>
                      </a:r>
                      <a:r>
                        <a:rPr lang="vi-VN" dirty="0">
                          <a:latin typeface="+mj-lt"/>
                        </a:rPr>
                        <a:t>thêm chi tiết gì cho các nhân vật được rõ hơn?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Điều </a:t>
                      </a:r>
                      <a:r>
                        <a:rPr lang="vi-VN" dirty="0">
                          <a:latin typeface="+mj-lt"/>
                        </a:rPr>
                        <a:t>gì tạo nên </a:t>
                      </a:r>
                      <a:r>
                        <a:rPr lang="en-US" dirty="0" err="1" smtClean="0">
                          <a:latin typeface="+mj-lt"/>
                        </a:rPr>
                        <a:t>ngày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tết</a:t>
                      </a:r>
                      <a:r>
                        <a:rPr lang="vi-VN" dirty="0" smtClean="0">
                          <a:latin typeface="+mj-lt"/>
                        </a:rPr>
                        <a:t>?</a:t>
                      </a:r>
                      <a:endParaRPr lang="vi-VN" dirty="0">
                        <a:latin typeface="+mj-lt"/>
                      </a:endParaRPr>
                    </a:p>
                    <a:p>
                      <a:endParaRPr lang="vi-VN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Tìm hiểu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sự</a:t>
                      </a:r>
                      <a:r>
                        <a:rPr lang="vi-VN" dirty="0" smtClean="0">
                          <a:latin typeface="+mj-lt"/>
                        </a:rPr>
                        <a:t> khác </a:t>
                      </a:r>
                      <a:r>
                        <a:rPr lang="vi-VN" dirty="0">
                          <a:latin typeface="+mj-lt"/>
                        </a:rPr>
                        <a:t>biệt như: miền Bắc, miền Nam, nông thôn hay thành phố.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Thảo </a:t>
                      </a:r>
                      <a:r>
                        <a:rPr lang="vi-VN" dirty="0">
                          <a:latin typeface="+mj-lt"/>
                        </a:rPr>
                        <a:t>luận và tạo ra được những hoạt động </a:t>
                      </a:r>
                      <a:r>
                        <a:rPr lang="en-US" dirty="0" err="1" smtClean="0">
                          <a:latin typeface="+mj-lt"/>
                        </a:rPr>
                        <a:t>ngày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tết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trong </a:t>
                      </a:r>
                      <a:r>
                        <a:rPr lang="vi-VN" dirty="0">
                          <a:latin typeface="+mj-lt"/>
                        </a:rPr>
                        <a:t>chủ đề.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Tự </a:t>
                      </a:r>
                      <a:r>
                        <a:rPr lang="vi-VN" dirty="0">
                          <a:latin typeface="+mj-lt"/>
                        </a:rPr>
                        <a:t>tìm kiếm thông tin về </a:t>
                      </a:r>
                      <a:r>
                        <a:rPr lang="en-US" dirty="0" err="1" smtClean="0">
                          <a:latin typeface="+mj-lt"/>
                        </a:rPr>
                        <a:t>ngày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tết</a:t>
                      </a:r>
                      <a:r>
                        <a:rPr lang="en-US" dirty="0" smtClean="0">
                          <a:latin typeface="+mj-lt"/>
                        </a:rPr>
                        <a:t>,</a:t>
                      </a:r>
                      <a:r>
                        <a:rPr lang="vi-VN" dirty="0" smtClean="0">
                          <a:latin typeface="+mj-lt"/>
                        </a:rPr>
                        <a:t> </a:t>
                      </a:r>
                      <a:r>
                        <a:rPr lang="vi-VN" dirty="0">
                          <a:latin typeface="+mj-lt"/>
                        </a:rPr>
                        <a:t>bối cảnh, cảnh </a:t>
                      </a:r>
                      <a:r>
                        <a:rPr lang="vi-VN" dirty="0" smtClean="0">
                          <a:latin typeface="+mj-lt"/>
                        </a:rPr>
                        <a:t>quang</a:t>
                      </a:r>
                      <a:r>
                        <a:rPr lang="en-US" dirty="0" smtClean="0">
                          <a:latin typeface="+mj-lt"/>
                        </a:rPr>
                        <a:t>…..</a:t>
                      </a:r>
                      <a:endParaRPr lang="vi-VN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847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85180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="" xmlns:a16="http://schemas.microsoft.com/office/drawing/2014/main" id="{A0140A43-F4DD-DE4E-88EC-8813FC25E2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4457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</a:t>
            </a:r>
            <a:r>
              <a:rPr lang="vi-V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thiện sáng tạo và làm rõ nội dung chủ đề “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F9B3FD6D-837C-6D4E-9707-B2B1C19016DE}"/>
              </a:ext>
            </a:extLst>
          </p:cNvPr>
          <p:cNvSpPr txBox="1"/>
          <p:nvPr/>
        </p:nvSpPr>
        <p:spPr>
          <a:xfrm>
            <a:off x="1156855" y="1336964"/>
            <a:ext cx="712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+mj-lt"/>
              </a:rPr>
              <a:t>Mỗi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ng</a:t>
            </a:r>
            <a:r>
              <a:rPr lang="vi-VN" dirty="0" smtClean="0">
                <a:latin typeface="+mj-lt"/>
              </a:rPr>
              <a:t>ười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đều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có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cảm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nhận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khác </a:t>
            </a:r>
            <a:r>
              <a:rPr lang="vi-VN" dirty="0">
                <a:latin typeface="+mj-lt"/>
              </a:rPr>
              <a:t>nhau để thể hiện </a:t>
            </a:r>
            <a:r>
              <a:rPr lang="en-US" dirty="0" err="1" smtClean="0">
                <a:latin typeface="+mj-lt"/>
              </a:rPr>
              <a:t>những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hình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ảnh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trong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ngày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tết</a:t>
            </a:r>
            <a:r>
              <a:rPr lang="vi-VN" dirty="0" smtClean="0">
                <a:latin typeface="+mj-lt"/>
              </a:rPr>
              <a:t>. </a:t>
            </a:r>
            <a:r>
              <a:rPr lang="vi-VN" dirty="0">
                <a:latin typeface="+mj-lt"/>
              </a:rPr>
              <a:t>Đồng thời hoàn thiện bức </a:t>
            </a:r>
            <a:r>
              <a:rPr lang="vi-VN" dirty="0" smtClean="0">
                <a:latin typeface="+mj-lt"/>
              </a:rPr>
              <a:t>tran</a:t>
            </a:r>
            <a:r>
              <a:rPr lang="en-US" dirty="0" smtClean="0">
                <a:latin typeface="+mj-lt"/>
              </a:rPr>
              <a:t>h</a:t>
            </a:r>
            <a:r>
              <a:rPr lang="vi-VN" dirty="0" smtClean="0">
                <a:latin typeface="+mj-lt"/>
              </a:rPr>
              <a:t> </a:t>
            </a:r>
            <a:r>
              <a:rPr lang="vi-VN" dirty="0">
                <a:latin typeface="+mj-lt"/>
              </a:rPr>
              <a:t>phù hợp với </a:t>
            </a:r>
            <a:r>
              <a:rPr lang="en-US" dirty="0" err="1" smtClean="0">
                <a:latin typeface="+mj-lt"/>
              </a:rPr>
              <a:t>hình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ảnh</a:t>
            </a:r>
            <a:r>
              <a:rPr lang="vi-VN" dirty="0" smtClean="0">
                <a:latin typeface="+mj-lt"/>
              </a:rPr>
              <a:t> </a:t>
            </a:r>
            <a:r>
              <a:rPr lang="vi-VN" dirty="0">
                <a:latin typeface="+mj-lt"/>
              </a:rPr>
              <a:t>lựa chọn.</a:t>
            </a:r>
          </a:p>
        </p:txBody>
      </p:sp>
      <p:graphicFrame>
        <p:nvGraphicFramePr>
          <p:cNvPr id="10" name="Bảng 16">
            <a:extLst>
              <a:ext uri="{FF2B5EF4-FFF2-40B4-BE49-F238E27FC236}">
                <a16:creationId xmlns="" xmlns:a16="http://schemas.microsoft.com/office/drawing/2014/main" id="{5172A125-ED85-5549-BB70-4FCCBDC0F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0174981"/>
              </p:ext>
            </p:extLst>
          </p:nvPr>
        </p:nvGraphicFramePr>
        <p:xfrm>
          <a:off x="1156855" y="2540000"/>
          <a:ext cx="6800272" cy="3967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0136">
                  <a:extLst>
                    <a:ext uri="{9D8B030D-6E8A-4147-A177-3AD203B41FA5}">
                      <a16:colId xmlns="" xmlns:a16="http://schemas.microsoft.com/office/drawing/2014/main" val="1846216427"/>
                    </a:ext>
                  </a:extLst>
                </a:gridCol>
                <a:gridCol w="3400136">
                  <a:extLst>
                    <a:ext uri="{9D8B030D-6E8A-4147-A177-3AD203B41FA5}">
                      <a16:colId xmlns="" xmlns:a16="http://schemas.microsoft.com/office/drawing/2014/main" val="3185495324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Giáo viên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Học sinh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963720"/>
                  </a:ext>
                </a:extLst>
              </a:tr>
              <a:tr h="77354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Ý </a:t>
                      </a:r>
                      <a:r>
                        <a:rPr lang="vi-VN" dirty="0">
                          <a:latin typeface="+mj-lt"/>
                        </a:rPr>
                        <a:t>tưởng chính của các hình ảnh trong các tác phẩm là gì?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Cần </a:t>
                      </a:r>
                      <a:r>
                        <a:rPr lang="vi-VN" dirty="0">
                          <a:latin typeface="+mj-lt"/>
                        </a:rPr>
                        <a:t>thêm bớt những hình ảnh, hình tượng nào để làm rõ chủ đề cho nhóm.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Các </a:t>
                      </a:r>
                      <a:r>
                        <a:rPr lang="vi-VN" dirty="0">
                          <a:latin typeface="+mj-lt"/>
                        </a:rPr>
                        <a:t>em gặp những khó khăn gì trong quá trình làm việc?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Tỉ </a:t>
                      </a:r>
                      <a:r>
                        <a:rPr lang="vi-VN" dirty="0">
                          <a:latin typeface="+mj-lt"/>
                        </a:rPr>
                        <a:t>lệ giữa các hình phù hợp với nhau chưa?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Các </a:t>
                      </a:r>
                      <a:r>
                        <a:rPr lang="vi-VN" dirty="0">
                          <a:latin typeface="+mj-lt"/>
                        </a:rPr>
                        <a:t>nhân vật đang làm gì? Có vui không?</a:t>
                      </a:r>
                    </a:p>
                    <a:p>
                      <a:endParaRPr lang="vi-VN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Tìm </a:t>
                      </a:r>
                      <a:r>
                        <a:rPr lang="vi-VN" dirty="0">
                          <a:latin typeface="+mj-lt"/>
                        </a:rPr>
                        <a:t>kiếm thu thập thông tin về nơi được chọn.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Tìm </a:t>
                      </a:r>
                      <a:r>
                        <a:rPr lang="vi-VN" dirty="0">
                          <a:latin typeface="+mj-lt"/>
                        </a:rPr>
                        <a:t>những hình ảnh mô tả </a:t>
                      </a:r>
                      <a:r>
                        <a:rPr lang="en-US" dirty="0" err="1" smtClean="0">
                          <a:latin typeface="+mj-lt"/>
                        </a:rPr>
                        <a:t>ngày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tết</a:t>
                      </a:r>
                      <a:r>
                        <a:rPr lang="en-US" dirty="0" smtClean="0">
                          <a:latin typeface="+mj-lt"/>
                        </a:rPr>
                        <a:t>.</a:t>
                      </a:r>
                      <a:endParaRPr lang="vi-VN" dirty="0">
                        <a:latin typeface="+mj-lt"/>
                      </a:endParaRPr>
                    </a:p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Lựa </a:t>
                      </a:r>
                      <a:r>
                        <a:rPr lang="vi-VN" dirty="0">
                          <a:latin typeface="+mj-lt"/>
                        </a:rPr>
                        <a:t>chọn </a:t>
                      </a:r>
                      <a:r>
                        <a:rPr lang="en-US" dirty="0" smtClean="0">
                          <a:latin typeface="+mj-lt"/>
                        </a:rPr>
                        <a:t>1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hình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ảnh</a:t>
                      </a:r>
                      <a:r>
                        <a:rPr lang="vi-VN" dirty="0" smtClean="0">
                          <a:latin typeface="+mj-lt"/>
                        </a:rPr>
                        <a:t> điển </a:t>
                      </a:r>
                      <a:r>
                        <a:rPr lang="vi-VN" dirty="0">
                          <a:latin typeface="+mj-lt"/>
                        </a:rPr>
                        <a:t>hình .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Hợp </a:t>
                      </a:r>
                      <a:r>
                        <a:rPr lang="vi-VN" dirty="0">
                          <a:latin typeface="+mj-lt"/>
                        </a:rPr>
                        <a:t>tác làm việc nhóm.</a:t>
                      </a:r>
                    </a:p>
                    <a:p>
                      <a:endParaRPr lang="vi-VN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847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0035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="" xmlns:a16="http://schemas.microsoft.com/office/drawing/2014/main" id="{A0140A43-F4DD-DE4E-88EC-8813FC25E2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569123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vi-VN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5</a:t>
            </a:r>
            <a:r>
              <a:rPr lang="vi-VN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Trình bày </a:t>
            </a:r>
            <a:r>
              <a:rPr lang="vi-V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đánh giá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F9B3FD6D-837C-6D4E-9707-B2B1C19016DE}"/>
              </a:ext>
            </a:extLst>
          </p:cNvPr>
          <p:cNvSpPr txBox="1"/>
          <p:nvPr/>
        </p:nvSpPr>
        <p:spPr>
          <a:xfrm>
            <a:off x="1156855" y="1336964"/>
            <a:ext cx="712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Các thành viên </a:t>
            </a:r>
            <a:r>
              <a:rPr lang="vi-VN" dirty="0" smtClean="0">
                <a:latin typeface="+mj-lt"/>
              </a:rPr>
              <a:t>“</a:t>
            </a:r>
            <a:r>
              <a:rPr lang="en-US" dirty="0" err="1" smtClean="0">
                <a:latin typeface="+mj-lt"/>
              </a:rPr>
              <a:t>Ngày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tết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quê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em</a:t>
            </a:r>
            <a:r>
              <a:rPr lang="vi-VN" dirty="0" smtClean="0">
                <a:latin typeface="+mj-lt"/>
              </a:rPr>
              <a:t>” </a:t>
            </a:r>
            <a:r>
              <a:rPr lang="vi-VN" dirty="0">
                <a:latin typeface="+mj-lt"/>
              </a:rPr>
              <a:t>được bố trí ở phía trước của bức </a:t>
            </a:r>
            <a:r>
              <a:rPr lang="vi-VN" dirty="0" smtClean="0">
                <a:latin typeface="+mj-lt"/>
              </a:rPr>
              <a:t>tran</a:t>
            </a:r>
            <a:r>
              <a:rPr lang="en-US" dirty="0" smtClean="0">
                <a:latin typeface="+mj-lt"/>
              </a:rPr>
              <a:t>h</a:t>
            </a:r>
            <a:r>
              <a:rPr lang="vi-VN" dirty="0" smtClean="0">
                <a:latin typeface="+mj-lt"/>
              </a:rPr>
              <a:t> </a:t>
            </a:r>
            <a:r>
              <a:rPr lang="vi-VN" dirty="0">
                <a:latin typeface="+mj-lt"/>
              </a:rPr>
              <a:t>cắt dán. </a:t>
            </a:r>
          </a:p>
        </p:txBody>
      </p:sp>
      <p:graphicFrame>
        <p:nvGraphicFramePr>
          <p:cNvPr id="10" name="Bảng 16">
            <a:extLst>
              <a:ext uri="{FF2B5EF4-FFF2-40B4-BE49-F238E27FC236}">
                <a16:creationId xmlns="" xmlns:a16="http://schemas.microsoft.com/office/drawing/2014/main" id="{5172A125-ED85-5549-BB70-4FCCBDC0F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9364655"/>
              </p:ext>
            </p:extLst>
          </p:nvPr>
        </p:nvGraphicFramePr>
        <p:xfrm>
          <a:off x="1156855" y="2609273"/>
          <a:ext cx="6800272" cy="26485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0136">
                  <a:extLst>
                    <a:ext uri="{9D8B030D-6E8A-4147-A177-3AD203B41FA5}">
                      <a16:colId xmlns="" xmlns:a16="http://schemas.microsoft.com/office/drawing/2014/main" val="1846216427"/>
                    </a:ext>
                  </a:extLst>
                </a:gridCol>
                <a:gridCol w="3400136">
                  <a:extLst>
                    <a:ext uri="{9D8B030D-6E8A-4147-A177-3AD203B41FA5}">
                      <a16:colId xmlns="" xmlns:a16="http://schemas.microsoft.com/office/drawing/2014/main" val="3185495324"/>
                    </a:ext>
                  </a:extLst>
                </a:gridCol>
              </a:tblGrid>
              <a:tr h="514927"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latin typeface="+mj-lt"/>
                        </a:rPr>
                        <a:t>Giáo viên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latin typeface="+mj-lt"/>
                        </a:rPr>
                        <a:t>Học sinh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963720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Tác </a:t>
                      </a:r>
                      <a:r>
                        <a:rPr lang="vi-VN" dirty="0">
                          <a:latin typeface="+mj-lt"/>
                        </a:rPr>
                        <a:t>phẩm của các bạn nói </a:t>
                      </a:r>
                      <a:r>
                        <a:rPr lang="vi-VN" dirty="0" smtClean="0">
                          <a:latin typeface="+mj-lt"/>
                        </a:rPr>
                        <a:t>về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hình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ảnh</a:t>
                      </a:r>
                      <a:r>
                        <a:rPr lang="vi-VN" dirty="0" smtClean="0">
                          <a:latin typeface="+mj-lt"/>
                        </a:rPr>
                        <a:t> gì</a:t>
                      </a:r>
                      <a:r>
                        <a:rPr lang="vi-VN" dirty="0">
                          <a:latin typeface="+mj-lt"/>
                        </a:rPr>
                        <a:t>?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Bạn </a:t>
                      </a:r>
                      <a:r>
                        <a:rPr lang="vi-VN" dirty="0">
                          <a:latin typeface="+mj-lt"/>
                        </a:rPr>
                        <a:t>thấy nhân vật trong tác phẩm đang thể hiện điều gì? 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Tác </a:t>
                      </a:r>
                      <a:r>
                        <a:rPr lang="vi-VN" dirty="0">
                          <a:latin typeface="+mj-lt"/>
                        </a:rPr>
                        <a:t>phẩm đang </a:t>
                      </a:r>
                      <a:r>
                        <a:rPr lang="vi-VN" dirty="0" smtClean="0">
                          <a:latin typeface="+mj-lt"/>
                        </a:rPr>
                        <a:t>ở </a:t>
                      </a:r>
                      <a:r>
                        <a:rPr lang="vi-VN" dirty="0">
                          <a:latin typeface="+mj-lt"/>
                        </a:rPr>
                        <a:t>địa điểm nào?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Hình </a:t>
                      </a:r>
                      <a:r>
                        <a:rPr lang="vi-VN" dirty="0">
                          <a:latin typeface="+mj-lt"/>
                        </a:rPr>
                        <a:t>tượng nào là yếu tố chính của tác phẩm?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Tích </a:t>
                      </a:r>
                      <a:r>
                        <a:rPr lang="vi-VN" dirty="0">
                          <a:latin typeface="+mj-lt"/>
                        </a:rPr>
                        <a:t>cực tham gia và chuẩn bị trình bày của nhóm.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Học </a:t>
                      </a:r>
                      <a:r>
                        <a:rPr lang="vi-VN" dirty="0">
                          <a:latin typeface="+mj-lt"/>
                        </a:rPr>
                        <a:t>sinh đóng vai, biểu </a:t>
                      </a:r>
                      <a:r>
                        <a:rPr lang="vi-VN" dirty="0" smtClean="0">
                          <a:latin typeface="+mj-lt"/>
                        </a:rPr>
                        <a:t>diễn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với </a:t>
                      </a:r>
                      <a:r>
                        <a:rPr lang="vi-VN" dirty="0">
                          <a:latin typeface="+mj-lt"/>
                        </a:rPr>
                        <a:t>ngôn ngữ </a:t>
                      </a:r>
                      <a:r>
                        <a:rPr lang="vi-VN" dirty="0" smtClean="0">
                          <a:latin typeface="+mj-lt"/>
                        </a:rPr>
                        <a:t>như </a:t>
                      </a:r>
                      <a:r>
                        <a:rPr lang="vi-VN" dirty="0">
                          <a:latin typeface="+mj-lt"/>
                        </a:rPr>
                        <a:t>là một hình thức trình </a:t>
                      </a:r>
                      <a:r>
                        <a:rPr lang="vi-VN" dirty="0" smtClean="0">
                          <a:latin typeface="+mj-lt"/>
                        </a:rPr>
                        <a:t>bày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một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câu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chuyện</a:t>
                      </a:r>
                      <a:r>
                        <a:rPr lang="en-US" baseline="0" dirty="0" smtClean="0">
                          <a:latin typeface="+mj-lt"/>
                        </a:rPr>
                        <a:t>.</a:t>
                      </a:r>
                      <a:endParaRPr lang="vi-VN" dirty="0">
                        <a:latin typeface="+mj-lt"/>
                      </a:endParaRPr>
                    </a:p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Chia </a:t>
                      </a:r>
                      <a:r>
                        <a:rPr lang="vi-VN" dirty="0">
                          <a:latin typeface="+mj-lt"/>
                        </a:rPr>
                        <a:t>sẻ ý kiến.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847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61870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2152</Words>
  <Application>Microsoft Office PowerPoint</Application>
  <PresentationFormat>On-screen Show (4:3)</PresentationFormat>
  <Paragraphs>180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I/- MỤC TIÊU</vt:lpstr>
      <vt:lpstr>   II/- CHUẨN BỊ - Thời gian tổ chức: (7tiết) - Hình thức tổ chức: Hoạt động theo nhóm - Đồ dùng dạy học: </vt:lpstr>
      <vt:lpstr>III/- CÁC HOẠT ĐỘNG DẠY - HỌC   1. Ổn định lớp: kiểm tra đồ dùng học tập, cho học sinh khởi động bằng bài hát có liên quan tới ngày tết. 2. Giới thiệu chủ đề: Ngày tết quê em. 3. Các hoạt động. </vt:lpstr>
      <vt:lpstr>Slide 5</vt:lpstr>
      <vt:lpstr>Hoạt động 2: Tạo hình con rối Tạo hình con rối từ những vật liệu tìm được như dây thép, đất nặn, bìa, giấy bồi….. Học sinh làm việc theo nhóm 4-6 em, vật liệu liên quan đặt giữa bàn. Các em quan sát và xác định hình dạng hình học trên cơ thể người. </vt:lpstr>
      <vt:lpstr>Hoạt động 3: Từ hình độc lập, liên kết thành nội dung chủ đề “ Ngày tết quê em”</vt:lpstr>
      <vt:lpstr>Hoạt động 4: Hoàn thiện sáng tạo và làm rõ nội dung chủ đề “ Ngày tết quê em”</vt:lpstr>
      <vt:lpstr>Hoạt động 5: Trình bày và đánh giá</vt:lpstr>
      <vt:lpstr>Slide 10</vt:lpstr>
      <vt:lpstr>Slide 11</vt:lpstr>
      <vt:lpstr>I/- MỤC TIÊU</vt:lpstr>
      <vt:lpstr>II/- CHUẨN BỊ  - Thời gian tổ chức: (3 tiết) - Hình thức tổ chức: Hoạt động theo nhóm - Đồ dùng dạy học: </vt:lpstr>
      <vt:lpstr>III/- CÁC HOẠT ĐỘNG DẠY - HỌC  1. Ổn định tổ chức lớp, kiểm tra đồ dùng học tập.  2. Giới thiệu chủ đề: Mùa hè  3. Các hoạt động.</vt:lpstr>
      <vt:lpstr>Slide 15</vt:lpstr>
      <vt:lpstr>Hoạt động 2: Từ hình tĩnh chuyển sang hình động </vt:lpstr>
      <vt:lpstr>Hoạt động 3: Tạo hình khối trở nên sống động</vt:lpstr>
      <vt:lpstr>Hoạt động 4: Sắp đặt các hình khối theo chủ đề: Mùa hè vui vẻ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ĐỊNH HƯỚNG  NÂNG CAO CHẤT LƯỢNG  DẠY HỌC MĨ THUẬT THEO HƯỚNG PHÁT TRIỂN NĂNG LỰC</dc:title>
  <dc:creator>Thien Hoang</dc:creator>
  <cp:lastModifiedBy>ACER</cp:lastModifiedBy>
  <cp:revision>120</cp:revision>
  <dcterms:created xsi:type="dcterms:W3CDTF">2017-06-15T02:44:37Z</dcterms:created>
  <dcterms:modified xsi:type="dcterms:W3CDTF">2017-09-19T10:04:52Z</dcterms:modified>
</cp:coreProperties>
</file>