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96" r:id="rId2"/>
    <p:sldId id="256" r:id="rId3"/>
    <p:sldId id="257" r:id="rId4"/>
    <p:sldId id="273" r:id="rId5"/>
    <p:sldId id="274" r:id="rId6"/>
    <p:sldId id="262" r:id="rId7"/>
    <p:sldId id="297" r:id="rId8"/>
    <p:sldId id="298" r:id="rId9"/>
    <p:sldId id="295" r:id="rId10"/>
    <p:sldId id="285" r:id="rId11"/>
    <p:sldId id="266" r:id="rId12"/>
    <p:sldId id="263" r:id="rId13"/>
    <p:sldId id="264" r:id="rId14"/>
    <p:sldId id="268" r:id="rId15"/>
    <p:sldId id="265" r:id="rId16"/>
    <p:sldId id="269" r:id="rId17"/>
    <p:sldId id="270" r:id="rId18"/>
    <p:sldId id="271" r:id="rId19"/>
    <p:sldId id="272" r:id="rId20"/>
    <p:sldId id="277" r:id="rId21"/>
    <p:sldId id="281" r:id="rId22"/>
    <p:sldId id="282" r:id="rId23"/>
    <p:sldId id="283" r:id="rId24"/>
    <p:sldId id="287" r:id="rId25"/>
    <p:sldId id="288" r:id="rId26"/>
    <p:sldId id="289" r:id="rId27"/>
    <p:sldId id="290" r:id="rId28"/>
    <p:sldId id="291" r:id="rId29"/>
    <p:sldId id="284" r:id="rId30"/>
    <p:sldId id="286" r:id="rId31"/>
    <p:sldId id="292" r:id="rId32"/>
    <p:sldId id="293" r:id="rId33"/>
    <p:sldId id="278" r:id="rId34"/>
    <p:sldId id="299" r:id="rId35"/>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4" d="100"/>
          <a:sy n="84" d="100"/>
        </p:scale>
        <p:origin x="-18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10/1/2019</a:t>
            </a:fld>
            <a:endParaRPr lang="en-US"/>
          </a:p>
        </p:txBody>
      </p:sp>
      <p:sp>
        <p:nvSpPr>
          <p:cNvPr id="4" name="Slide Image Placeholder 3">
            <a:extLst>
              <a:ext uri="{FF2B5EF4-FFF2-40B4-BE49-F238E27FC236}">
                <a16:creationId xmlns:a16="http://schemas.microsoft.com/office/drawing/2014/main" xmlns=""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2391718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xmlns=""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xmlns=""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10/1/2019</a:t>
            </a:fld>
            <a:endParaRPr lang="en-US"/>
          </a:p>
        </p:txBody>
      </p:sp>
      <p:sp>
        <p:nvSpPr>
          <p:cNvPr id="6" name="Footer Placeholder 4">
            <a:extLst>
              <a:ext uri="{FF2B5EF4-FFF2-40B4-BE49-F238E27FC236}">
                <a16:creationId xmlns:a16="http://schemas.microsoft.com/office/drawing/2014/main" xmlns=""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10/1/2019</a:t>
            </a:fld>
            <a:endParaRPr lang="en-US"/>
          </a:p>
        </p:txBody>
      </p:sp>
      <p:sp>
        <p:nvSpPr>
          <p:cNvPr id="6" name="Footer Placeholder 4">
            <a:extLst>
              <a:ext uri="{FF2B5EF4-FFF2-40B4-BE49-F238E27FC236}">
                <a16:creationId xmlns:a16="http://schemas.microsoft.com/office/drawing/2014/main" xmlns=""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xmlns=""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10/1/2019</a:t>
            </a:fld>
            <a:endParaRPr lang="en-US"/>
          </a:p>
        </p:txBody>
      </p:sp>
      <p:sp>
        <p:nvSpPr>
          <p:cNvPr id="9" name="Footer Placeholder 4">
            <a:extLst>
              <a:ext uri="{FF2B5EF4-FFF2-40B4-BE49-F238E27FC236}">
                <a16:creationId xmlns:a16="http://schemas.microsoft.com/office/drawing/2014/main" xmlns=""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xmlns=""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10/1/2019</a:t>
            </a:fld>
            <a:endParaRPr lang="en-US"/>
          </a:p>
        </p:txBody>
      </p:sp>
      <p:sp>
        <p:nvSpPr>
          <p:cNvPr id="7" name="Footer Placeholder 5">
            <a:extLst>
              <a:ext uri="{FF2B5EF4-FFF2-40B4-BE49-F238E27FC236}">
                <a16:creationId xmlns:a16="http://schemas.microsoft.com/office/drawing/2014/main" xmlns=""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a16="http://schemas.microsoft.com/office/drawing/2014/main" xmlns=""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10/1/2019</a:t>
            </a:fld>
            <a:endParaRPr lang="en-US"/>
          </a:p>
        </p:txBody>
      </p:sp>
      <p:sp>
        <p:nvSpPr>
          <p:cNvPr id="9" name="Footer Placeholder 5">
            <a:extLst>
              <a:ext uri="{FF2B5EF4-FFF2-40B4-BE49-F238E27FC236}">
                <a16:creationId xmlns:a16="http://schemas.microsoft.com/office/drawing/2014/main" xmlns=""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xmlns=""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10/1/2019</a:t>
            </a:fld>
            <a:endParaRPr lang="en-US"/>
          </a:p>
        </p:txBody>
      </p:sp>
      <p:sp>
        <p:nvSpPr>
          <p:cNvPr id="7" name="Footer Placeholder 5">
            <a:extLst>
              <a:ext uri="{FF2B5EF4-FFF2-40B4-BE49-F238E27FC236}">
                <a16:creationId xmlns:a16="http://schemas.microsoft.com/office/drawing/2014/main" xmlns=""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10/1/2019</a:t>
            </a:fld>
            <a:endParaRPr lang="en-US"/>
          </a:p>
        </p:txBody>
      </p:sp>
      <p:sp>
        <p:nvSpPr>
          <p:cNvPr id="6" name="Footer Placeholder 4">
            <a:extLst>
              <a:ext uri="{FF2B5EF4-FFF2-40B4-BE49-F238E27FC236}">
                <a16:creationId xmlns:a16="http://schemas.microsoft.com/office/drawing/2014/main" xmlns=""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10/1/2019</a:t>
            </a:fld>
            <a:endParaRPr lang="en-US"/>
          </a:p>
        </p:txBody>
      </p:sp>
      <p:sp>
        <p:nvSpPr>
          <p:cNvPr id="6" name="Footer Placeholder 4">
            <a:extLst>
              <a:ext uri="{FF2B5EF4-FFF2-40B4-BE49-F238E27FC236}">
                <a16:creationId xmlns:a16="http://schemas.microsoft.com/office/drawing/2014/main" xmlns=""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10/1/2019</a:t>
            </a:fld>
            <a:endParaRPr lang="en-US"/>
          </a:p>
        </p:txBody>
      </p:sp>
      <p:sp>
        <p:nvSpPr>
          <p:cNvPr id="6" name="Footer Placeholder 4">
            <a:extLst>
              <a:ext uri="{FF2B5EF4-FFF2-40B4-BE49-F238E27FC236}">
                <a16:creationId xmlns:a16="http://schemas.microsoft.com/office/drawing/2014/main" xmlns=""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10/1/2019</a:t>
            </a:fld>
            <a:endParaRPr lang="en-US"/>
          </a:p>
        </p:txBody>
      </p:sp>
      <p:sp>
        <p:nvSpPr>
          <p:cNvPr id="6" name="Footer Placeholder 4">
            <a:extLst>
              <a:ext uri="{FF2B5EF4-FFF2-40B4-BE49-F238E27FC236}">
                <a16:creationId xmlns:a16="http://schemas.microsoft.com/office/drawing/2014/main" xmlns=""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xmlns=""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10/1/2019</a:t>
            </a:fld>
            <a:endParaRPr lang="en-US"/>
          </a:p>
        </p:txBody>
      </p:sp>
      <p:sp>
        <p:nvSpPr>
          <p:cNvPr id="7" name="Footer Placeholder 5">
            <a:extLst>
              <a:ext uri="{FF2B5EF4-FFF2-40B4-BE49-F238E27FC236}">
                <a16:creationId xmlns:a16="http://schemas.microsoft.com/office/drawing/2014/main" xmlns=""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xmlns=""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xmlns=""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10/1/2019</a:t>
            </a:fld>
            <a:endParaRPr lang="en-US"/>
          </a:p>
        </p:txBody>
      </p:sp>
      <p:sp>
        <p:nvSpPr>
          <p:cNvPr id="9" name="Footer Placeholder 7">
            <a:extLst>
              <a:ext uri="{FF2B5EF4-FFF2-40B4-BE49-F238E27FC236}">
                <a16:creationId xmlns:a16="http://schemas.microsoft.com/office/drawing/2014/main" xmlns=""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xmlns=""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xmlns=""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xmlns=""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10/1/2019</a:t>
            </a:fld>
            <a:endParaRPr lang="en-US"/>
          </a:p>
        </p:txBody>
      </p:sp>
      <p:sp>
        <p:nvSpPr>
          <p:cNvPr id="5" name="Footer Placeholder 3">
            <a:extLst>
              <a:ext uri="{FF2B5EF4-FFF2-40B4-BE49-F238E27FC236}">
                <a16:creationId xmlns:a16="http://schemas.microsoft.com/office/drawing/2014/main" xmlns=""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xmlns=""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xmlns=""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xmlns=""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10/1/2019</a:t>
            </a:fld>
            <a:endParaRPr lang="en-US"/>
          </a:p>
        </p:txBody>
      </p:sp>
      <p:sp>
        <p:nvSpPr>
          <p:cNvPr id="4" name="Footer Placeholder 2">
            <a:extLst>
              <a:ext uri="{FF2B5EF4-FFF2-40B4-BE49-F238E27FC236}">
                <a16:creationId xmlns:a16="http://schemas.microsoft.com/office/drawing/2014/main" xmlns=""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xmlns=""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10/1/2019</a:t>
            </a:fld>
            <a:endParaRPr lang="en-US"/>
          </a:p>
        </p:txBody>
      </p:sp>
      <p:sp>
        <p:nvSpPr>
          <p:cNvPr id="7" name="Footer Placeholder 5">
            <a:extLst>
              <a:ext uri="{FF2B5EF4-FFF2-40B4-BE49-F238E27FC236}">
                <a16:creationId xmlns:a16="http://schemas.microsoft.com/office/drawing/2014/main" xmlns=""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10/1/2019</a:t>
            </a:fld>
            <a:endParaRPr lang="en-US"/>
          </a:p>
        </p:txBody>
      </p:sp>
      <p:sp>
        <p:nvSpPr>
          <p:cNvPr id="7" name="Footer Placeholder 5">
            <a:extLst>
              <a:ext uri="{FF2B5EF4-FFF2-40B4-BE49-F238E27FC236}">
                <a16:creationId xmlns:a16="http://schemas.microsoft.com/office/drawing/2014/main" xmlns=""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xmlns=""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xmlns=""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xmlns=""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xmlns=""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xmlns=""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xmlns=""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xmlns=""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xmlns=""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xmlns=""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xmlns=""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xmlns=""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xmlns=""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xmlns=""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a16="http://schemas.microsoft.com/office/drawing/2014/main" xmlns=""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a16="http://schemas.microsoft.com/office/drawing/2014/main" xmlns=""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xmlns=""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xmlns=""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xmlns=""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xmlns=""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xmlns=""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xmlns=""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xmlns=""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xmlns=""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xmlns=""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xmlns=""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xmlns=""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a16="http://schemas.microsoft.com/office/drawing/2014/main" xmlns=""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xmlns=""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xmlns=""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10/1/2019</a:t>
            </a:fld>
            <a:endParaRPr lang="en-US"/>
          </a:p>
        </p:txBody>
      </p:sp>
      <p:sp>
        <p:nvSpPr>
          <p:cNvPr id="5" name="Footer Placeholder 4">
            <a:extLst>
              <a:ext uri="{FF2B5EF4-FFF2-40B4-BE49-F238E27FC236}">
                <a16:creationId xmlns:a16="http://schemas.microsoft.com/office/drawing/2014/main" xmlns=""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9687" y="-1"/>
            <a:ext cx="10522226" cy="1457739"/>
          </a:xfrm>
        </p:spPr>
        <p:txBody>
          <a:bodyPr/>
          <a:lstStyle/>
          <a:p>
            <a:pPr algn="ctr"/>
            <a:r>
              <a:rPr lang="en-US" b="1" dirty="0" smtClean="0">
                <a:solidFill>
                  <a:srgbClr val="002060"/>
                </a:solidFill>
                <a:latin typeface="Times New Roman" panose="02020603050405020304" pitchFamily="18" charset="0"/>
                <a:cs typeface="Times New Roman" panose="02020603050405020304" pitchFamily="18" charset="0"/>
              </a:rPr>
              <a:t>UBND QUẬN TÂN BÌNH </a:t>
            </a:r>
            <a:br>
              <a:rPr lang="en-US" b="1" dirty="0" smtClean="0">
                <a:solidFill>
                  <a:srgbClr val="002060"/>
                </a:solidFill>
                <a:latin typeface="Times New Roman" panose="02020603050405020304" pitchFamily="18" charset="0"/>
                <a:cs typeface="Times New Roman" panose="02020603050405020304" pitchFamily="18" charset="0"/>
              </a:rPr>
            </a:br>
            <a:r>
              <a:rPr lang="en-US" b="1" dirty="0" smtClean="0">
                <a:solidFill>
                  <a:srgbClr val="002060"/>
                </a:solidFill>
                <a:latin typeface="Times New Roman" panose="02020603050405020304" pitchFamily="18" charset="0"/>
                <a:cs typeface="Times New Roman" panose="02020603050405020304" pitchFamily="18" charset="0"/>
              </a:rPr>
              <a:t>TRƯỜNG TIỂU HỌC LÊ THỊ HỒNG GẤM</a:t>
            </a:r>
            <a:endParaRPr lang="en-US" dirty="0"/>
          </a:p>
        </p:txBody>
      </p:sp>
      <p:sp>
        <p:nvSpPr>
          <p:cNvPr id="3" name="Content Placeholder 2"/>
          <p:cNvSpPr>
            <a:spLocks noGrp="1"/>
          </p:cNvSpPr>
          <p:nvPr>
            <p:ph idx="1"/>
          </p:nvPr>
        </p:nvSpPr>
        <p:spPr>
          <a:xfrm>
            <a:off x="145774" y="1457738"/>
            <a:ext cx="12046226" cy="5208105"/>
          </a:xfrm>
        </p:spPr>
        <p:txBody>
          <a:bodyPr/>
          <a:lstStyle/>
          <a:p>
            <a:pPr marL="0" indent="0" algn="ctr">
              <a:buNone/>
            </a:pPr>
            <a:r>
              <a:rPr lang="en-US" sz="6000" b="1" dirty="0" smtClean="0">
                <a:solidFill>
                  <a:srgbClr val="FF0000"/>
                </a:solidFill>
                <a:latin typeface="Times New Roman" panose="02020603050405020304" pitchFamily="18" charset="0"/>
              </a:rPr>
              <a:t>CHUYÊN ĐỀ TOÁN </a:t>
            </a:r>
          </a:p>
          <a:p>
            <a:pPr marL="0" indent="0" algn="ctr">
              <a:lnSpc>
                <a:spcPct val="150000"/>
              </a:lnSpc>
              <a:spcBef>
                <a:spcPts val="0"/>
              </a:spcBef>
              <a:buNone/>
            </a:pPr>
            <a:r>
              <a:rPr lang="en-US" sz="4600" b="1" dirty="0" smtClean="0">
                <a:solidFill>
                  <a:srgbClr val="0070C0"/>
                </a:solidFill>
                <a:latin typeface="Times New Roman" panose="02020603050405020304" pitchFamily="18" charset="0"/>
              </a:rPr>
              <a:t>“DẠY HỌC THEO HƯỚNG TÍCH CỰC HÓA HOẠT ĐỘNG CỦA HỌC SINH”.</a:t>
            </a:r>
          </a:p>
          <a:p>
            <a:pPr marL="0" indent="0" algn="ctr">
              <a:lnSpc>
                <a:spcPct val="150000"/>
              </a:lnSpc>
              <a:spcBef>
                <a:spcPts val="0"/>
              </a:spcBef>
              <a:buNone/>
            </a:pPr>
            <a:r>
              <a:rPr lang="en-US" sz="4600" b="1" dirty="0" smtClean="0">
                <a:solidFill>
                  <a:srgbClr val="0070C0"/>
                </a:solidFill>
                <a:latin typeface="Times New Roman" panose="02020603050405020304" pitchFamily="18" charset="0"/>
              </a:rPr>
              <a:t>CẤP TIỂU HỌC – NĂM HỌC 2019-2020.</a:t>
            </a:r>
          </a:p>
          <a:p>
            <a:pPr marL="0" indent="0" algn="ctr">
              <a:lnSpc>
                <a:spcPct val="150000"/>
              </a:lnSpc>
              <a:spcBef>
                <a:spcPts val="0"/>
              </a:spcBef>
              <a:buNone/>
            </a:pPr>
            <a:r>
              <a:rPr lang="en-US" sz="3600" b="1" i="1" dirty="0" err="1" smtClean="0">
                <a:solidFill>
                  <a:srgbClr val="00B050"/>
                </a:solidFill>
                <a:latin typeface="Times New Roman" panose="02020603050405020304" pitchFamily="18" charset="0"/>
              </a:rPr>
              <a:t>Tân</a:t>
            </a:r>
            <a:r>
              <a:rPr lang="en-US" sz="3600" b="1" i="1" dirty="0" smtClean="0">
                <a:solidFill>
                  <a:srgbClr val="00B050"/>
                </a:solidFill>
                <a:latin typeface="Times New Roman" panose="02020603050405020304" pitchFamily="18" charset="0"/>
              </a:rPr>
              <a:t> </a:t>
            </a:r>
            <a:r>
              <a:rPr lang="en-US" sz="3600" b="1" i="1" dirty="0" err="1" smtClean="0">
                <a:solidFill>
                  <a:srgbClr val="00B050"/>
                </a:solidFill>
                <a:latin typeface="Times New Roman" panose="02020603050405020304" pitchFamily="18" charset="0"/>
              </a:rPr>
              <a:t>Bình</a:t>
            </a:r>
            <a:r>
              <a:rPr lang="en-US" sz="3600" b="1" i="1" dirty="0" smtClean="0">
                <a:solidFill>
                  <a:srgbClr val="00B050"/>
                </a:solidFill>
                <a:latin typeface="Times New Roman" panose="02020603050405020304" pitchFamily="18" charset="0"/>
              </a:rPr>
              <a:t>, </a:t>
            </a:r>
            <a:r>
              <a:rPr lang="en-US" sz="3600" b="1" i="1" dirty="0" err="1" smtClean="0">
                <a:solidFill>
                  <a:srgbClr val="00B050"/>
                </a:solidFill>
                <a:latin typeface="Times New Roman" panose="02020603050405020304" pitchFamily="18" charset="0"/>
              </a:rPr>
              <a:t>ngày</a:t>
            </a:r>
            <a:r>
              <a:rPr lang="en-US" sz="3600" b="1" i="1" dirty="0" smtClean="0">
                <a:solidFill>
                  <a:srgbClr val="00B050"/>
                </a:solidFill>
                <a:latin typeface="Times New Roman" panose="02020603050405020304" pitchFamily="18" charset="0"/>
              </a:rPr>
              <a:t> </a:t>
            </a:r>
            <a:r>
              <a:rPr lang="en-US" sz="3600" b="1" i="1" dirty="0" smtClean="0">
                <a:solidFill>
                  <a:srgbClr val="00B050"/>
                </a:solidFill>
                <a:latin typeface="Times New Roman" panose="02020603050405020304" pitchFamily="18" charset="0"/>
              </a:rPr>
              <a:t>8 </a:t>
            </a:r>
            <a:r>
              <a:rPr lang="en-US" sz="3600" b="1" i="1" dirty="0" err="1" smtClean="0">
                <a:solidFill>
                  <a:srgbClr val="00B050"/>
                </a:solidFill>
                <a:latin typeface="Times New Roman" panose="02020603050405020304" pitchFamily="18" charset="0"/>
              </a:rPr>
              <a:t>tháng</a:t>
            </a:r>
            <a:r>
              <a:rPr lang="en-US" sz="3600" b="1" i="1" dirty="0" smtClean="0">
                <a:solidFill>
                  <a:srgbClr val="00B050"/>
                </a:solidFill>
                <a:latin typeface="Times New Roman" panose="02020603050405020304" pitchFamily="18" charset="0"/>
              </a:rPr>
              <a:t> </a:t>
            </a:r>
            <a:r>
              <a:rPr lang="en-US" sz="3600" b="1" i="1" dirty="0" smtClean="0">
                <a:solidFill>
                  <a:srgbClr val="00B050"/>
                </a:solidFill>
                <a:latin typeface="Times New Roman" panose="02020603050405020304" pitchFamily="18" charset="0"/>
              </a:rPr>
              <a:t>10 </a:t>
            </a:r>
            <a:r>
              <a:rPr lang="en-US" sz="3600" b="1" i="1" dirty="0" err="1" smtClean="0">
                <a:solidFill>
                  <a:srgbClr val="00B050"/>
                </a:solidFill>
                <a:latin typeface="Times New Roman" panose="02020603050405020304" pitchFamily="18" charset="0"/>
              </a:rPr>
              <a:t>năm</a:t>
            </a:r>
            <a:r>
              <a:rPr lang="en-US" sz="3600" b="1" i="1" dirty="0" smtClean="0">
                <a:solidFill>
                  <a:srgbClr val="00B050"/>
                </a:solidFill>
                <a:latin typeface="Times New Roman" panose="02020603050405020304" pitchFamily="18" charset="0"/>
              </a:rPr>
              <a:t> 2019</a:t>
            </a:r>
            <a:endParaRPr lang="en-US" sz="3600" b="1" i="1" dirty="0">
              <a:solidFill>
                <a:srgbClr val="00B050"/>
              </a:solidFill>
              <a:latin typeface="Times New Roman" panose="02020603050405020304" pitchFamily="18" charset="0"/>
            </a:endParaRPr>
          </a:p>
          <a:p>
            <a:pPr marL="0" indent="0">
              <a:buNone/>
            </a:pPr>
            <a:endParaRPr lang="en-US" sz="4000" dirty="0" smtClean="0">
              <a:latin typeface="Times New Roman" panose="02020603050405020304" pitchFamily="18" charset="0"/>
            </a:endParaRPr>
          </a:p>
        </p:txBody>
      </p:sp>
      <p:cxnSp>
        <p:nvCxnSpPr>
          <p:cNvPr id="5" name="Straight Connector 4"/>
          <p:cNvCxnSpPr/>
          <p:nvPr/>
        </p:nvCxnSpPr>
        <p:spPr>
          <a:xfrm>
            <a:off x="4890052" y="1139687"/>
            <a:ext cx="36310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8340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2008F912-1771-49DF-BBDD-24B26FF41F33}"/>
              </a:ext>
            </a:extLst>
          </p:cNvPr>
          <p:cNvSpPr>
            <a:spLocks noGrp="1" noChangeArrowheads="1"/>
          </p:cNvSpPr>
          <p:nvPr>
            <p:ph type="body" idx="1"/>
          </p:nvPr>
        </p:nvSpPr>
        <p:spPr>
          <a:xfrm>
            <a:off x="2589213" y="2133600"/>
            <a:ext cx="8915400" cy="3778250"/>
          </a:xfrm>
        </p:spPr>
        <p:txBody>
          <a:bodyPr/>
          <a:lstStyle/>
          <a:p>
            <a:endParaRPr lang="en-US" altLang="en-US"/>
          </a:p>
        </p:txBody>
      </p:sp>
      <p:pic>
        <p:nvPicPr>
          <p:cNvPr id="25603" name="Picture 3" descr="Ti_le_luu_tru_thong_tin">
            <a:extLst>
              <a:ext uri="{FF2B5EF4-FFF2-40B4-BE49-F238E27FC236}">
                <a16:creationId xmlns:a16="http://schemas.microsoft.com/office/drawing/2014/main" xmlns=""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26504"/>
            <a:ext cx="10542587" cy="6750050"/>
          </a:xfrm>
          <a:prstGeom prst="rect">
            <a:avLst/>
          </a:prstGeom>
          <a:solidFill>
            <a:srgbClr val="92D050"/>
          </a:solidFill>
          <a:ln w="9525">
            <a:solidFill>
              <a:srgbClr val="00B0F0"/>
            </a:solidFill>
            <a:miter lim="800000"/>
            <a:headEnd/>
            <a:tailEnd/>
          </a:ln>
        </p:spPr>
      </p:pic>
      <p:sp>
        <p:nvSpPr>
          <p:cNvPr id="2" name="Date Placeholder 1">
            <a:extLst>
              <a:ext uri="{FF2B5EF4-FFF2-40B4-BE49-F238E27FC236}">
                <a16:creationId xmlns:a16="http://schemas.microsoft.com/office/drawing/2014/main" xmlns="" id="{1C587006-2013-4AA0-A768-652B26888D8F}"/>
              </a:ext>
            </a:extLst>
          </p:cNvPr>
          <p:cNvSpPr>
            <a:spLocks noGrp="1"/>
          </p:cNvSpPr>
          <p:nvPr>
            <p:ph type="dt" sz="quarter" idx="10"/>
          </p:nvPr>
        </p:nvSpPr>
        <p:spPr/>
        <p:txBody>
          <a:bodyPr/>
          <a:lstStyle/>
          <a:p>
            <a:pPr>
              <a:defRPr/>
            </a:pPr>
            <a:fld id="{235D07C6-6B66-480F-ACF5-1DBF2CD8F729}" type="datetime1">
              <a:rPr lang="vi-VN" smtClean="0"/>
              <a:pPr>
                <a:defRPr/>
              </a:pPr>
              <a:t>01/10/2019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798BCF-EDBE-4D35-8A25-7E7F506BC847}"/>
              </a:ext>
            </a:extLst>
          </p:cNvPr>
          <p:cNvSpPr>
            <a:spLocks noGrp="1"/>
          </p:cNvSpPr>
          <p:nvPr>
            <p:ph idx="1"/>
          </p:nvPr>
        </p:nvSpPr>
        <p:spPr>
          <a:xfrm>
            <a:off x="278434" y="1708840"/>
            <a:ext cx="11515725" cy="5546725"/>
          </a:xfrm>
        </p:spPr>
        <p:txBody>
          <a:bodyPr rtlCol="0">
            <a:normAutofit fontScale="925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điều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ngừng</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PP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thông</a:t>
            </a:r>
            <a:r>
              <a:rPr lang="en-US" sz="3600" dirty="0">
                <a:solidFill>
                  <a:srgbClr val="002060"/>
                </a:solidFill>
                <a:latin typeface="Times New Roman" panose="02020603050405020304" pitchFamily="18" charset="0"/>
                <a:cs typeface="Times New Roman" panose="02020603050405020304" pitchFamily="18" charset="0"/>
              </a:rPr>
              <a:t> qua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it-IT" sz="3600" b="1" dirty="0">
                <a:solidFill>
                  <a:srgbClr val="FF0000"/>
                </a:solidFill>
                <a:latin typeface="Times New Roman" panose="02020603050405020304" pitchFamily="18" charset="0"/>
                <a:cs typeface="Times New Roman" panose="02020603050405020304" pitchFamily="18" charset="0"/>
              </a:rPr>
              <a:t>Khám phá, thực hành, vận dụng</a:t>
            </a:r>
            <a:endParaRPr lang="en-US" sz="3600" dirty="0">
              <a:solidFill>
                <a:srgbClr val="002060"/>
              </a:solidFill>
              <a:latin typeface="Times New Roman" panose="02020603050405020304" pitchFamily="18" charset="0"/>
              <a:cs typeface="Times New Roman" panose="02020603050405020304" pitchFamily="18" charset="0"/>
            </a:endParaRP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err="1">
                <a:solidFill>
                  <a:srgbClr val="002060"/>
                </a:solidFill>
                <a:latin typeface="Times New Roman" panose="02020603050405020304" pitchFamily="18" charset="0"/>
                <a:cs typeface="Times New Roman" panose="02020603050405020304" pitchFamily="18" charset="0"/>
              </a:rPr>
              <a:t>nào</a:t>
            </a:r>
            <a:r>
              <a:rPr lang="en-US" sz="3600">
                <a:solidFill>
                  <a:srgbClr val="002060"/>
                </a:solidFill>
                <a:latin typeface="Times New Roman" panose="02020603050405020304" pitchFamily="18" charset="0"/>
                <a:cs typeface="Times New Roman" panose="02020603050405020304" pitchFamily="18" charset="0"/>
              </a:rPr>
              <a:t> </a:t>
            </a:r>
            <a:r>
              <a:rPr lang="en-US" sz="3600" smtClean="0">
                <a:solidFill>
                  <a:srgbClr val="002060"/>
                </a:solidFill>
                <a:latin typeface="Times New Roman" panose="02020603050405020304" pitchFamily="18" charset="0"/>
                <a:cs typeface="Times New Roman" panose="02020603050405020304" pitchFamily="18" charset="0"/>
              </a:rPr>
              <a:t>là</a:t>
            </a:r>
            <a:r>
              <a:rPr lang="en-US" sz="3600">
                <a:solidFill>
                  <a:srgbClr val="002060"/>
                </a:solidFill>
                <a:latin typeface="Times New Roman" panose="02020603050405020304" pitchFamily="18" charset="0"/>
                <a:cs typeface="Times New Roman" panose="02020603050405020304" pitchFamily="18" charset="0"/>
              </a:rPr>
              <a:t> </a:t>
            </a:r>
            <a:r>
              <a:rPr lang="en-US" sz="3600" smtClean="0">
                <a:solidFill>
                  <a:srgbClr val="002060"/>
                </a:solidFill>
                <a:latin typeface="Times New Roman" panose="02020603050405020304" pitchFamily="18" charset="0"/>
                <a:cs typeface="Times New Roman" panose="02020603050405020304" pitchFamily="18" charset="0"/>
              </a:rPr>
              <a:t>vạn năng “dở”; </a:t>
            </a:r>
            <a:r>
              <a:rPr lang="en-US" sz="3600" dirty="0" err="1">
                <a:solidFill>
                  <a:srgbClr val="002060"/>
                </a:solidFill>
                <a:latin typeface="Times New Roman" panose="02020603050405020304" pitchFamily="18" charset="0"/>
                <a:cs typeface="Times New Roman" panose="02020603050405020304" pitchFamily="18" charset="0"/>
              </a:rPr>
              <a:t>mỗi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trị</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riêng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phụ</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Nếu</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biết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bổ</a:t>
            </a:r>
            <a:r>
              <a:rPr lang="en-US" sz="3600" dirty="0">
                <a:solidFill>
                  <a:srgbClr val="002060"/>
                </a:solidFill>
                <a:latin typeface="Times New Roman" panose="02020603050405020304" pitchFamily="18" charset="0"/>
                <a:cs typeface="Times New Roman" panose="02020603050405020304" pitchFamily="18" charset="0"/>
              </a:rPr>
              <a:t> sung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nghĩ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a:t>
            </a:r>
          </a:p>
          <a:p>
            <a:pPr algn="just" eaLnBrk="1" fontAlgn="auto" hangingPunct="1">
              <a:spcAft>
                <a:spcPts val="0"/>
              </a:spcAft>
              <a:buFont typeface="Wingdings 3" charset="2"/>
              <a:buChar char=""/>
              <a:defRPr/>
            </a:pP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26627" name="Title 1">
            <a:extLst>
              <a:ext uri="{FF2B5EF4-FFF2-40B4-BE49-F238E27FC236}">
                <a16:creationId xmlns:a16="http://schemas.microsoft.com/office/drawing/2014/main" xmlns="" id="{A5EF0E2C-E19C-4ABC-88E2-2B1300F7DE92}"/>
              </a:ext>
            </a:extLst>
          </p:cNvPr>
          <p:cNvSpPr txBox="1">
            <a:spLocks noChangeArrowheads="1"/>
          </p:cNvSpPr>
          <p:nvPr/>
        </p:nvSpPr>
        <p:spPr bwMode="auto">
          <a:xfrm>
            <a:off x="1682405" y="0"/>
            <a:ext cx="10615612"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600" b="1" smtClean="0">
                <a:solidFill>
                  <a:srgbClr val="C00000"/>
                </a:solidFill>
                <a:latin typeface="Times New Roman" panose="02020603050405020304" pitchFamily="18" charset="0"/>
                <a:cs typeface="Times New Roman" panose="02020603050405020304" pitchFamily="18" charset="0"/>
              </a:rPr>
              <a:t>3. ĐỔI </a:t>
            </a:r>
            <a:r>
              <a:rPr lang="en-US" altLang="en-US" sz="3600" b="1">
                <a:solidFill>
                  <a:srgbClr val="C00000"/>
                </a:solidFill>
                <a:latin typeface="Times New Roman" panose="02020603050405020304" pitchFamily="18" charset="0"/>
                <a:cs typeface="Times New Roman" panose="02020603050405020304" pitchFamily="18" charset="0"/>
              </a:rPr>
              <a:t>MỚI PPDH THEO H</a:t>
            </a:r>
            <a:r>
              <a:rPr lang="vi-VN" altLang="en-US" sz="3600" b="1">
                <a:solidFill>
                  <a:srgbClr val="C00000"/>
                </a:solidFill>
                <a:latin typeface="Times New Roman" panose="02020603050405020304" pitchFamily="18" charset="0"/>
                <a:cs typeface="Times New Roman" panose="02020603050405020304" pitchFamily="18" charset="0"/>
              </a:rPr>
              <a:t>Ư</a:t>
            </a:r>
            <a:r>
              <a:rPr lang="en-US" altLang="en-US" sz="3600" b="1">
                <a:solidFill>
                  <a:srgbClr val="C00000"/>
                </a:solidFill>
                <a:latin typeface="Times New Roman" panose="02020603050405020304" pitchFamily="18" charset="0"/>
                <a:cs typeface="Times New Roman" panose="02020603050405020304" pitchFamily="18" charset="0"/>
              </a:rPr>
              <a:t>ỚNG TÍCH CỰC</a:t>
            </a:r>
            <a:br>
              <a:rPr lang="en-US" altLang="en-US" sz="3600" b="1">
                <a:solidFill>
                  <a:srgbClr val="C00000"/>
                </a:solidFill>
                <a:latin typeface="Times New Roman" panose="02020603050405020304" pitchFamily="18" charset="0"/>
                <a:cs typeface="Times New Roman" panose="02020603050405020304" pitchFamily="18" charset="0"/>
              </a:rPr>
            </a:br>
            <a:r>
              <a:rPr lang="en-US" altLang="en-US" sz="3600" b="1">
                <a:solidFill>
                  <a:srgbClr val="C00000"/>
                </a:solidFill>
                <a:latin typeface="Times New Roman" panose="02020603050405020304" pitchFamily="18" charset="0"/>
                <a:cs typeface="Times New Roman" panose="02020603050405020304" pitchFamily="18" charset="0"/>
              </a:rPr>
              <a:t> HÓA HOẠT ĐỘNG CỦA HỌC </a:t>
            </a:r>
            <a:r>
              <a:rPr lang="en-US" altLang="en-US" sz="3600" b="1" smtClean="0">
                <a:solidFill>
                  <a:srgbClr val="C00000"/>
                </a:solidFill>
                <a:latin typeface="Times New Roman" panose="02020603050405020304" pitchFamily="18" charset="0"/>
                <a:cs typeface="Times New Roman" panose="02020603050405020304" pitchFamily="18" charset="0"/>
              </a:rPr>
              <a:t>SINH.</a:t>
            </a:r>
            <a:endParaRPr lang="en-US" altLang="en-US" sz="3600" b="1">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3310327-F0F5-4095-8320-6FAB5D752F83}"/>
              </a:ext>
            </a:extLst>
          </p:cNvPr>
          <p:cNvSpPr>
            <a:spLocks noGrp="1"/>
          </p:cNvSpPr>
          <p:nvPr>
            <p:ph idx="1"/>
          </p:nvPr>
        </p:nvSpPr>
        <p:spPr>
          <a:xfrm>
            <a:off x="430213" y="1862138"/>
            <a:ext cx="11379200" cy="4803705"/>
          </a:xfrm>
        </p:spPr>
        <p:txBody>
          <a:bodyPr rtlCol="0">
            <a:normAutofit/>
          </a:bodyPr>
          <a:lstStyle/>
          <a:p>
            <a:pPr algn="just" eaLnBrk="1" fontAlgn="auto" hangingPunct="1">
              <a:spcAft>
                <a:spcPts val="0"/>
              </a:spcAft>
              <a:buFont typeface="Wingdings 3" charset="2"/>
              <a:buChar char=""/>
              <a:defRPr/>
            </a:pPr>
            <a:r>
              <a:rPr lang="en-US" sz="3600" b="1"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Trong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dạy</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toán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ngoài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mục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tiêu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chủ</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yếu</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bồi</a:t>
            </a:r>
            <a:r>
              <a:rPr lang="en-US" sz="4000" dirty="0">
                <a:solidFill>
                  <a:srgbClr val="002060"/>
                </a:solidFill>
                <a:latin typeface="Times New Roman" panose="02020603050405020304" pitchFamily="18" charset="0"/>
                <a:cs typeface="Times New Roman" panose="02020603050405020304" pitchFamily="18" charset="0"/>
              </a:rPr>
              <a:t> d</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kĩ</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tính</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toán</a:t>
            </a:r>
            <a:r>
              <a:rPr lang="en-US" sz="4000" dirty="0">
                <a:solidFill>
                  <a:srgbClr val="002060"/>
                </a:solidFill>
                <a:latin typeface="Times New Roman" panose="02020603050405020304" pitchFamily="18" charset="0"/>
                <a:cs typeface="Times New Roman" panose="02020603050405020304" pitchFamily="18" charset="0"/>
              </a:rPr>
              <a:t>, ng</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ời</a:t>
            </a:r>
            <a:r>
              <a:rPr lang="en-US" sz="4000" dirty="0">
                <a:solidFill>
                  <a:srgbClr val="002060"/>
                </a:solidFill>
                <a:latin typeface="Times New Roman" panose="02020603050405020304" pitchFamily="18" charset="0"/>
                <a:cs typeface="Times New Roman" panose="02020603050405020304" pitchFamily="18" charset="0"/>
              </a:rPr>
              <a:t> GV </a:t>
            </a:r>
            <a:r>
              <a:rPr lang="en-US" sz="4000" dirty="0" err="1">
                <a:solidFill>
                  <a:srgbClr val="002060"/>
                </a:solidFill>
                <a:latin typeface="Times New Roman" panose="02020603050405020304" pitchFamily="18" charset="0"/>
                <a:cs typeface="Times New Roman" panose="02020603050405020304" pitchFamily="18" charset="0"/>
              </a:rPr>
              <a:t>còn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phải</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chú</a:t>
            </a:r>
            <a:r>
              <a:rPr lang="en-US" sz="4000" dirty="0">
                <a:solidFill>
                  <a:srgbClr val="002060"/>
                </a:solidFill>
                <a:latin typeface="Times New Roman" panose="02020603050405020304" pitchFamily="18" charset="0"/>
                <a:cs typeface="Times New Roman" panose="02020603050405020304" pitchFamily="18" charset="0"/>
              </a:rPr>
              <a:t> ý </a:t>
            </a:r>
            <a:r>
              <a:rPr lang="en-US" sz="4000" dirty="0" err="1">
                <a:solidFill>
                  <a:srgbClr val="002060"/>
                </a:solidFill>
                <a:latin typeface="Times New Roman" panose="02020603050405020304" pitchFamily="18" charset="0"/>
                <a:cs typeface="Times New Roman" panose="02020603050405020304" pitchFamily="18" charset="0"/>
              </a:rPr>
              <a:t>đến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việc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phát</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triển</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năng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lực</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a:solidFill>
                  <a:srgbClr val="FF0000"/>
                </a:solidFill>
                <a:latin typeface="Times New Roman" panose="02020603050405020304" pitchFamily="18" charset="0"/>
                <a:cs typeface="Times New Roman" panose="02020603050405020304" pitchFamily="18" charset="0"/>
              </a:rPr>
              <a:t>t</a:t>
            </a:r>
            <a:r>
              <a:rPr lang="vi-VN" sz="4000" dirty="0">
                <a:solidFill>
                  <a:srgbClr val="FF0000"/>
                </a:solidFill>
                <a:latin typeface="Times New Roman" panose="02020603050405020304" pitchFamily="18" charset="0"/>
                <a:cs typeface="Times New Roman" panose="02020603050405020304" pitchFamily="18" charset="0"/>
              </a:rPr>
              <a:t>ư</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duy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và</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bồi</a:t>
            </a:r>
            <a:r>
              <a:rPr lang="en-US" sz="4000" dirty="0">
                <a:solidFill>
                  <a:srgbClr val="002060"/>
                </a:solidFill>
                <a:latin typeface="Times New Roman" panose="02020603050405020304" pitchFamily="18" charset="0"/>
                <a:cs typeface="Times New Roman" panose="02020603050405020304" pitchFamily="18" charset="0"/>
              </a:rPr>
              <a:t> d</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a:t>
            </a:r>
            <a:r>
              <a:rPr lang="vi-VN" sz="4000" dirty="0">
                <a:solidFill>
                  <a:srgbClr val="002060"/>
                </a:solidFill>
                <a:latin typeface="Times New Roman" panose="02020603050405020304" pitchFamily="18" charset="0"/>
                <a:cs typeface="Times New Roman" panose="02020603050405020304" pitchFamily="18" charset="0"/>
              </a:rPr>
              <a:t>ư</a:t>
            </a:r>
            <a:r>
              <a:rPr lang="en-US" sz="4000" dirty="0" err="1">
                <a:solidFill>
                  <a:srgbClr val="002060"/>
                </a:solidFill>
                <a:latin typeface="Times New Roman" panose="02020603050405020304" pitchFamily="18" charset="0"/>
                <a:cs typeface="Times New Roman" panose="02020603050405020304" pitchFamily="18" charset="0"/>
              </a:rPr>
              <a:t>ơng</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pháp</a:t>
            </a:r>
            <a:r>
              <a:rPr lang="en-US" sz="4000" dirty="0">
                <a:solidFill>
                  <a:srgbClr val="00206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suy</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FF0000"/>
                </a:solidFill>
                <a:latin typeface="Times New Roman" panose="02020603050405020304" pitchFamily="18" charset="0"/>
                <a:cs typeface="Times New Roman" panose="02020603050405020304" pitchFamily="18" charset="0"/>
              </a:rPr>
              <a:t>luận</a:t>
            </a:r>
            <a:r>
              <a:rPr lang="en-US" sz="4000" dirty="0">
                <a:solidFill>
                  <a:srgbClr val="FF0000"/>
                </a:solidFill>
                <a:latin typeface="Times New Roman" panose="02020603050405020304" pitchFamily="18" charset="0"/>
                <a:cs typeface="Times New Roman" panose="02020603050405020304" pitchFamily="18" charset="0"/>
              </a:rPr>
              <a:t> </a:t>
            </a:r>
            <a:r>
              <a:rPr lang="en-US" sz="4000" dirty="0" err="1">
                <a:solidFill>
                  <a:srgbClr val="002060"/>
                </a:solidFill>
                <a:latin typeface="Times New Roman" panose="02020603050405020304" pitchFamily="18" charset="0"/>
                <a:cs typeface="Times New Roman" panose="02020603050405020304" pitchFamily="18" charset="0"/>
              </a:rPr>
              <a:t>cho</a:t>
            </a:r>
            <a:r>
              <a:rPr lang="en-US" sz="4000" dirty="0">
                <a:solidFill>
                  <a:srgbClr val="002060"/>
                </a:solidFill>
                <a:latin typeface="Times New Roman" panose="02020603050405020304" pitchFamily="18" charset="0"/>
                <a:cs typeface="Times New Roman" panose="02020603050405020304" pitchFamily="18" charset="0"/>
              </a:rPr>
              <a:t> HS. </a:t>
            </a:r>
          </a:p>
          <a:p>
            <a:pPr marL="0" indent="0" eaLnBrk="1" fontAlgn="auto" hangingPunct="1">
              <a:spcAft>
                <a:spcPts val="0"/>
              </a:spcAft>
              <a:buFont typeface="Wingdings 3" charset="2"/>
              <a:buNone/>
              <a:defRPr/>
            </a:pPr>
            <a:endParaRPr lang="en-US"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27651" name="Title 1">
            <a:extLst>
              <a:ext uri="{FF2B5EF4-FFF2-40B4-BE49-F238E27FC236}">
                <a16:creationId xmlns:a16="http://schemas.microsoft.com/office/drawing/2014/main" xmlns="" id="{C5E197EE-0801-45C0-848B-02451E6CABA9}"/>
              </a:ext>
            </a:extLst>
          </p:cNvPr>
          <p:cNvSpPr>
            <a:spLocks noGrp="1" noChangeArrowheads="1"/>
          </p:cNvSpPr>
          <p:nvPr>
            <p:ph type="title"/>
          </p:nvPr>
        </p:nvSpPr>
        <p:spPr>
          <a:xfrm>
            <a:off x="1456221" y="375134"/>
            <a:ext cx="10615613" cy="1263650"/>
          </a:xfrm>
        </p:spPr>
        <p:txBody>
          <a:bodyPr/>
          <a:lstStyle/>
          <a:p>
            <a:pPr algn="ctr" eaLnBrk="1" hangingPunct="1"/>
            <a:r>
              <a:rPr lang="en-US" altLang="en-US" b="1" smtClean="0">
                <a:solidFill>
                  <a:srgbClr val="C00000"/>
                </a:solidFill>
                <a:latin typeface="Times New Roman" panose="02020603050405020304" pitchFamily="18" charset="0"/>
                <a:cs typeface="Times New Roman" panose="02020603050405020304" pitchFamily="18" charset="0"/>
              </a:rPr>
              <a:t>3. ĐỔI </a:t>
            </a:r>
            <a:r>
              <a:rPr lang="en-US" altLang="en-US" b="1">
                <a:solidFill>
                  <a:srgbClr val="C00000"/>
                </a:solidFill>
                <a:latin typeface="Times New Roman" panose="02020603050405020304" pitchFamily="18" charset="0"/>
                <a:cs typeface="Times New Roman" panose="02020603050405020304" pitchFamily="18" charset="0"/>
              </a:rPr>
              <a:t>MỚI PPDH THEO 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ỚNG TÍCH CỰC</a:t>
            </a:r>
            <a:br>
              <a:rPr lang="en-US" altLang="en-US" b="1">
                <a:solidFill>
                  <a:srgbClr val="C00000"/>
                </a:solidFill>
                <a:latin typeface="Times New Roman" panose="02020603050405020304" pitchFamily="18" charset="0"/>
                <a:cs typeface="Times New Roman" panose="02020603050405020304" pitchFamily="18" charset="0"/>
              </a:rPr>
            </a:br>
            <a:r>
              <a:rPr lang="en-US" altLang="en-US"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a16="http://schemas.microsoft.com/office/drawing/2014/main" xmlns=""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84325" y="-211138"/>
            <a:ext cx="9396413" cy="6843713"/>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78AD75E5-556C-473C-9CFC-D0A3A451568C}"/>
              </a:ext>
            </a:extLst>
          </p:cNvPr>
          <p:cNvSpPr>
            <a:spLocks noGrp="1" noChangeArrowheads="1"/>
          </p:cNvSpPr>
          <p:nvPr>
            <p:ph type="title"/>
          </p:nvPr>
        </p:nvSpPr>
        <p:spPr>
          <a:xfrm>
            <a:off x="1616075" y="623888"/>
            <a:ext cx="10323513" cy="754062"/>
          </a:xfrm>
        </p:spPr>
        <p:txBody>
          <a:bodyPr/>
          <a:lstStyle/>
          <a:p>
            <a:pPr eaLnBrk="1" hangingPunct="1"/>
            <a:r>
              <a:rPr lang="en-AU" altLang="en-US" b="1">
                <a:solidFill>
                  <a:srgbClr val="7030A0"/>
                </a:solidFill>
                <a:latin typeface="Times New Roman" panose="02020603050405020304" pitchFamily="18" charset="0"/>
                <a:cs typeface="Times New Roman" panose="02020603050405020304" pitchFamily="18" charset="0"/>
              </a:rPr>
              <a:t>MỘT SỐ HÌNH THỨC T</a:t>
            </a:r>
            <a:r>
              <a:rPr lang="vi-VN" altLang="en-US" b="1">
                <a:solidFill>
                  <a:srgbClr val="7030A0"/>
                </a:solidFill>
                <a:latin typeface="Times New Roman" panose="02020603050405020304" pitchFamily="18" charset="0"/>
                <a:cs typeface="Times New Roman" panose="02020603050405020304" pitchFamily="18" charset="0"/>
              </a:rPr>
              <a:t>Ư</a:t>
            </a:r>
            <a:r>
              <a:rPr lang="en-AU" altLang="en-US" b="1">
                <a:solidFill>
                  <a:srgbClr val="7030A0"/>
                </a:solidFill>
                <a:latin typeface="Times New Roman" panose="02020603050405020304" pitchFamily="18" charset="0"/>
                <a:cs typeface="Times New Roman" panose="02020603050405020304" pitchFamily="18" charset="0"/>
              </a:rPr>
              <a:t> DUY TH</a:t>
            </a:r>
            <a:r>
              <a:rPr lang="vi-VN" altLang="en-US" b="1">
                <a:solidFill>
                  <a:srgbClr val="7030A0"/>
                </a:solidFill>
                <a:latin typeface="Times New Roman" panose="02020603050405020304" pitchFamily="18" charset="0"/>
                <a:cs typeface="Times New Roman" panose="02020603050405020304" pitchFamily="18" charset="0"/>
              </a:rPr>
              <a:t>ƯỜ</a:t>
            </a:r>
            <a:r>
              <a:rPr lang="en-AU" altLang="en-US" b="1">
                <a:solidFill>
                  <a:srgbClr val="7030A0"/>
                </a:solidFill>
                <a:latin typeface="Times New Roman" panose="02020603050405020304" pitchFamily="18" charset="0"/>
                <a:cs typeface="Times New Roman" panose="02020603050405020304" pitchFamily="18" charset="0"/>
              </a:rPr>
              <a:t>NG GẶP</a:t>
            </a:r>
            <a:endParaRPr lang="en-US" altLang="en-US">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B5BFFAB-8DFA-434A-8630-D97E10E9EC2D}"/>
              </a:ext>
            </a:extLst>
          </p:cNvPr>
          <p:cNvSpPr>
            <a:spLocks noGrp="1"/>
          </p:cNvSpPr>
          <p:nvPr>
            <p:ph idx="1"/>
          </p:nvPr>
        </p:nvSpPr>
        <p:spPr>
          <a:xfrm>
            <a:off x="688975" y="1377950"/>
            <a:ext cx="11383963" cy="5480050"/>
          </a:xfrm>
        </p:spPr>
        <p:txBody>
          <a:bodyPr rtlCol="0">
            <a:normAutofit fontScale="92500" lnSpcReduction="20000"/>
          </a:bodyPr>
          <a:lstStyle/>
          <a:p>
            <a:pPr marL="0" indent="0" eaLnBrk="1" fontAlgn="auto" hangingPunct="1">
              <a:spcAft>
                <a:spcPts val="0"/>
              </a:spcAft>
              <a:buFont typeface="Wingdings 3" charset="2"/>
              <a:buNone/>
              <a:defRPr/>
            </a:pPr>
            <a:endParaRPr lang="en-AU" b="1" dirty="0">
              <a:solidFill>
                <a:srgbClr val="7030A0"/>
              </a:solidFill>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lôgic</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thuật</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toán</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Angorit</a:t>
            </a:r>
            <a:r>
              <a:rPr lang="en-AU" sz="3900" b="1" dirty="0">
                <a:solidFill>
                  <a:srgbClr val="002060"/>
                </a:solidFill>
                <a:latin typeface="Times New Roman" panose="02020603050405020304" pitchFamily="18" charset="0"/>
                <a:cs typeface="Times New Roman" panose="02020603050405020304" pitchFamily="18" charset="0"/>
              </a:rPr>
              <a:t>) </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Tư duy thuật toán là cách suy nghĩ để nhận thức, để giải quyết vấn đề một cách có trình tự (sắp xếp lần lượt, thứ tự trước sau)</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sáng</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tạo</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a:t>
            </a:r>
            <a:r>
              <a:rPr lang="en-AU" sz="3900" dirty="0">
                <a:solidFill>
                  <a:srgbClr val="002060"/>
                </a:solidFill>
                <a:latin typeface="Times New Roman" panose="02020603050405020304" pitchFamily="18" charset="0"/>
                <a:cs typeface="Times New Roman" panose="02020603050405020304" pitchFamily="18" charset="0"/>
              </a:rPr>
              <a:t> </a:t>
            </a:r>
            <a:r>
              <a:rPr lang="en-AU" sz="3900" b="1" dirty="0">
                <a:solidFill>
                  <a:srgbClr val="002060"/>
                </a:solidFill>
                <a:latin typeface="Times New Roman" panose="02020603050405020304" pitchFamily="18" charset="0"/>
                <a:cs typeface="Times New Roman" panose="02020603050405020304" pitchFamily="18" charset="0"/>
              </a:rPr>
              <a:t>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hàm</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  “Tư duy hàm là các hoạt động trí tuệ liên quan đến sự tương ứng giữa các phần tử của một, hai, hay nhiều tập hợp, phản ánh các mối liên hệ phụ thuộc lẫn nhau giữa các phần tử của tập hợp đó trong sự vận động của chúng.”</a:t>
            </a:r>
            <a:endParaRPr lang="en-AU" sz="39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Content Placeholder 3">
            <a:extLst>
              <a:ext uri="{FF2B5EF4-FFF2-40B4-BE49-F238E27FC236}">
                <a16:creationId xmlns:a16="http://schemas.microsoft.com/office/drawing/2014/main" xmlns="" id="{1576A7C8-69E2-40C9-B244-F4EB4387C0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84313" y="1174750"/>
            <a:ext cx="10442575" cy="5683250"/>
          </a:xfrm>
        </p:spPr>
      </p:pic>
      <p:sp>
        <p:nvSpPr>
          <p:cNvPr id="5" name="Rectangle: Rounded Corners 4">
            <a:extLst>
              <a:ext uri="{FF2B5EF4-FFF2-40B4-BE49-F238E27FC236}">
                <a16:creationId xmlns:a16="http://schemas.microsoft.com/office/drawing/2014/main" xmlns="" id="{C4373B41-2C24-49B6-852C-73F6789247D4}"/>
              </a:ext>
            </a:extLst>
          </p:cNvPr>
          <p:cNvSpPr/>
          <p:nvPr/>
        </p:nvSpPr>
        <p:spPr>
          <a:xfrm>
            <a:off x="3484563" y="661988"/>
            <a:ext cx="3711575" cy="5508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4" name="TextBox 7">
            <a:extLst>
              <a:ext uri="{FF2B5EF4-FFF2-40B4-BE49-F238E27FC236}">
                <a16:creationId xmlns:a16="http://schemas.microsoft.com/office/drawing/2014/main" xmlns="" id="{7EF7B5D4-C541-4A94-AE19-316DA03AEF3D}"/>
              </a:ext>
            </a:extLst>
          </p:cNvPr>
          <p:cNvSpPr txBox="1">
            <a:spLocks noChangeArrowheads="1"/>
          </p:cNvSpPr>
          <p:nvPr/>
        </p:nvSpPr>
        <p:spPr bwMode="auto">
          <a:xfrm>
            <a:off x="4160838" y="644525"/>
            <a:ext cx="34591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3200">
                <a:solidFill>
                  <a:schemeClr val="bg1"/>
                </a:solidFill>
                <a:latin typeface="Times New Roman" panose="02020603050405020304" pitchFamily="18" charset="0"/>
                <a:cs typeface="Times New Roman" panose="02020603050405020304" pitchFamily="18" charset="0"/>
              </a:rPr>
              <a:t>SUY LUẬN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BDA3C5-C8EE-4F2C-94B8-6B491C8E34E1}"/>
              </a:ext>
            </a:extLst>
          </p:cNvPr>
          <p:cNvSpPr>
            <a:spLocks noGrp="1"/>
          </p:cNvSpPr>
          <p:nvPr>
            <p:ph type="title"/>
          </p:nvPr>
        </p:nvSpPr>
        <p:spPr>
          <a:xfrm>
            <a:off x="1643063" y="623888"/>
            <a:ext cx="9861550" cy="661987"/>
          </a:xfrm>
        </p:spPr>
        <p:txBody>
          <a:bodyPr rtlCol="0">
            <a:normAutofit fontScale="90000"/>
          </a:bodyPr>
          <a:lstStyle/>
          <a:p>
            <a:pP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r>
              <a:rPr lang="en-AU" b="1" dirty="0">
                <a:solidFill>
                  <a:srgbClr val="660CDE"/>
                </a:solidFill>
              </a:rPr>
              <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xmlns=""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nạp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suy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diễn</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Phân</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tích</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tổng</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hợp</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Đặc</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biệt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khái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quát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T</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tự</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so </a:t>
            </a:r>
            <a:r>
              <a:rPr lang="en-AU" sz="3600" dirty="0" err="1">
                <a:solidFill>
                  <a:srgbClr val="002060"/>
                </a:solidFill>
                <a:latin typeface="Times New Roman" panose="02020603050405020304" pitchFamily="18" charset="0"/>
                <a:cs typeface="Times New Roman" panose="02020603050405020304" pitchFamily="18" charset="0"/>
              </a:rPr>
              <a:t>sánh</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Ph</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pháp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tìm</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tòi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lời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giải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của</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Polya</a:t>
            </a:r>
            <a:endParaRPr lang="en-AU" sz="3600"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r>
              <a:rPr lang="vi-VN" b="1" dirty="0">
                <a:solidFill>
                  <a:schemeClr val="tx1">
                    <a:lumMod val="75000"/>
                    <a:lumOff val="25000"/>
                  </a:schemeClr>
                </a:solidFill>
                <a:latin typeface="Times New Roman" panose="02020603050405020304" pitchFamily="18" charset="0"/>
                <a:cs typeface="Times New Roman" panose="02020603050405020304" pitchFamily="18" charset="0"/>
              </a:rPr>
              <a:t>Suy luận là hình thức của tư duy nhằm rút ra phán đoán mới từ một hay nhiều phán đoán đã có.</a:t>
            </a:r>
            <a:endParaRPr lang="en-US"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B5BC100B-B749-4E08-B2E1-C77A8DE2CA4C}"/>
              </a:ext>
            </a:extLst>
          </p:cNvPr>
          <p:cNvSpPr>
            <a:spLocks noGrp="1" noChangeArrowheads="1"/>
          </p:cNvSpPr>
          <p:nvPr>
            <p:ph type="title"/>
          </p:nvPr>
        </p:nvSpPr>
        <p:spPr>
          <a:xfrm>
            <a:off x="1525588" y="119063"/>
            <a:ext cx="10548937" cy="714375"/>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
        <p:nvSpPr>
          <p:cNvPr id="3" name="Content Placeholder 2">
            <a:extLst>
              <a:ext uri="{FF2B5EF4-FFF2-40B4-BE49-F238E27FC236}">
                <a16:creationId xmlns:a16="http://schemas.microsoft.com/office/drawing/2014/main" xmlns="" id="{1B597FF8-6DE3-47EE-B94A-D708E4A08433}"/>
              </a:ext>
            </a:extLst>
          </p:cNvPr>
          <p:cNvSpPr>
            <a:spLocks noGrp="1"/>
          </p:cNvSpPr>
          <p:nvPr>
            <p:ph idx="1"/>
          </p:nvPr>
        </p:nvSpPr>
        <p:spPr>
          <a:xfrm>
            <a:off x="1025525" y="771525"/>
            <a:ext cx="11014075" cy="6262688"/>
          </a:xfrm>
        </p:spPr>
        <p:txBody>
          <a:bodyPr rtlCol="0">
            <a:normAutofit lnSpcReduction="10000"/>
          </a:bodyPr>
          <a:lstStyle/>
          <a:p>
            <a:pPr algn="just" eaLnBrk="1" fontAlgn="auto" hangingPunct="1">
              <a:spcAft>
                <a:spcPts val="0"/>
              </a:spcAft>
              <a:buFont typeface="Wingdings 3" charset="2"/>
              <a:buChar char=""/>
              <a:defRPr/>
            </a:pP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hội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xảo</a:t>
            </a:r>
            <a:r>
              <a:rPr lang="en-US" sz="3600" dirty="0">
                <a:solidFill>
                  <a:srgbClr val="002060"/>
                </a:solidFill>
                <a:latin typeface="Times New Roman" panose="02020603050405020304" pitchFamily="18" charset="0"/>
                <a:cs typeface="Times New Roman" panose="02020603050405020304" pitchFamily="18" charset="0"/>
              </a:rPr>
              <a:t> ở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hóa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từ</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Bắt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ớc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thực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cố</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theo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chỉ</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vi hay </a:t>
            </a:r>
            <a:r>
              <a:rPr lang="en-US" sz="3600" dirty="0" err="1">
                <a:solidFill>
                  <a:srgbClr val="002060"/>
                </a:solidFill>
                <a:latin typeface="Times New Roman" panose="02020603050405020304" pitchFamily="18" charset="0"/>
                <a:cs typeface="Times New Roman" panose="02020603050405020304" pitchFamily="18" charset="0"/>
              </a:rPr>
              <a:t>nhắc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trải</a:t>
            </a:r>
            <a:r>
              <a:rPr lang="en-US" sz="3600" dirty="0">
                <a:solidFill>
                  <a:srgbClr val="002060"/>
                </a:solidFill>
                <a:latin typeface="Times New Roman" panose="02020603050405020304" pitchFamily="18" charset="0"/>
                <a:cs typeface="Times New Roman" panose="02020603050405020304" pitchFamily="18" charset="0"/>
              </a:rPr>
              <a:t> qua;</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khám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muốn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khả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62F468C-4EDD-4E14-8724-89D22C149A90}"/>
              </a:ext>
            </a:extLst>
          </p:cNvPr>
          <p:cNvSpPr>
            <a:spLocks noGrp="1"/>
          </p:cNvSpPr>
          <p:nvPr>
            <p:ph idx="1"/>
          </p:nvPr>
        </p:nvSpPr>
        <p:spPr>
          <a:xfrm>
            <a:off x="835025" y="1365250"/>
            <a:ext cx="10669588" cy="4546600"/>
          </a:xfrm>
        </p:spPr>
        <p:txBody>
          <a:bodyPr rtlCol="0">
            <a:normAutofit fontScale="92500" lnSpcReduction="200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Nguồn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gốc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tri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huống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thuyết</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buộc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con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khám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mới</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Đối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nảy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sinh</a:t>
            </a:r>
            <a:r>
              <a:rPr lang="en-US" sz="3600" dirty="0">
                <a:solidFill>
                  <a:srgbClr val="002060"/>
                </a:solidFill>
                <a:latin typeface="Times New Roman" panose="02020603050405020304" pitchFamily="18" charset="0"/>
                <a:cs typeface="Times New Roman" panose="02020603050405020304" pitchFamily="18" charset="0"/>
              </a:rPr>
              <a:t> do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hàng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dẫn</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nhận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tòi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chiếm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3795" name="Title 1">
            <a:extLst>
              <a:ext uri="{FF2B5EF4-FFF2-40B4-BE49-F238E27FC236}">
                <a16:creationId xmlns:a16="http://schemas.microsoft.com/office/drawing/2014/main" xmlns="" id="{2C311C7E-08FC-43DA-A1AF-600E40EEEFFC}"/>
              </a:ext>
            </a:extLst>
          </p:cNvPr>
          <p:cNvSpPr>
            <a:spLocks noGrp="1" noChangeArrowheads="1"/>
          </p:cNvSpPr>
          <p:nvPr>
            <p:ph type="title"/>
          </p:nvPr>
        </p:nvSpPr>
        <p:spPr>
          <a:xfrm>
            <a:off x="1365458" y="317984"/>
            <a:ext cx="10669587" cy="595312"/>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8EB7651-2D4C-44D9-BAB3-C9057C6D747C}"/>
              </a:ext>
            </a:extLst>
          </p:cNvPr>
          <p:cNvSpPr>
            <a:spLocks noGrp="1"/>
          </p:cNvSpPr>
          <p:nvPr>
            <p:ph idx="1"/>
          </p:nvPr>
        </p:nvSpPr>
        <p:spPr>
          <a:xfrm>
            <a:off x="782638" y="1670050"/>
            <a:ext cx="10721975" cy="4241800"/>
          </a:xfrm>
        </p:spPr>
        <p:txBody>
          <a:bodyPr rtlCol="0">
            <a:normAutofit/>
          </a:bodyPr>
          <a:lstStyle/>
          <a:p>
            <a:pPr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tiết</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luyện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khi</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dạy</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kiến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thức</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mới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4819" name="Title 1">
            <a:extLst>
              <a:ext uri="{FF2B5EF4-FFF2-40B4-BE49-F238E27FC236}">
                <a16:creationId xmlns:a16="http://schemas.microsoft.com/office/drawing/2014/main" xmlns=""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smtClean="0">
                <a:solidFill>
                  <a:srgbClr val="C00000"/>
                </a:solidFill>
                <a:latin typeface="Times New Roman" panose="02020603050405020304" pitchFamily="18" charset="0"/>
                <a:cs typeface="Times New Roman" panose="02020603050405020304" pitchFamily="18" charset="0"/>
              </a:rPr>
              <a:t>4. TÍNH </a:t>
            </a:r>
            <a:r>
              <a:rPr lang="en-US" altLang="en-US" sz="3000" b="1">
                <a:solidFill>
                  <a:srgbClr val="C00000"/>
                </a:solidFill>
                <a:latin typeface="Times New Roman" panose="02020603050405020304" pitchFamily="18" charset="0"/>
                <a:cs typeface="Times New Roman" panose="02020603050405020304" pitchFamily="18" charset="0"/>
              </a:rPr>
              <a:t>TÍCH CỰC HÓA TRONG HOẠT ĐỘNG DẠY - HỌC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C2570C-E026-47D2-AE85-1C743C200C34}"/>
              </a:ext>
            </a:extLst>
          </p:cNvPr>
          <p:cNvSpPr>
            <a:spLocks noGrp="1"/>
          </p:cNvSpPr>
          <p:nvPr>
            <p:ph type="ctrTitle"/>
          </p:nvPr>
        </p:nvSpPr>
        <p:spPr>
          <a:xfrm>
            <a:off x="712788" y="1944688"/>
            <a:ext cx="11187663" cy="3329677"/>
          </a:xfrm>
        </p:spPr>
        <p:txBody>
          <a:bodyPr rtlCol="0">
            <a:normAutofit fontScale="90000"/>
          </a:bodyPr>
          <a:lstStyle/>
          <a:p>
            <a:pPr algn="ctr" eaLnBrk="1" fontAlgn="auto" hangingPunct="1">
              <a:spcAft>
                <a:spcPts val="0"/>
              </a:spcAft>
              <a:defRPr/>
            </a:pPr>
            <a:r>
              <a:rPr lang="en-US" sz="4800" b="1" dirty="0">
                <a:solidFill>
                  <a:srgbClr val="002060"/>
                </a:solidFill>
                <a:latin typeface="Times New Roman" panose="02020603050405020304" pitchFamily="18" charset="0"/>
                <a:cs typeface="Times New Roman" panose="02020603050405020304" pitchFamily="18" charset="0"/>
              </a:rPr>
              <a:t>CHUYÊN ĐỀ</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PHẦN 1</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t/>
            </a: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900" b="1" dirty="0">
                <a:solidFill>
                  <a:srgbClr val="C00000"/>
                </a:solidFill>
                <a:latin typeface="Times New Roman" panose="02020603050405020304" pitchFamily="18" charset="0"/>
                <a:cs typeface="Times New Roman" panose="02020603050405020304" pitchFamily="18" charset="0"/>
              </a:rPr>
              <a:t>DẠY HỌC THEO H</a:t>
            </a:r>
            <a:r>
              <a:rPr lang="vi-VN" sz="4900" b="1" dirty="0">
                <a:solidFill>
                  <a:srgbClr val="C00000"/>
                </a:solidFill>
                <a:latin typeface="Times New Roman" panose="02020603050405020304" pitchFamily="18" charset="0"/>
                <a:cs typeface="Times New Roman" panose="02020603050405020304" pitchFamily="18" charset="0"/>
              </a:rPr>
              <a:t>Ư</a:t>
            </a:r>
            <a:r>
              <a:rPr lang="en-US" sz="4900" b="1" dirty="0">
                <a:solidFill>
                  <a:srgbClr val="C00000"/>
                </a:solidFill>
                <a:latin typeface="Times New Roman" panose="02020603050405020304" pitchFamily="18" charset="0"/>
                <a:cs typeface="Times New Roman" panose="02020603050405020304" pitchFamily="18" charset="0"/>
              </a:rPr>
              <a:t>ỚNG TÍCH CỰC HÓA HOẠT ĐỘNG CỦA </a:t>
            </a:r>
            <a:r>
              <a:rPr lang="en-US" sz="4900" b="1">
                <a:solidFill>
                  <a:srgbClr val="C00000"/>
                </a:solidFill>
                <a:latin typeface="Times New Roman" panose="02020603050405020304" pitchFamily="18" charset="0"/>
                <a:cs typeface="Times New Roman" panose="02020603050405020304" pitchFamily="18" charset="0"/>
              </a:rPr>
              <a:t>HỌC </a:t>
            </a:r>
            <a:r>
              <a:rPr lang="en-US" sz="4900" b="1" smtClean="0">
                <a:solidFill>
                  <a:srgbClr val="C00000"/>
                </a:solidFill>
                <a:latin typeface="Times New Roman" panose="02020603050405020304" pitchFamily="18" charset="0"/>
                <a:cs typeface="Times New Roman" panose="02020603050405020304" pitchFamily="18" charset="0"/>
              </a:rPr>
              <a:t>SINH.</a:t>
            </a:r>
            <a:endParaRPr lang="en-US" sz="4900" b="1" dirty="0">
              <a:solidFill>
                <a:srgbClr val="C00000"/>
              </a:solidFill>
              <a:latin typeface="Times New Roman" panose="02020603050405020304" pitchFamily="18" charset="0"/>
              <a:cs typeface="Times New Roman" panose="02020603050405020304" pitchFamily="18" charset="0"/>
            </a:endParaRPr>
          </a:p>
        </p:txBody>
      </p:sp>
      <p:sp>
        <p:nvSpPr>
          <p:cNvPr id="19459" name="Subtitle 2">
            <a:extLst>
              <a:ext uri="{FF2B5EF4-FFF2-40B4-BE49-F238E27FC236}">
                <a16:creationId xmlns:a16="http://schemas.microsoft.com/office/drawing/2014/main" xmlns="" id="{89F0845C-097F-4927-A38D-AEE8B689BC27}"/>
              </a:ext>
            </a:extLst>
          </p:cNvPr>
          <p:cNvSpPr>
            <a:spLocks noGrp="1" noChangeArrowheads="1"/>
          </p:cNvSpPr>
          <p:nvPr>
            <p:ph type="subTitle" idx="1"/>
          </p:nvPr>
        </p:nvSpPr>
        <p:spPr>
          <a:xfrm>
            <a:off x="712788" y="245925"/>
            <a:ext cx="11187663" cy="1251571"/>
          </a:xfrm>
        </p:spPr>
        <p:txBody>
          <a:bodyPr/>
          <a:lstStyle/>
          <a:p>
            <a:pPr algn="ctr" eaLnBrk="1" hangingPunct="1"/>
            <a:r>
              <a:rPr lang="en-US" altLang="en-US" sz="3200" b="1" dirty="0" smtClean="0">
                <a:solidFill>
                  <a:srgbClr val="002060"/>
                </a:solidFill>
                <a:latin typeface="Times New Roman" panose="02020603050405020304" pitchFamily="18" charset="0"/>
                <a:cs typeface="Times New Roman" panose="02020603050405020304" pitchFamily="18" charset="0"/>
              </a:rPr>
              <a:t>PHÒNG </a:t>
            </a:r>
            <a:r>
              <a:rPr lang="en-US" altLang="en-US" sz="3200" b="1" dirty="0">
                <a:solidFill>
                  <a:srgbClr val="002060"/>
                </a:solidFill>
                <a:latin typeface="Times New Roman" panose="02020603050405020304" pitchFamily="18" charset="0"/>
                <a:cs typeface="Times New Roman" panose="02020603050405020304" pitchFamily="18" charset="0"/>
              </a:rPr>
              <a:t>GIÁO DỤC VÀ ĐÀO TẠO </a:t>
            </a:r>
            <a:r>
              <a:rPr lang="en-US" altLang="en-US" sz="3200" b="1" dirty="0" smtClean="0">
                <a:solidFill>
                  <a:srgbClr val="002060"/>
                </a:solidFill>
                <a:latin typeface="Times New Roman" panose="02020603050405020304" pitchFamily="18" charset="0"/>
                <a:cs typeface="Times New Roman" panose="02020603050405020304" pitchFamily="18" charset="0"/>
              </a:rPr>
              <a:t>TÂN BÌNH</a:t>
            </a:r>
            <a:endParaRPr lang="en-US" altLang="en-US" sz="3200" b="1" dirty="0">
              <a:solidFill>
                <a:srgbClr val="002060"/>
              </a:solidFill>
              <a:latin typeface="Times New Roman" panose="02020603050405020304" pitchFamily="18" charset="0"/>
              <a:cs typeface="Times New Roman" panose="02020603050405020304" pitchFamily="18" charset="0"/>
            </a:endParaRPr>
          </a:p>
          <a:p>
            <a:pPr algn="ctr" eaLnBrk="1" hangingPunct="1"/>
            <a:r>
              <a:rPr lang="en-US" altLang="en-US" sz="3200" b="1" u="sng" dirty="0" smtClean="0">
                <a:solidFill>
                  <a:srgbClr val="002060"/>
                </a:solidFill>
                <a:latin typeface="Times New Roman" panose="02020603050405020304" pitchFamily="18" charset="0"/>
                <a:cs typeface="Times New Roman" panose="02020603050405020304" pitchFamily="18" charset="0"/>
              </a:rPr>
              <a:t>TRƯỜNG TIỂU HỌC LÊ THỊ HỒNG GẤM</a:t>
            </a:r>
            <a:endParaRPr lang="en-US" altLang="en-US" sz="3200" b="1" u="sng" dirty="0">
              <a:solidFill>
                <a:srgbClr val="002060"/>
              </a:solidFill>
              <a:latin typeface="Times New Roman" panose="02020603050405020304" pitchFamily="18" charset="0"/>
              <a:cs typeface="Times New Roman" panose="02020603050405020304" pitchFamily="18" charset="0"/>
            </a:endParaRPr>
          </a:p>
        </p:txBody>
      </p:sp>
      <p:sp>
        <p:nvSpPr>
          <p:cNvPr id="19460" name="TextBox 3">
            <a:extLst>
              <a:ext uri="{FF2B5EF4-FFF2-40B4-BE49-F238E27FC236}">
                <a16:creationId xmlns:a16="http://schemas.microsoft.com/office/drawing/2014/main" xmlns=""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dirty="0" err="1">
                <a:solidFill>
                  <a:srgbClr val="002060"/>
                </a:solidFill>
                <a:latin typeface="Times New Roman" panose="02020603050405020304" pitchFamily="18" charset="0"/>
                <a:cs typeface="Times New Roman" panose="02020603050405020304" pitchFamily="18" charset="0"/>
              </a:rPr>
              <a:t>Tháng</a:t>
            </a:r>
            <a:r>
              <a:rPr lang="en-US" altLang="en-US" sz="2800" b="1" dirty="0">
                <a:solidFill>
                  <a:srgbClr val="002060"/>
                </a:solidFill>
                <a:latin typeface="Times New Roman" panose="02020603050405020304" pitchFamily="18" charset="0"/>
                <a:cs typeface="Times New Roman" panose="02020603050405020304" pitchFamily="18" charset="0"/>
              </a:rPr>
              <a:t> </a:t>
            </a:r>
            <a:r>
              <a:rPr lang="en-US" altLang="en-US" sz="2800" b="1" dirty="0" smtClean="0">
                <a:solidFill>
                  <a:srgbClr val="002060"/>
                </a:solidFill>
                <a:latin typeface="Times New Roman" panose="02020603050405020304" pitchFamily="18" charset="0"/>
                <a:cs typeface="Times New Roman" panose="02020603050405020304" pitchFamily="18" charset="0"/>
              </a:rPr>
              <a:t>10 </a:t>
            </a:r>
            <a:r>
              <a:rPr lang="en-US" altLang="en-US" sz="2800" b="1" dirty="0" err="1">
                <a:solidFill>
                  <a:srgbClr val="002060"/>
                </a:solidFill>
                <a:latin typeface="Times New Roman" panose="02020603050405020304" pitchFamily="18" charset="0"/>
                <a:cs typeface="Times New Roman" panose="02020603050405020304" pitchFamily="18" charset="0"/>
              </a:rPr>
              <a:t>năm</a:t>
            </a:r>
            <a:r>
              <a:rPr lang="en-US" altLang="en-US" sz="2800" b="1" dirty="0">
                <a:solidFill>
                  <a:srgbClr val="002060"/>
                </a:solidFill>
                <a:latin typeface="Times New Roman" panose="02020603050405020304" pitchFamily="18" charset="0"/>
                <a:cs typeface="Times New Roman" panose="02020603050405020304" pitchFamily="18" charset="0"/>
              </a:rPr>
              <a:t>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AAEB1EB5-8BB6-4303-849A-F1B5D5516DA2}"/>
              </a:ext>
            </a:extLst>
          </p:cNvPr>
          <p:cNvSpPr>
            <a:spLocks noGrp="1" noChangeArrowheads="1"/>
          </p:cNvSpPr>
          <p:nvPr>
            <p:ph type="title"/>
          </p:nvPr>
        </p:nvSpPr>
        <p:spPr>
          <a:xfrm>
            <a:off x="1550988" y="252413"/>
            <a:ext cx="8389937" cy="6746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a16="http://schemas.microsoft.com/office/drawing/2014/main" xmlns=""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Tính tích cực là một đặc điểm vốn có của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Nguồn gốc của tính tích cực là nhu cầu.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sinh ra cùng với một loạt các nhu cầu bẩm sinh khác nhau như: nhu cầu ăn, uống,…. và sau đó xuất hiện các nhu cầu xã hội. Những nhu cầu này không bao giờ cạn và luôn trở thành động c</a:t>
            </a:r>
            <a:r>
              <a:rPr lang="vi-VN" altLang="en-US" sz="3600">
                <a:solidFill>
                  <a:srgbClr val="002060"/>
                </a:solidFill>
                <a:latin typeface="Times New Roman" panose="02020603050405020304" pitchFamily="18" charset="0"/>
                <a:cs typeface="Times New Roman" panose="02020603050405020304" pitchFamily="18" charset="0"/>
              </a:rPr>
              <a:t>ơ</a:t>
            </a:r>
            <a:r>
              <a:rPr lang="en-US" altLang="en-US" sz="3600">
                <a:solidFill>
                  <a:srgbClr val="002060"/>
                </a:solidFill>
                <a:latin typeface="Times New Roman" panose="02020603050405020304" pitchFamily="18" charset="0"/>
                <a:cs typeface="Times New Roman" panose="02020603050405020304" pitchFamily="18" charset="0"/>
              </a:rPr>
              <a:t> thúc đẩy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hoạt động. Khi nhu cầu nhận thức xuất hiện thì nó sẽ thúc đẩy hoạt động học tập. Vì thế GV hãy biến yêu cầu của nội dung kiến thức thành nhu cầu nhận thức để thúc đẩy HS hoạt động,tìm tòi, khám phá và tự chiếm lĩnh kiến thức.</a:t>
            </a:r>
          </a:p>
          <a:p>
            <a:pPr algn="just" eaLnBrk="1" hangingPunct="1"/>
            <a:endParaRPr lang="en-US" altLang="en-US" sz="3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A21CA7F4-4BDC-4272-BE2B-F01CD42F59A3}"/>
              </a:ext>
            </a:extLst>
          </p:cNvPr>
          <p:cNvSpPr>
            <a:spLocks noGrp="1" noChangeArrowheads="1"/>
          </p:cNvSpPr>
          <p:nvPr>
            <p:ph type="title"/>
          </p:nvPr>
        </p:nvSpPr>
        <p:spPr>
          <a:xfrm>
            <a:off x="1956284" y="266080"/>
            <a:ext cx="8912225" cy="1483207"/>
          </a:xfrm>
        </p:spPr>
        <p:txBody>
          <a:bodyPr/>
          <a:lstStyle/>
          <a:p>
            <a:pPr algn="ctr"/>
            <a:r>
              <a:rPr lang="en-US" altLang="en-US" sz="6000" b="1">
                <a:solidFill>
                  <a:srgbClr val="FF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a16="http://schemas.microsoft.com/office/drawing/2014/main" xmlns="" id="{36E190E7-8BA5-4D84-B4DC-6C86B2C73F60}"/>
              </a:ext>
            </a:extLst>
          </p:cNvPr>
          <p:cNvSpPr txBox="1">
            <a:spLocks noChangeArrowheads="1"/>
          </p:cNvSpPr>
          <p:nvPr/>
        </p:nvSpPr>
        <p:spPr bwMode="auto">
          <a:xfrm>
            <a:off x="331304" y="2320925"/>
            <a:ext cx="11741426"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6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a16="http://schemas.microsoft.com/office/drawing/2014/main" xmlns="" id="{50A5294F-EF95-4E99-97EB-69012129B64D}"/>
              </a:ext>
            </a:extLst>
          </p:cNvPr>
          <p:cNvSpPr>
            <a:spLocks noGrp="1"/>
          </p:cNvSpPr>
          <p:nvPr>
            <p:ph idx="1"/>
          </p:nvPr>
        </p:nvSpPr>
        <p:spPr>
          <a:xfrm>
            <a:off x="594761" y="1243012"/>
            <a:ext cx="11120161" cy="5157787"/>
          </a:xfrm>
        </p:spPr>
        <p:txBody>
          <a:bodyPr/>
          <a:lstStyle/>
          <a:p>
            <a:pPr>
              <a:defRPr/>
            </a:pPr>
            <a:r>
              <a:rPr lang="vi-VN" sz="4400" dirty="0">
                <a:solidFill>
                  <a:srgbClr val="002060"/>
                </a:solidFill>
                <a:latin typeface="Times New Roman" pitchFamily="18" charset="0"/>
                <a:cs typeface="Times New Roman" pitchFamily="18" charset="0"/>
              </a:rPr>
              <a:t>Chương trình môn Toán lớp 1 mới giảm 01 tiết/tuần (cả năm giảm 35 </a:t>
            </a:r>
            <a:r>
              <a:rPr lang="vi-VN" sz="4400">
                <a:solidFill>
                  <a:srgbClr val="002060"/>
                </a:solidFill>
                <a:latin typeface="Times New Roman" pitchFamily="18" charset="0"/>
                <a:cs typeface="Times New Roman" pitchFamily="18" charset="0"/>
              </a:rPr>
              <a:t>tiết</a:t>
            </a:r>
            <a:r>
              <a:rPr lang="vi-VN" sz="4400" smtClean="0">
                <a:solidFill>
                  <a:srgbClr val="002060"/>
                </a:solidFill>
                <a:latin typeface="Times New Roman" pitchFamily="18" charset="0"/>
                <a:cs typeface="Times New Roman" pitchFamily="18" charset="0"/>
              </a:rPr>
              <a:t>)</a:t>
            </a:r>
            <a:r>
              <a:rPr lang="en-US" sz="4400" smtClean="0">
                <a:solidFill>
                  <a:srgbClr val="002060"/>
                </a:solidFill>
                <a:latin typeface="Times New Roman" pitchFamily="18" charset="0"/>
                <a:cs typeface="Times New Roman" pitchFamily="18" charset="0"/>
              </a:rPr>
              <a:t>.</a:t>
            </a:r>
            <a:endParaRPr lang="en-US" sz="44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xmlns="" id="{2C9339AE-5EDB-4C8A-8F3A-B1E692D47598}"/>
              </a:ext>
            </a:extLst>
          </p:cNvPr>
          <p:cNvGraphicFramePr>
            <a:graphicFrameLocks noGrp="1"/>
          </p:cNvGraphicFramePr>
          <p:nvPr>
            <p:extLst>
              <p:ext uri="{D42A27DB-BD31-4B8C-83A1-F6EECF244321}">
                <p14:modId xmlns:p14="http://schemas.microsoft.com/office/powerpoint/2010/main" val="3924874897"/>
              </p:ext>
            </p:extLst>
          </p:nvPr>
        </p:nvGraphicFramePr>
        <p:xfrm>
          <a:off x="1059622" y="2637183"/>
          <a:ext cx="10655300" cy="3822843"/>
        </p:xfrm>
        <a:graphic>
          <a:graphicData uri="http://schemas.openxmlformats.org/drawingml/2006/table">
            <a:tbl>
              <a:tblPr firstRow="1" bandRow="1">
                <a:tableStyleId>{5C22544A-7EE6-4342-B048-85BDC9FD1C3A}</a:tableStyleId>
              </a:tblPr>
              <a:tblGrid>
                <a:gridCol w="5327650">
                  <a:extLst>
                    <a:ext uri="{9D8B030D-6E8A-4147-A177-3AD203B41FA5}">
                      <a16:colId xmlns:a16="http://schemas.microsoft.com/office/drawing/2014/main" xmlns="" val="20000"/>
                    </a:ext>
                  </a:extLst>
                </a:gridCol>
                <a:gridCol w="5327650">
                  <a:extLst>
                    <a:ext uri="{9D8B030D-6E8A-4147-A177-3AD203B41FA5}">
                      <a16:colId xmlns:a16="http://schemas.microsoft.com/office/drawing/2014/main" xmlns="" val="20001"/>
                    </a:ext>
                  </a:extLst>
                </a:gridCol>
              </a:tblGrid>
              <a:tr h="1102905">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a16="http://schemas.microsoft.com/office/drawing/2014/main" xmlns="" val="10000"/>
                  </a:ext>
                </a:extLst>
              </a:tr>
              <a:tr h="997851">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1"/>
                  </a:ext>
                </a:extLst>
              </a:tr>
              <a:tr h="997851">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2"/>
                  </a:ext>
                </a:extLst>
              </a:tr>
              <a:tr h="638505">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09150451-C26F-43A8-A38B-BE2B54C6AAEA}"/>
              </a:ext>
            </a:extLst>
          </p:cNvPr>
          <p:cNvSpPr>
            <a:spLocks noGrp="1" noChangeArrowheads="1"/>
          </p:cNvSpPr>
          <p:nvPr>
            <p:ph type="title"/>
          </p:nvPr>
        </p:nvSpPr>
        <p:spPr>
          <a:xfrm>
            <a:off x="1603307" y="167584"/>
            <a:ext cx="8912225" cy="630238"/>
          </a:xfrm>
        </p:spPr>
        <p:txBody>
          <a:bodyPr/>
          <a:lstStyle/>
          <a:p>
            <a:r>
              <a:rPr lang="en-US" altLang="en-US" b="1" smtClean="0">
                <a:solidFill>
                  <a:srgbClr val="FF0000"/>
                </a:solidFill>
                <a:latin typeface="Times New Roman" panose="02020603050405020304" pitchFamily="18" charset="0"/>
                <a:cs typeface="Times New Roman" panose="02020603050405020304" pitchFamily="18" charset="0"/>
              </a:rPr>
              <a:t>2. NỘI </a:t>
            </a:r>
            <a:r>
              <a:rPr lang="en-US" altLang="en-US" b="1">
                <a:solidFill>
                  <a:srgbClr val="FF0000"/>
                </a:solidFill>
                <a:latin typeface="Times New Roman" panose="02020603050405020304" pitchFamily="18" charset="0"/>
                <a:cs typeface="Times New Roman" panose="02020603050405020304" pitchFamily="18" charset="0"/>
              </a:rPr>
              <a:t>DUNG</a:t>
            </a:r>
          </a:p>
        </p:txBody>
      </p:sp>
      <p:sp>
        <p:nvSpPr>
          <p:cNvPr id="3" name="Content Placeholder 2">
            <a:extLst>
              <a:ext uri="{FF2B5EF4-FFF2-40B4-BE49-F238E27FC236}">
                <a16:creationId xmlns:a16="http://schemas.microsoft.com/office/drawing/2014/main" xmlns="" id="{CAA2C196-BF86-413B-943E-C8F5F0A4BA25}"/>
              </a:ext>
            </a:extLst>
          </p:cNvPr>
          <p:cNvSpPr>
            <a:spLocks noGrp="1"/>
          </p:cNvSpPr>
          <p:nvPr>
            <p:ph idx="1"/>
          </p:nvPr>
        </p:nvSpPr>
        <p:spPr>
          <a:xfrm>
            <a:off x="222250" y="1082744"/>
            <a:ext cx="11823976"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a16="http://schemas.microsoft.com/office/drawing/2014/main" xmlns="" val="20000"/>
                    </a:ext>
                  </a:extLst>
                </a:gridCol>
                <a:gridCol w="3471482">
                  <a:extLst>
                    <a:ext uri="{9D8B030D-6E8A-4147-A177-3AD203B41FA5}">
                      <a16:colId xmlns:a16="http://schemas.microsoft.com/office/drawing/2014/main" xmlns="" val="20001"/>
                    </a:ext>
                  </a:extLst>
                </a:gridCol>
                <a:gridCol w="6942968">
                  <a:extLst>
                    <a:ext uri="{9D8B030D-6E8A-4147-A177-3AD203B41FA5}">
                      <a16:colId xmlns:a16="http://schemas.microsoft.com/office/drawing/2014/main" xmlns=""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sp>
        <p:nvSpPr>
          <p:cNvPr id="39956" name="Title 2">
            <a:extLst>
              <a:ext uri="{FF2B5EF4-FFF2-40B4-BE49-F238E27FC236}">
                <a16:creationId xmlns:a16="http://schemas.microsoft.com/office/drawing/2014/main" xmlns=""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75D8256A-1A96-432F-B759-0F6BCDEA966D}"/>
              </a:ext>
            </a:extLst>
          </p:cNvPr>
          <p:cNvGraphicFramePr>
            <a:graphicFrameLocks noGrp="1"/>
          </p:cNvGraphicFramePr>
          <p:nvPr>
            <p:ph idx="1"/>
          </p:nvPr>
        </p:nvGraphicFramePr>
        <p:xfrm>
          <a:off x="225425" y="685800"/>
          <a:ext cx="11966575" cy="6264274"/>
        </p:xfrm>
        <a:graphic>
          <a:graphicData uri="http://schemas.openxmlformats.org/drawingml/2006/table">
            <a:tbl>
              <a:tblPr firstRow="1" bandRow="1">
                <a:tableStyleId>{5C22544A-7EE6-4342-B048-85BDC9FD1C3A}</a:tableStyleId>
              </a:tblPr>
              <a:tblGrid>
                <a:gridCol w="2048332">
                  <a:extLst>
                    <a:ext uri="{9D8B030D-6E8A-4147-A177-3AD203B41FA5}">
                      <a16:colId xmlns:a16="http://schemas.microsoft.com/office/drawing/2014/main" xmlns="" val="20000"/>
                    </a:ext>
                  </a:extLst>
                </a:gridCol>
                <a:gridCol w="3773244">
                  <a:extLst>
                    <a:ext uri="{9D8B030D-6E8A-4147-A177-3AD203B41FA5}">
                      <a16:colId xmlns:a16="http://schemas.microsoft.com/office/drawing/2014/main" xmlns="" val="20001"/>
                    </a:ext>
                  </a:extLst>
                </a:gridCol>
                <a:gridCol w="6144999">
                  <a:extLst>
                    <a:ext uri="{9D8B030D-6E8A-4147-A177-3AD203B41FA5}">
                      <a16:colId xmlns:a16="http://schemas.microsoft.com/office/drawing/2014/main" xmlns=""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4"/>
                  </a:ext>
                </a:extLst>
              </a:tr>
            </a:tbl>
          </a:graphicData>
        </a:graphic>
      </p:graphicFrame>
      <p:sp>
        <p:nvSpPr>
          <p:cNvPr id="40984" name="Title 2">
            <a:extLst>
              <a:ext uri="{FF2B5EF4-FFF2-40B4-BE49-F238E27FC236}">
                <a16:creationId xmlns:a16="http://schemas.microsoft.com/office/drawing/2014/main" xmlns=""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1C380295-3632-4FDD-8886-2E32EED10D07}"/>
              </a:ext>
            </a:extLst>
          </p:cNvPr>
          <p:cNvGraphicFramePr>
            <a:graphicFrameLocks noGrp="1"/>
          </p:cNvGraphicFramePr>
          <p:nvPr>
            <p:ph idx="1"/>
          </p:nvPr>
        </p:nvGraphicFramePr>
        <p:xfrm>
          <a:off x="173038" y="501650"/>
          <a:ext cx="12018962" cy="6451900"/>
        </p:xfrm>
        <a:graphic>
          <a:graphicData uri="http://schemas.openxmlformats.org/drawingml/2006/table">
            <a:tbl>
              <a:tblPr/>
              <a:tblGrid>
                <a:gridCol w="1919287">
                  <a:extLst>
                    <a:ext uri="{9D8B030D-6E8A-4147-A177-3AD203B41FA5}">
                      <a16:colId xmlns:a16="http://schemas.microsoft.com/office/drawing/2014/main" xmlns="" val="20000"/>
                    </a:ext>
                  </a:extLst>
                </a:gridCol>
                <a:gridCol w="3862388">
                  <a:extLst>
                    <a:ext uri="{9D8B030D-6E8A-4147-A177-3AD203B41FA5}">
                      <a16:colId xmlns:a16="http://schemas.microsoft.com/office/drawing/2014/main" xmlns="" val="20001"/>
                    </a:ext>
                  </a:extLst>
                </a:gridCol>
                <a:gridCol w="6237287">
                  <a:extLst>
                    <a:ext uri="{9D8B030D-6E8A-4147-A177-3AD203B41FA5}">
                      <a16:colId xmlns:a16="http://schemas.microsoft.com/office/drawing/2014/main" xmlns=""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3"/>
                  </a:ext>
                </a:extLst>
              </a:tr>
            </a:tbl>
          </a:graphicData>
        </a:graphic>
      </p:graphicFrame>
      <p:sp>
        <p:nvSpPr>
          <p:cNvPr id="42004" name="Title 2">
            <a:extLst>
              <a:ext uri="{FF2B5EF4-FFF2-40B4-BE49-F238E27FC236}">
                <a16:creationId xmlns:a16="http://schemas.microsoft.com/office/drawing/2014/main" xmlns=""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a16="http://schemas.microsoft.com/office/drawing/2014/main" xmlns="" val="20000"/>
                    </a:ext>
                  </a:extLst>
                </a:gridCol>
                <a:gridCol w="3332948">
                  <a:extLst>
                    <a:ext uri="{9D8B030D-6E8A-4147-A177-3AD203B41FA5}">
                      <a16:colId xmlns:a16="http://schemas.microsoft.com/office/drawing/2014/main" xmlns="" val="20001"/>
                    </a:ext>
                  </a:extLst>
                </a:gridCol>
                <a:gridCol w="8332375">
                  <a:extLst>
                    <a:ext uri="{9D8B030D-6E8A-4147-A177-3AD203B41FA5}">
                      <a16:colId xmlns:a16="http://schemas.microsoft.com/office/drawing/2014/main" xmlns=""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3"/>
                  </a:ext>
                </a:extLst>
              </a:tr>
            </a:tbl>
          </a:graphicData>
        </a:graphic>
      </p:graphicFrame>
      <p:sp>
        <p:nvSpPr>
          <p:cNvPr id="43028" name="Title 2">
            <a:extLst>
              <a:ext uri="{FF2B5EF4-FFF2-40B4-BE49-F238E27FC236}">
                <a16:creationId xmlns:a16="http://schemas.microsoft.com/office/drawing/2014/main" xmlns=""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a16="http://schemas.microsoft.com/office/drawing/2014/main" xmlns="" val="20000"/>
                    </a:ext>
                  </a:extLst>
                </a:gridCol>
                <a:gridCol w="2877145">
                  <a:extLst>
                    <a:ext uri="{9D8B030D-6E8A-4147-A177-3AD203B41FA5}">
                      <a16:colId xmlns:a16="http://schemas.microsoft.com/office/drawing/2014/main" xmlns="" val="20001"/>
                    </a:ext>
                  </a:extLst>
                </a:gridCol>
                <a:gridCol w="7710750">
                  <a:extLst>
                    <a:ext uri="{9D8B030D-6E8A-4147-A177-3AD203B41FA5}">
                      <a16:colId xmlns:a16="http://schemas.microsoft.com/office/drawing/2014/main" xmlns=""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a16="http://schemas.microsoft.com/office/drawing/2014/main" xmlns="" val="10001"/>
                  </a:ext>
                </a:extLst>
              </a:tr>
            </a:tbl>
          </a:graphicData>
        </a:graphic>
      </p:graphicFrame>
      <p:sp>
        <p:nvSpPr>
          <p:cNvPr id="44046" name="Title 2">
            <a:extLst>
              <a:ext uri="{FF2B5EF4-FFF2-40B4-BE49-F238E27FC236}">
                <a16:creationId xmlns:a16="http://schemas.microsoft.com/office/drawing/2014/main" xmlns=""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6A2BEEDC-B1F8-4DDD-B983-C6BE97821286}"/>
              </a:ext>
            </a:extLst>
          </p:cNvPr>
          <p:cNvSpPr>
            <a:spLocks noGrp="1" noChangeArrowheads="1"/>
          </p:cNvSpPr>
          <p:nvPr>
            <p:ph idx="1"/>
          </p:nvPr>
        </p:nvSpPr>
        <p:spPr>
          <a:xfrm>
            <a:off x="1219200" y="437322"/>
            <a:ext cx="10720388" cy="6241774"/>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DFA76095-B32B-4EE1-A8A5-252F69CBD777}"/>
              </a:ext>
            </a:extLst>
          </p:cNvPr>
          <p:cNvSpPr>
            <a:spLocks noGrp="1" noChangeArrowheads="1"/>
          </p:cNvSpPr>
          <p:nvPr>
            <p:ph type="title"/>
          </p:nvPr>
        </p:nvSpPr>
        <p:spPr>
          <a:xfrm>
            <a:off x="1616075" y="212725"/>
            <a:ext cx="10456655" cy="1589571"/>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a16="http://schemas.microsoft.com/office/drawing/2014/main" xmlns="" id="{DA8B3D44-0903-48DA-BA66-4B995C6CD47C}"/>
              </a:ext>
            </a:extLst>
          </p:cNvPr>
          <p:cNvSpPr>
            <a:spLocks noGrp="1"/>
          </p:cNvSpPr>
          <p:nvPr>
            <p:ph idx="1"/>
          </p:nvPr>
        </p:nvSpPr>
        <p:spPr>
          <a:xfrm>
            <a:off x="875334" y="1537252"/>
            <a:ext cx="10998200" cy="4469986"/>
          </a:xfrm>
        </p:spPr>
        <p:txBody>
          <a:bodyPr rtlCol="0">
            <a:normAutofit/>
          </a:bodyPr>
          <a:lstStyle/>
          <a:p>
            <a:pPr eaLnBrk="1" fontAlgn="auto" hangingPunct="1">
              <a:spcAft>
                <a:spcPts val="0"/>
              </a:spcAft>
              <a:buFont typeface="Wingdings 3" charset="2"/>
              <a:buChar char=""/>
              <a:defRPr/>
            </a:pPr>
            <a:r>
              <a:rPr lang="en-AU" sz="3600" b="1" smtClean="0">
                <a:solidFill>
                  <a:srgbClr val="FF0000"/>
                </a:solidFill>
                <a:latin typeface="Times New Roman" panose="02020603050405020304" pitchFamily="18" charset="0"/>
                <a:cs typeface="Times New Roman" panose="02020603050405020304" pitchFamily="18" charset="0"/>
              </a:rPr>
              <a:t>THẢO LUẬN</a:t>
            </a:r>
            <a:r>
              <a:rPr lang="en-AU" sz="3600" b="1"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b="1" smtClean="0">
                <a:solidFill>
                  <a:srgbClr val="002060"/>
                </a:solidFill>
                <a:latin typeface="Times New Roman" panose="02020603050405020304" pitchFamily="18" charset="0"/>
                <a:cs typeface="Times New Roman" panose="02020603050405020304" pitchFamily="18" charset="0"/>
              </a:rPr>
              <a:t>1.Tìm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học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hiện</a:t>
            </a:r>
            <a:r>
              <a:rPr lang="en-AU" sz="4000" b="1" dirty="0">
                <a:solidFill>
                  <a:srgbClr val="002060"/>
                </a:solidFill>
                <a:latin typeface="Times New Roman" panose="02020603050405020304" pitchFamily="18" charset="0"/>
                <a:cs typeface="Times New Roman" panose="02020603050405020304" pitchFamily="18" charset="0"/>
              </a:rPr>
              <a:t> nay </a:t>
            </a:r>
            <a:r>
              <a:rPr lang="en-AU" sz="4000" b="1" dirty="0" err="1">
                <a:solidFill>
                  <a:srgbClr val="002060"/>
                </a:solidFill>
                <a:latin typeface="Times New Roman" panose="02020603050405020304" pitchFamily="18" charset="0"/>
                <a:cs typeface="Times New Roman" panose="02020603050405020304" pitchFamily="18" charset="0"/>
              </a:rPr>
              <a:t>của</a:t>
            </a:r>
            <a:r>
              <a:rPr lang="en-AU" sz="4000" b="1" dirty="0">
                <a:solidFill>
                  <a:srgbClr val="002060"/>
                </a:solidFill>
                <a:latin typeface="Times New Roman" panose="02020603050405020304" pitchFamily="18" charset="0"/>
                <a:cs typeface="Times New Roman" panose="02020603050405020304" pitchFamily="18" charset="0"/>
              </a:rPr>
              <a:t> HS </a:t>
            </a:r>
            <a:r>
              <a:rPr lang="en-AU" sz="4000" b="1" err="1">
                <a:solidFill>
                  <a:srgbClr val="002060"/>
                </a:solidFill>
                <a:latin typeface="Times New Roman" panose="02020603050405020304" pitchFamily="18" charset="0"/>
                <a:cs typeface="Times New Roman" panose="02020603050405020304" pitchFamily="18" charset="0"/>
              </a:rPr>
              <a:t>tiểu</a:t>
            </a:r>
            <a:r>
              <a:rPr lang="en-AU" sz="4000" b="1">
                <a:solidFill>
                  <a:srgbClr val="002060"/>
                </a:solidFill>
                <a:latin typeface="Times New Roman" panose="02020603050405020304" pitchFamily="18" charset="0"/>
                <a:cs typeface="Times New Roman" panose="02020603050405020304" pitchFamily="18" charset="0"/>
              </a:rPr>
              <a:t> </a:t>
            </a:r>
            <a:r>
              <a:rPr lang="en-AU" sz="4000" b="1" smtClean="0">
                <a:solidFill>
                  <a:srgbClr val="002060"/>
                </a:solidFill>
                <a:latin typeface="Times New Roman" panose="02020603050405020304" pitchFamily="18" charset="0"/>
                <a:cs typeface="Times New Roman" panose="02020603050405020304" pitchFamily="18" charset="0"/>
              </a:rPr>
              <a:t>học ở đơn vị, khối thầy cô giảng dạy?</a:t>
            </a:r>
            <a:endParaRPr lang="en-AU" sz="4000" b="1"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b="1" smtClean="0">
                <a:solidFill>
                  <a:srgbClr val="002060"/>
                </a:solidFill>
                <a:latin typeface="Times New Roman" panose="02020603050405020304" pitchFamily="18" charset="0"/>
                <a:cs typeface="Times New Roman" panose="02020603050405020304" pitchFamily="18" charset="0"/>
              </a:rPr>
              <a:t>2.Tìm </a:t>
            </a:r>
            <a:r>
              <a:rPr lang="en-AU" sz="4000" b="1" dirty="0" err="1">
                <a:solidFill>
                  <a:srgbClr val="002060"/>
                </a:solidFill>
                <a:latin typeface="Times New Roman" panose="02020603050405020304" pitchFamily="18" charset="0"/>
                <a:cs typeface="Times New Roman" panose="02020603050405020304" pitchFamily="18" charset="0"/>
              </a:rPr>
              <a:t>hiểu</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việc</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dạy</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toán</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dirty="0" err="1">
                <a:solidFill>
                  <a:srgbClr val="002060"/>
                </a:solidFill>
                <a:latin typeface="Times New Roman" panose="02020603050405020304" pitchFamily="18" charset="0"/>
                <a:cs typeface="Times New Roman" panose="02020603050405020304" pitchFamily="18" charset="0"/>
              </a:rPr>
              <a:t>của</a:t>
            </a:r>
            <a:r>
              <a:rPr lang="en-AU" sz="4000" b="1" dirty="0">
                <a:solidFill>
                  <a:srgbClr val="002060"/>
                </a:solidFill>
                <a:latin typeface="Times New Roman" panose="02020603050405020304" pitchFamily="18" charset="0"/>
                <a:cs typeface="Times New Roman" panose="02020603050405020304" pitchFamily="18" charset="0"/>
              </a:rPr>
              <a:t> </a:t>
            </a:r>
            <a:r>
              <a:rPr lang="en-AU" sz="4000" b="1" err="1">
                <a:solidFill>
                  <a:srgbClr val="002060"/>
                </a:solidFill>
                <a:latin typeface="Times New Roman" panose="02020603050405020304" pitchFamily="18" charset="0"/>
                <a:cs typeface="Times New Roman" panose="02020603050405020304" pitchFamily="18" charset="0"/>
              </a:rPr>
              <a:t>giáo</a:t>
            </a:r>
            <a:r>
              <a:rPr lang="en-AU" sz="4000" b="1">
                <a:solidFill>
                  <a:srgbClr val="002060"/>
                </a:solidFill>
                <a:latin typeface="Times New Roman" panose="02020603050405020304" pitchFamily="18" charset="0"/>
                <a:cs typeface="Times New Roman" panose="02020603050405020304" pitchFamily="18" charset="0"/>
              </a:rPr>
              <a:t> </a:t>
            </a:r>
            <a:r>
              <a:rPr lang="en-AU" sz="4000" b="1" smtClean="0">
                <a:solidFill>
                  <a:srgbClr val="002060"/>
                </a:solidFill>
                <a:latin typeface="Times New Roman" panose="02020603050405020304" pitchFamily="18" charset="0"/>
                <a:cs typeface="Times New Roman" panose="02020603050405020304" pitchFamily="18" charset="0"/>
              </a:rPr>
              <a:t>viên? (thực trạng thuận lợi, khó khan)</a:t>
            </a:r>
            <a:endParaRPr lang="en-AU" sz="40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xmlns=""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558C327D-73DE-4903-AA30-8B41D7F12537}"/>
              </a:ext>
            </a:extLst>
          </p:cNvPr>
          <p:cNvSpPr>
            <a:spLocks noGrp="1" noChangeArrowheads="1"/>
          </p:cNvSpPr>
          <p:nvPr>
            <p:ph type="title"/>
          </p:nvPr>
        </p:nvSpPr>
        <p:spPr>
          <a:xfrm>
            <a:off x="1695449" y="134110"/>
            <a:ext cx="8912225" cy="639762"/>
          </a:xfrm>
        </p:spPr>
        <p:txBody>
          <a:bodyPr/>
          <a:lstStyle/>
          <a:p>
            <a:r>
              <a:rPr lang="en-US" altLang="en-US" b="1" smtClean="0">
                <a:solidFill>
                  <a:srgbClr val="FF0000"/>
                </a:solidFill>
                <a:latin typeface="Times New Roman" panose="02020603050405020304" pitchFamily="18" charset="0"/>
                <a:cs typeface="Times New Roman" panose="02020603050405020304" pitchFamily="18" charset="0"/>
              </a:rPr>
              <a:t>3. PH</a:t>
            </a:r>
            <a:r>
              <a:rPr lang="vi-VN" altLang="en-US" b="1">
                <a:solidFill>
                  <a:srgbClr val="FF0000"/>
                </a:solidFill>
                <a:latin typeface="Times New Roman" panose="02020603050405020304" pitchFamily="18" charset="0"/>
                <a:cs typeface="Times New Roman" panose="02020603050405020304" pitchFamily="18" charset="0"/>
              </a:rPr>
              <a:t>Ư</a:t>
            </a:r>
            <a:r>
              <a:rPr lang="en-US" altLang="en-US" b="1">
                <a:solidFill>
                  <a:srgbClr val="FF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a16="http://schemas.microsoft.com/office/drawing/2014/main" xmlns="" id="{CC4BF2C0-856E-463A-96CE-D585FB623E8B}"/>
              </a:ext>
            </a:extLst>
          </p:cNvPr>
          <p:cNvSpPr>
            <a:spLocks noGrp="1" noChangeArrowheads="1"/>
          </p:cNvSpPr>
          <p:nvPr>
            <p:ph idx="1"/>
          </p:nvPr>
        </p:nvSpPr>
        <p:spPr>
          <a:xfrm>
            <a:off x="269875" y="1219200"/>
            <a:ext cx="11763375" cy="3778250"/>
          </a:xfrm>
        </p:spPr>
        <p:txBody>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xmlns=""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b="1" dirty="0" smtClean="0">
                <a:solidFill>
                  <a:srgbClr val="FF0000"/>
                </a:solidFill>
              </a:rPr>
              <a:t>BẢNG SO SÁNH VIỆC DẠY HỌC, GIÁO DỤC THEO TIẾP CẬN CHỦ YẾU LÀ TRANG BỊ KIẾN THỨC SANG TIẾP CẬN PHÁT TRIỂN NĂNG LỰC</a:t>
            </a:r>
            <a:endParaRPr lang="en-US" sz="24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90986145"/>
              </p:ext>
            </p:extLst>
          </p:nvPr>
        </p:nvGraphicFramePr>
        <p:xfrm>
          <a:off x="2177089" y="2262388"/>
          <a:ext cx="8915400" cy="6405880"/>
        </p:xfrm>
        <a:graphic>
          <a:graphicData uri="http://schemas.openxmlformats.org/drawingml/2006/table">
            <a:tbl>
              <a:tblPr firstRow="1" bandRow="1">
                <a:tableStyleId>{F5AB1C69-6EDB-4FF4-983F-18BD219EF322}</a:tableStyleId>
              </a:tblPr>
              <a:tblGrid>
                <a:gridCol w="4457700"/>
                <a:gridCol w="4457700"/>
              </a:tblGrid>
              <a:tr h="370840">
                <a:tc>
                  <a:txBody>
                    <a:bodyPr/>
                    <a:lstStyle/>
                    <a:p>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theo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hướng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tiếp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cận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truyền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thụ</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thức</a:t>
                      </a:r>
                      <a:endParaRPr lang="en-US"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theo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hướng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tiếp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cận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phát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triển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phẩm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chất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năng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lực</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1. </a:t>
                      </a:r>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trình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cung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cấp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tích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lũy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thông</a:t>
                      </a:r>
                      <a:r>
                        <a:rPr lang="en-US" baseline="0" dirty="0" smtClean="0">
                          <a:latin typeface="Times New Roman" panose="02020603050405020304" pitchFamily="18" charset="0"/>
                          <a:cs typeface="Times New Roman" panose="02020603050405020304" pitchFamily="18" charset="0"/>
                        </a:rPr>
                        <a:t> tin </a:t>
                      </a:r>
                      <a:r>
                        <a:rPr lang="en-US" baseline="0" dirty="0" err="1" smtClean="0">
                          <a:latin typeface="Times New Roman" panose="02020603050405020304" pitchFamily="18" charset="0"/>
                          <a:cs typeface="Times New Roman" panose="02020603050405020304" pitchFamily="18" charset="0"/>
                        </a:rPr>
                        <a:t>kiến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thức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kĩ</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năng</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1. </a:t>
                      </a:r>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việc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xây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dựng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hoạt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động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có</a:t>
                      </a:r>
                      <a:r>
                        <a:rPr lang="en-US" baseline="0" dirty="0" smtClean="0">
                          <a:latin typeface="Times New Roman" panose="02020603050405020304" pitchFamily="18" charset="0"/>
                          <a:cs typeface="Times New Roman" panose="02020603050405020304" pitchFamily="18" charset="0"/>
                        </a:rPr>
                        <a:t> ý </a:t>
                      </a:r>
                      <a:r>
                        <a:rPr lang="en-US" baseline="0" dirty="0" err="1" smtClean="0">
                          <a:latin typeface="Times New Roman" panose="02020603050405020304" pitchFamily="18" charset="0"/>
                          <a:cs typeface="Times New Roman" panose="02020603050405020304" pitchFamily="18" charset="0"/>
                        </a:rPr>
                        <a:t>nghĩa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vun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đắp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hiểu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biết</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2. Hs </a:t>
                      </a:r>
                      <a:r>
                        <a:rPr lang="en-US" dirty="0" err="1" smtClean="0">
                          <a:latin typeface="Times New Roman" panose="02020603050405020304" pitchFamily="18" charset="0"/>
                          <a:cs typeface="Times New Roman" panose="02020603050405020304" pitchFamily="18" charset="0"/>
                        </a:rPr>
                        <a:t>chưa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biết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gì</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tiếp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nhận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những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thông</a:t>
                      </a:r>
                      <a:r>
                        <a:rPr lang="en-US" baseline="0" dirty="0" smtClean="0">
                          <a:latin typeface="Times New Roman" panose="02020603050405020304" pitchFamily="18" charset="0"/>
                          <a:cs typeface="Times New Roman" panose="02020603050405020304" pitchFamily="18" charset="0"/>
                        </a:rPr>
                        <a:t> tin </a:t>
                      </a:r>
                      <a:r>
                        <a:rPr lang="en-US" baseline="0" dirty="0" err="1" smtClean="0">
                          <a:latin typeface="Times New Roman" panose="02020603050405020304" pitchFamily="18" charset="0"/>
                          <a:cs typeface="Times New Roman" panose="02020603050405020304" pitchFamily="18" charset="0"/>
                        </a:rPr>
                        <a:t>được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a:t>
                      </a:r>
                    </a:p>
                    <a:p>
                      <a:endParaRPr lang="en-US" baseline="0" dirty="0" smtClean="0">
                        <a:latin typeface="Times New Roman" panose="02020603050405020304" pitchFamily="18" charset="0"/>
                        <a:cs typeface="Times New Roman" panose="02020603050405020304" pitchFamily="18" charset="0"/>
                      </a:endParaRPr>
                    </a:p>
                    <a:p>
                      <a:endParaRPr lang="en-US" baseline="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3. </a:t>
                      </a:r>
                      <a:r>
                        <a:rPr lang="en-US"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chỉ</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tương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giữa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gv</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2. Hs </a:t>
                      </a:r>
                      <a:r>
                        <a:rPr lang="en-US" dirty="0" err="1" smtClean="0">
                          <a:latin typeface="Times New Roman" panose="02020603050405020304" pitchFamily="18" charset="0"/>
                          <a:cs typeface="Times New Roman" panose="02020603050405020304" pitchFamily="18" charset="0"/>
                        </a:rPr>
                        <a:t>đã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có</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hiểu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biết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trước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về</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những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cái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điều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mà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trình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trải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nghiệm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tạo</a:t>
                      </a:r>
                      <a:r>
                        <a:rPr lang="en-US" baseline="0" dirty="0" smtClean="0">
                          <a:latin typeface="Times New Roman" panose="02020603050405020304" pitchFamily="18" charset="0"/>
                          <a:cs typeface="Times New Roman" panose="02020603050405020304" pitchFamily="18" charset="0"/>
                        </a:rPr>
                        <a:t>.</a:t>
                      </a:r>
                    </a:p>
                    <a:p>
                      <a:endParaRPr lang="en-US" baseline="0" dirty="0" smtClean="0">
                        <a:latin typeface="Times New Roman" panose="02020603050405020304" pitchFamily="18" charset="0"/>
                        <a:cs typeface="Times New Roman" panose="02020603050405020304" pitchFamily="18" charset="0"/>
                      </a:endParaRPr>
                    </a:p>
                    <a:p>
                      <a:r>
                        <a:rPr lang="en-US" baseline="0" dirty="0" smtClean="0">
                          <a:latin typeface="Times New Roman" panose="02020603050405020304" pitchFamily="18" charset="0"/>
                          <a:cs typeface="Times New Roman" panose="02020603050405020304" pitchFamily="18" charset="0"/>
                        </a:rPr>
                        <a:t>3. </a:t>
                      </a:r>
                      <a:r>
                        <a:rPr lang="en-US" baseline="0" dirty="0" err="1" smtClean="0">
                          <a:latin typeface="Times New Roman" panose="02020603050405020304" pitchFamily="18" charset="0"/>
                          <a:cs typeface="Times New Roman" panose="02020603050405020304" pitchFamily="18" charset="0"/>
                        </a:rPr>
                        <a:t>Gv</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hướng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dẫn</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hỗ</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dạy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chủ</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yếu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liên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việc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trải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nghiệm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xây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dựng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kiến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tạo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có</a:t>
                      </a:r>
                      <a:r>
                        <a:rPr lang="en-US" baseline="0" dirty="0" smtClean="0">
                          <a:latin typeface="Times New Roman" panose="02020603050405020304" pitchFamily="18" charset="0"/>
                          <a:cs typeface="Times New Roman" panose="02020603050405020304" pitchFamily="18" charset="0"/>
                        </a:rPr>
                        <a:t> ý </a:t>
                      </a:r>
                      <a:r>
                        <a:rPr lang="en-US" baseline="0" dirty="0" err="1" smtClean="0">
                          <a:latin typeface="Times New Roman" panose="02020603050405020304" pitchFamily="18" charset="0"/>
                          <a:cs typeface="Times New Roman" panose="02020603050405020304" pitchFamily="18" charset="0"/>
                        </a:rPr>
                        <a:t>nghĩa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của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sinh</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4. Hs </a:t>
                      </a:r>
                      <a:r>
                        <a:rPr lang="en-US"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mang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tính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cá</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nhân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động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lực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dựa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trên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tính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cạnh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tranh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về</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thành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tích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cử</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4. </a:t>
                      </a:r>
                      <a:r>
                        <a:rPr lang="en-US"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tập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tương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với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người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khác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điểm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quan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trọng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động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lực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của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tăng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kết</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quả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đầu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ra.</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Thầy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giáo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chủ</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yếu</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cung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cấp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chỉ</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dẫn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chỉ</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bảo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để</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có</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được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sự</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thành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công</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5. </a:t>
                      </a:r>
                      <a:r>
                        <a:rPr lang="en-US" dirty="0" err="1" smtClean="0">
                          <a:latin typeface="Times New Roman" panose="02020603050405020304" pitchFamily="18" charset="0"/>
                          <a:cs typeface="Times New Roman" panose="02020603050405020304" pitchFamily="18" charset="0"/>
                        </a:rPr>
                        <a:t>Thầy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giáo</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cần</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phải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sắp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xếp</a:t>
                      </a:r>
                      <a:r>
                        <a:rPr lang="en-US" baseline="0" dirty="0" smtClean="0">
                          <a:latin typeface="Times New Roman" panose="02020603050405020304" pitchFamily="18" charset="0"/>
                          <a:cs typeface="Times New Roman" panose="02020603050405020304" pitchFamily="18" charset="0"/>
                        </a:rPr>
                        <a:t> , </a:t>
                      </a:r>
                      <a:r>
                        <a:rPr lang="en-US" baseline="0" dirty="0" err="1" smtClean="0">
                          <a:latin typeface="Times New Roman" panose="02020603050405020304" pitchFamily="18" charset="0"/>
                          <a:cs typeface="Times New Roman" panose="02020603050405020304" pitchFamily="18" charset="0"/>
                        </a:rPr>
                        <a:t>hỗ</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trợ</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để</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hs</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làm</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công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việc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tập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của</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mình</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r>
              <a:tr h="370840">
                <a:tc>
                  <a:txBody>
                    <a:bodyPr/>
                    <a:lstStyle/>
                    <a:p>
                      <a:r>
                        <a:rPr lang="en-US" dirty="0" smtClean="0">
                          <a:latin typeface="Times New Roman" panose="02020603050405020304" pitchFamily="18" charset="0"/>
                          <a:cs typeface="Times New Roman" panose="02020603050405020304" pitchFamily="18" charset="0"/>
                        </a:rPr>
                        <a:t>6. </a:t>
                      </a:r>
                      <a:r>
                        <a:rPr lang="en-US" dirty="0" err="1" smtClean="0">
                          <a:latin typeface="Times New Roman" panose="02020603050405020304" pitchFamily="18" charset="0"/>
                          <a:cs typeface="Times New Roman" panose="02020603050405020304" pitchFamily="18" charset="0"/>
                        </a:rPr>
                        <a:t>Kĩ</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năng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tư</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duy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tập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được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thông</a:t>
                      </a:r>
                      <a:r>
                        <a:rPr lang="en-US" baseline="0" dirty="0" smtClean="0">
                          <a:latin typeface="Times New Roman" panose="02020603050405020304" pitchFamily="18" charset="0"/>
                          <a:cs typeface="Times New Roman" panose="02020603050405020304" pitchFamily="18" charset="0"/>
                        </a:rPr>
                        <a:t> qua </a:t>
                      </a:r>
                      <a:r>
                        <a:rPr lang="en-US" baseline="0" dirty="0" err="1" smtClean="0">
                          <a:latin typeface="Times New Roman" panose="02020603050405020304" pitchFamily="18" charset="0"/>
                          <a:cs typeface="Times New Roman" panose="02020603050405020304" pitchFamily="18" charset="0"/>
                        </a:rPr>
                        <a:t>các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lĩnh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vực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nội</a:t>
                      </a:r>
                      <a:r>
                        <a:rPr lang="en-US" baseline="0" dirty="0" smtClean="0">
                          <a:latin typeface="Times New Roman" panose="02020603050405020304" pitchFamily="18" charset="0"/>
                          <a:cs typeface="Times New Roman" panose="02020603050405020304" pitchFamily="18" charset="0"/>
                        </a:rPr>
                        <a:t> dung </a:t>
                      </a:r>
                      <a:r>
                        <a:rPr lang="en-US" baseline="0" dirty="0" err="1" smtClean="0">
                          <a:latin typeface="Times New Roman" panose="02020603050405020304" pitchFamily="18" charset="0"/>
                          <a:cs typeface="Times New Roman" panose="02020603050405020304" pitchFamily="18" charset="0"/>
                        </a:rPr>
                        <a:t>chung</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smtClean="0">
                          <a:latin typeface="Times New Roman" panose="02020603050405020304" pitchFamily="18" charset="0"/>
                          <a:cs typeface="Times New Roman" panose="02020603050405020304" pitchFamily="18" charset="0"/>
                        </a:rPr>
                        <a:t>6. </a:t>
                      </a:r>
                      <a:r>
                        <a:rPr lang="en-US" dirty="0" err="1" smtClean="0">
                          <a:latin typeface="Times New Roman" panose="02020603050405020304" pitchFamily="18" charset="0"/>
                          <a:cs typeface="Times New Roman" panose="02020603050405020304" pitchFamily="18" charset="0"/>
                        </a:rPr>
                        <a:t>Kĩ</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năng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tư</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duy</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học</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tập</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thông</a:t>
                      </a:r>
                      <a:r>
                        <a:rPr lang="en-US" baseline="0" dirty="0" smtClean="0">
                          <a:latin typeface="Times New Roman" panose="02020603050405020304" pitchFamily="18" charset="0"/>
                          <a:cs typeface="Times New Roman" panose="02020603050405020304" pitchFamily="18" charset="0"/>
                        </a:rPr>
                        <a:t> qua </a:t>
                      </a:r>
                      <a:r>
                        <a:rPr lang="en-US" baseline="0" dirty="0" err="1" smtClean="0">
                          <a:latin typeface="Times New Roman" panose="02020603050405020304" pitchFamily="18" charset="0"/>
                          <a:cs typeface="Times New Roman" panose="02020603050405020304" pitchFamily="18" charset="0"/>
                        </a:rPr>
                        <a:t>nội</a:t>
                      </a:r>
                      <a:r>
                        <a:rPr lang="en-US" baseline="0" dirty="0" smtClean="0">
                          <a:latin typeface="Times New Roman" panose="02020603050405020304" pitchFamily="18" charset="0"/>
                          <a:cs typeface="Times New Roman" panose="02020603050405020304" pitchFamily="18" charset="0"/>
                        </a:rPr>
                        <a:t> dung </a:t>
                      </a:r>
                      <a:r>
                        <a:rPr lang="en-US" baseline="0" dirty="0" err="1" smtClean="0">
                          <a:latin typeface="Times New Roman" panose="02020603050405020304" pitchFamily="18" charset="0"/>
                          <a:cs typeface="Times New Roman" panose="02020603050405020304" pitchFamily="18" charset="0"/>
                        </a:rPr>
                        <a:t>cụ</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thể</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trong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từng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bối</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cảnh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và</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tình</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huống</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riêng</a:t>
                      </a:r>
                      <a:r>
                        <a:rPr lang="en-US" baseline="0"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tr>
              <a:tr h="370840">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3570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E7A9C419-D9E8-464A-B1DC-29280FD7857E}"/>
              </a:ext>
            </a:extLst>
          </p:cNvPr>
          <p:cNvSpPr>
            <a:spLocks noGrp="1" noChangeArrowheads="1"/>
          </p:cNvSpPr>
          <p:nvPr>
            <p:ph type="title"/>
          </p:nvPr>
        </p:nvSpPr>
        <p:spPr>
          <a:xfrm>
            <a:off x="1600132" y="399015"/>
            <a:ext cx="8912225" cy="6873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
        <p:nvSpPr>
          <p:cNvPr id="3" name="Content Placeholder 2">
            <a:extLst>
              <a:ext uri="{FF2B5EF4-FFF2-40B4-BE49-F238E27FC236}">
                <a16:creationId xmlns:a16="http://schemas.microsoft.com/office/drawing/2014/main" xmlns="" id="{C4156E64-4FBA-42A3-9F79-050D38935484}"/>
              </a:ext>
            </a:extLst>
          </p:cNvPr>
          <p:cNvSpPr>
            <a:spLocks noGrp="1"/>
          </p:cNvSpPr>
          <p:nvPr>
            <p:ph idx="1"/>
          </p:nvPr>
        </p:nvSpPr>
        <p:spPr>
          <a:xfrm>
            <a:off x="331788" y="1086402"/>
            <a:ext cx="11701462" cy="5771598"/>
          </a:xfrm>
        </p:spPr>
        <p:txBody>
          <a:bodyPr rtlCol="0">
            <a:normAutofit/>
          </a:bodyPr>
          <a:lstStyle/>
          <a:p>
            <a:pPr marL="0" indent="0" algn="just" eaLnBrk="1" fontAlgn="auto" hangingPunct="1">
              <a:spcAft>
                <a:spcPts val="0"/>
              </a:spcAft>
              <a:buNone/>
              <a:defRPr/>
            </a:pPr>
            <a:r>
              <a:rPr lang="en-US" sz="3600" b="1" smtClean="0">
                <a:solidFill>
                  <a:srgbClr val="0070C0"/>
                </a:solidFill>
                <a:latin typeface="Times New Roman" panose="02020603050405020304" pitchFamily="18" charset="0"/>
                <a:cs typeface="Times New Roman" panose="02020603050405020304" pitchFamily="18" charset="0"/>
              </a:rPr>
              <a:t>    1) GIÁO VIÊN:</a:t>
            </a:r>
          </a:p>
          <a:p>
            <a:pPr algn="just" eaLnBrk="1" fontAlgn="auto" hangingPunct="1">
              <a:spcAft>
                <a:spcPts val="0"/>
              </a:spcAft>
              <a:buFont typeface="Wingdings 3" charset="2"/>
              <a:buChar char=""/>
              <a:defRPr/>
            </a:pPr>
            <a:r>
              <a:rPr lang="en-US" sz="360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Phần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lớn</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nay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a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mang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đặt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chiều</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thường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lệ</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SGK,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dám</a:t>
            </a:r>
            <a:r>
              <a:rPr lang="en-US" sz="3600" dirty="0">
                <a:solidFill>
                  <a:srgbClr val="002060"/>
                </a:solidFill>
                <a:latin typeface="Times New Roman" panose="02020603050405020304" pitchFamily="18" charset="0"/>
                <a:cs typeface="Times New Roman" panose="02020603050405020304" pitchFamily="18" charset="0"/>
              </a:rPr>
              <a:t> v</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ợt</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khỏi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khuôn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kiểm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chưa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tốt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tập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dựa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xmlns="" id="{96BB4B39-4886-45CF-8BA9-5CE7910BF1B9}"/>
              </a:ext>
            </a:extLst>
          </p:cNvPr>
          <p:cNvSpPr>
            <a:spLocks noGrp="1" noChangeArrowheads="1"/>
          </p:cNvSpPr>
          <p:nvPr>
            <p:ph idx="1"/>
          </p:nvPr>
        </p:nvSpPr>
        <p:spPr>
          <a:xfrm>
            <a:off x="557212" y="735564"/>
            <a:ext cx="10947400" cy="6122574"/>
          </a:xfrm>
        </p:spPr>
        <p:txBody>
          <a:bodyPr/>
          <a:lstStyle/>
          <a:p>
            <a:pPr marL="0" indent="0" algn="just" eaLnBrk="1" hangingPunct="1">
              <a:buNone/>
            </a:pPr>
            <a:r>
              <a:rPr lang="en-US" altLang="en-US" sz="3600" smtClean="0">
                <a:latin typeface="Times New Roman" panose="02020603050405020304" pitchFamily="18" charset="0"/>
                <a:cs typeface="Times New Roman" panose="02020603050405020304" pitchFamily="18" charset="0"/>
              </a:rPr>
              <a:t>         </a:t>
            </a:r>
            <a:r>
              <a:rPr lang="en-US" altLang="en-US" sz="3600" b="1" smtClean="0">
                <a:solidFill>
                  <a:srgbClr val="0070C0"/>
                </a:solidFill>
                <a:latin typeface="Times New Roman" panose="02020603050405020304" pitchFamily="18" charset="0"/>
                <a:cs typeface="Times New Roman" panose="02020603050405020304" pitchFamily="18" charset="0"/>
              </a:rPr>
              <a:t>2) HỌC SINH</a:t>
            </a:r>
          </a:p>
          <a:p>
            <a:pPr algn="just" eaLnBrk="1" hangingPunct="1"/>
            <a:r>
              <a:rPr lang="en-US" altLang="en-US" sz="3600" smtClean="0">
                <a:solidFill>
                  <a:srgbClr val="002060"/>
                </a:solidFill>
                <a:latin typeface="Times New Roman" panose="02020603050405020304" pitchFamily="18" charset="0"/>
                <a:cs typeface="Times New Roman" panose="02020603050405020304" pitchFamily="18" charset="0"/>
              </a:rPr>
              <a:t>HS </a:t>
            </a:r>
            <a:r>
              <a:rPr lang="en-US" altLang="en-US" sz="3600">
                <a:solidFill>
                  <a:srgbClr val="002060"/>
                </a:solidFill>
                <a:latin typeface="Times New Roman" panose="02020603050405020304" pitchFamily="18" charset="0"/>
                <a:cs typeface="Times New Roman" panose="02020603050405020304" pitchFamily="18" charset="0"/>
              </a:rPr>
              <a:t>chủ yếu ghi nhớ kiến thức có sẵn, ít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vận dụng kiến thức vào giải quyết các vấn đề trong học tập và trong cuộc sống. </a:t>
            </a:r>
            <a:r>
              <a:rPr lang="en-US" altLang="en-US" sz="3600" smtClean="0">
                <a:solidFill>
                  <a:srgbClr val="002060"/>
                </a:solidFill>
                <a:latin typeface="Times New Roman" panose="02020603050405020304" pitchFamily="18" charset="0"/>
                <a:cs typeface="Times New Roman" panose="02020603050405020304" pitchFamily="18" charset="0"/>
              </a:rPr>
              <a:t>(xem </a:t>
            </a:r>
            <a:r>
              <a:rPr lang="en-US" altLang="en-US" sz="3600">
                <a:solidFill>
                  <a:srgbClr val="002060"/>
                </a:solidFill>
                <a:latin typeface="Times New Roman" panose="02020603050405020304" pitchFamily="18" charset="0"/>
                <a:cs typeface="Times New Roman" panose="02020603050405020304" pitchFamily="18" charset="0"/>
              </a:rPr>
              <a:t>nhận định qua KS.HS lớp 3)</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Kĩ năng đọc để hiểu một bài toán giải có lời văn còn hạn chế.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có kĩ năng tự phân tích tình huống để tìm ra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giải quyết vấn đề.</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Việc tiếp nhận kiến thức mới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được tự nhiên; kể cả giờ luyện tập HS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phát huy hết năng lực, thường phụ thuộc nhiều vào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dẫn của GV.</a:t>
            </a:r>
          </a:p>
          <a:p>
            <a:pPr eaLnBrk="1" hangingPunct="1"/>
            <a:endParaRPr lang="en-US" altLang="en-US" sz="3600">
              <a:latin typeface="Times New Roman" panose="02020603050405020304" pitchFamily="18" charset="0"/>
              <a:cs typeface="Times New Roman" panose="02020603050405020304" pitchFamily="18" charset="0"/>
            </a:endParaRPr>
          </a:p>
        </p:txBody>
      </p:sp>
      <p:sp>
        <p:nvSpPr>
          <p:cNvPr id="22531" name="Title 1">
            <a:extLst>
              <a:ext uri="{FF2B5EF4-FFF2-40B4-BE49-F238E27FC236}">
                <a16:creationId xmlns:a16="http://schemas.microsoft.com/office/drawing/2014/main" xmlns="" id="{435AE0CD-C96E-4F52-ADB0-BE62162909F7}"/>
              </a:ext>
            </a:extLst>
          </p:cNvPr>
          <p:cNvSpPr>
            <a:spLocks noGrp="1" noChangeArrowheads="1"/>
          </p:cNvSpPr>
          <p:nvPr>
            <p:ph type="title"/>
          </p:nvPr>
        </p:nvSpPr>
        <p:spPr>
          <a:xfrm>
            <a:off x="1574800" y="147224"/>
            <a:ext cx="8912225" cy="754062"/>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xmlns=""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Nghị quyết số 29-NQ/TW về đổi mới căn bản, toàn điện giáo dục và đào tạo nêu rõ: “Đối với GDPT, </a:t>
            </a:r>
            <a:r>
              <a:rPr lang="en-US" altLang="en-US" sz="3600">
                <a:solidFill>
                  <a:srgbClr val="FF0000"/>
                </a:solidFill>
                <a:latin typeface="Times New Roman" panose="02020603050405020304" pitchFamily="18" charset="0"/>
                <a:cs typeface="Times New Roman" panose="02020603050405020304" pitchFamily="18" charset="0"/>
              </a:rPr>
              <a:t>tập trung phát triển trí tuệ</a:t>
            </a:r>
            <a:r>
              <a:rPr lang="en-US" altLang="en-US" sz="3600">
                <a:solidFill>
                  <a:srgbClr val="002060"/>
                </a:solidFill>
                <a:latin typeface="Times New Roman" panose="02020603050405020304" pitchFamily="18" charset="0"/>
                <a:cs typeface="Times New Roman" panose="02020603050405020304" pitchFamily="18" charset="0"/>
              </a:rPr>
              <a:t>, thể chất, </a:t>
            </a:r>
            <a:r>
              <a:rPr lang="en-US" altLang="en-US" sz="3600">
                <a:solidFill>
                  <a:srgbClr val="FF0000"/>
                </a:solidFill>
                <a:latin typeface="Times New Roman" panose="02020603050405020304" pitchFamily="18" charset="0"/>
                <a:cs typeface="Times New Roman" panose="02020603050405020304" pitchFamily="18" charset="0"/>
              </a:rPr>
              <a:t>hình thành phẩm chất, năng lực </a:t>
            </a:r>
            <a:r>
              <a:rPr lang="en-US" altLang="en-US" sz="3600">
                <a:solidFill>
                  <a:srgbClr val="002060"/>
                </a:solidFill>
                <a:latin typeface="Times New Roman" panose="02020603050405020304" pitchFamily="18" charset="0"/>
                <a:cs typeface="Times New Roman" panose="02020603050405020304" pitchFamily="18" charset="0"/>
              </a:rPr>
              <a:t>công dân, phát hiện và bồi dưỡng năng khiếu, định hướng nghề nghiệp cho HS. Nâng cao chất lượng giáo dục toàn diện, chú trọng giáo dục lí tưởng, truyền thống, đạo đức, lối sống, ngoại ngữ, tin học, </a:t>
            </a:r>
            <a:r>
              <a:rPr lang="en-US" altLang="en-US" sz="3600">
                <a:solidFill>
                  <a:srgbClr val="FF0000"/>
                </a:solidFill>
                <a:latin typeface="Times New Roman" panose="02020603050405020304" pitchFamily="18" charset="0"/>
                <a:cs typeface="Times New Roman" panose="02020603050405020304" pitchFamily="18" charset="0"/>
              </a:rPr>
              <a:t>năng lực và kĩ năng thực hành</a:t>
            </a:r>
            <a:r>
              <a:rPr lang="en-US" altLang="en-US" sz="3600">
                <a:solidFill>
                  <a:srgbClr val="00206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vận dụng kiến thức vào thực tiễn. Phát triển khả năng sáng tạo, </a:t>
            </a:r>
            <a:r>
              <a:rPr lang="en-US" altLang="en-US" sz="3600">
                <a:solidFill>
                  <a:srgbClr val="002060"/>
                </a:solidFill>
                <a:latin typeface="Times New Roman" panose="02020603050405020304" pitchFamily="18" charset="0"/>
                <a:cs typeface="Times New Roman" panose="02020603050405020304" pitchFamily="18" charset="0"/>
              </a:rPr>
              <a:t>tự học, khuyến khích học tập suốt đời”.</a:t>
            </a:r>
          </a:p>
          <a:p>
            <a:pPr algn="just" eaLnBrk="1" hangingPunct="1"/>
            <a:endParaRPr lang="en-US" altLang="en-US"/>
          </a:p>
        </p:txBody>
      </p:sp>
      <p:sp>
        <p:nvSpPr>
          <p:cNvPr id="23555" name="Rectangle 2">
            <a:extLst>
              <a:ext uri="{FF2B5EF4-FFF2-40B4-BE49-F238E27FC236}">
                <a16:creationId xmlns:a16="http://schemas.microsoft.com/office/drawing/2014/main" xmlns="" id="{CE54E1C7-7556-42E1-9228-ABF51A125706}"/>
              </a:ext>
            </a:extLst>
          </p:cNvPr>
          <p:cNvSpPr>
            <a:spLocks noGrp="1" noChangeArrowheads="1"/>
          </p:cNvSpPr>
          <p:nvPr>
            <p:ph type="title"/>
          </p:nvPr>
        </p:nvSpPr>
        <p:spPr>
          <a:xfrm>
            <a:off x="1639887" y="203201"/>
            <a:ext cx="8912225" cy="1029252"/>
          </a:xfrm>
        </p:spPr>
        <p:txBody>
          <a:bodyPr/>
          <a:lstStyle/>
          <a:p>
            <a:pPr algn="ctr" eaLnBrk="1" hangingPunct="1"/>
            <a:r>
              <a:rPr lang="en-US" altLang="en-US" b="1" smtClean="0">
                <a:solidFill>
                  <a:srgbClr val="FF0000"/>
                </a:solidFill>
                <a:latin typeface="Times New Roman" panose="02020603050405020304" pitchFamily="18" charset="0"/>
                <a:cs typeface="Times New Roman" panose="02020603050405020304" pitchFamily="18" charset="0"/>
              </a:rPr>
              <a:t>2. NHIỆM </a:t>
            </a:r>
            <a:r>
              <a:rPr lang="en-US" altLang="en-US" b="1">
                <a:solidFill>
                  <a:srgbClr val="FF0000"/>
                </a:solidFill>
                <a:latin typeface="Times New Roman" panose="02020603050405020304" pitchFamily="18" charset="0"/>
                <a:cs typeface="Times New Roman" panose="02020603050405020304" pitchFamily="18" charset="0"/>
              </a:rPr>
              <a:t>VỤ TRỌNG TÂM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4299" y="186788"/>
            <a:ext cx="8911687" cy="820377"/>
          </a:xfrm>
        </p:spPr>
        <p:txBody>
          <a:bodyPr/>
          <a:lstStyle/>
          <a:p>
            <a:pPr algn="ctr"/>
            <a:r>
              <a:rPr lang="en-US" sz="4000" b="1" smtClean="0">
                <a:solidFill>
                  <a:srgbClr val="FF0000"/>
                </a:solidFill>
                <a:latin typeface="Times New Roman" panose="02020603050405020304" pitchFamily="18" charset="0"/>
              </a:rPr>
              <a:t>HOẠT ĐỘNG 2: THỰC HÀNH </a:t>
            </a:r>
            <a:endParaRPr lang="en-US" sz="4000" b="1">
              <a:solidFill>
                <a:srgbClr val="FF0000"/>
              </a:solidFill>
              <a:latin typeface="Times New Roman" panose="02020603050405020304" pitchFamily="18" charset="0"/>
            </a:endParaRPr>
          </a:p>
        </p:txBody>
      </p:sp>
      <p:sp>
        <p:nvSpPr>
          <p:cNvPr id="3" name="Content Placeholder 2"/>
          <p:cNvSpPr>
            <a:spLocks noGrp="1"/>
          </p:cNvSpPr>
          <p:nvPr>
            <p:ph idx="1"/>
          </p:nvPr>
        </p:nvSpPr>
        <p:spPr>
          <a:xfrm>
            <a:off x="506777" y="959904"/>
            <a:ext cx="11360464" cy="4801918"/>
          </a:xfrm>
        </p:spPr>
        <p:txBody>
          <a:bodyPr/>
          <a:lstStyle/>
          <a:p>
            <a:pPr marL="0" indent="0">
              <a:buNone/>
            </a:pPr>
            <a:r>
              <a:rPr lang="en-US" sz="3600" b="1" dirty="0" smtClean="0">
                <a:solidFill>
                  <a:srgbClr val="0070C0"/>
                </a:solidFill>
                <a:latin typeface="Times New Roman" panose="02020603050405020304" pitchFamily="18" charset="0"/>
              </a:rPr>
              <a:t>CHIA NHÓM:</a:t>
            </a:r>
          </a:p>
          <a:p>
            <a:pPr marL="0" indent="0">
              <a:buNone/>
            </a:pPr>
            <a:r>
              <a:rPr lang="en-US" sz="3600" b="1" dirty="0" smtClean="0">
                <a:solidFill>
                  <a:srgbClr val="0070C0"/>
                </a:solidFill>
                <a:latin typeface="Times New Roman" panose="02020603050405020304" pitchFamily="18" charset="0"/>
              </a:rPr>
              <a:t>LỚP 1: NHÓM </a:t>
            </a:r>
            <a:r>
              <a:rPr lang="en-US" sz="3600" b="1" dirty="0" smtClean="0">
                <a:solidFill>
                  <a:srgbClr val="0070C0"/>
                </a:solidFill>
                <a:latin typeface="Times New Roman" panose="02020603050405020304" pitchFamily="18" charset="0"/>
              </a:rPr>
              <a:t>1: </a:t>
            </a:r>
            <a:r>
              <a:rPr lang="en-US" sz="3600" b="1" dirty="0" err="1" smtClean="0">
                <a:solidFill>
                  <a:srgbClr val="0070C0"/>
                </a:solidFill>
                <a:latin typeface="Times New Roman" panose="02020603050405020304" pitchFamily="18" charset="0"/>
              </a:rPr>
              <a:t>Soạn</a:t>
            </a:r>
            <a:r>
              <a:rPr lang="en-US" sz="3600" b="1" dirty="0" smtClean="0">
                <a:solidFill>
                  <a:srgbClr val="0070C0"/>
                </a:solidFill>
                <a:latin typeface="Times New Roman" panose="02020603050405020304" pitchFamily="18" charset="0"/>
              </a:rPr>
              <a:t> 1 </a:t>
            </a:r>
            <a:r>
              <a:rPr lang="en-US" sz="3600" b="1" dirty="0" err="1" smtClean="0">
                <a:solidFill>
                  <a:srgbClr val="0070C0"/>
                </a:solidFill>
                <a:latin typeface="Times New Roman" panose="02020603050405020304" pitchFamily="18" charset="0"/>
              </a:rPr>
              <a:t>hoạt</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động</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hình</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thành</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kiến</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thức</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mới</a:t>
            </a:r>
            <a:endParaRPr lang="en-US" sz="3600" b="1" dirty="0" smtClean="0">
              <a:solidFill>
                <a:srgbClr val="0070C0"/>
              </a:solidFill>
              <a:latin typeface="Times New Roman" panose="02020603050405020304" pitchFamily="18" charset="0"/>
            </a:endParaRPr>
          </a:p>
          <a:p>
            <a:pPr marL="0" indent="0">
              <a:buNone/>
            </a:pPr>
            <a:r>
              <a:rPr lang="en-US" sz="3600" b="1" dirty="0" smtClean="0">
                <a:solidFill>
                  <a:srgbClr val="0070C0"/>
                </a:solidFill>
                <a:latin typeface="Times New Roman" panose="02020603050405020304" pitchFamily="18" charset="0"/>
              </a:rPr>
              <a:t>LỚP </a:t>
            </a:r>
            <a:r>
              <a:rPr lang="en-US" sz="3600" b="1" dirty="0" smtClean="0">
                <a:solidFill>
                  <a:srgbClr val="0070C0"/>
                </a:solidFill>
                <a:latin typeface="Times New Roman" panose="02020603050405020304" pitchFamily="18" charset="0"/>
              </a:rPr>
              <a:t>2: </a:t>
            </a:r>
            <a:r>
              <a:rPr lang="en-US" sz="3600" b="1" dirty="0" smtClean="0">
                <a:solidFill>
                  <a:srgbClr val="0070C0"/>
                </a:solidFill>
                <a:latin typeface="Times New Roman" panose="02020603050405020304" pitchFamily="18" charset="0"/>
              </a:rPr>
              <a:t>NHÓM </a:t>
            </a:r>
            <a:r>
              <a:rPr lang="en-US" sz="3600" b="1" dirty="0" smtClean="0">
                <a:solidFill>
                  <a:srgbClr val="0070C0"/>
                </a:solidFill>
                <a:latin typeface="Times New Roman" panose="02020603050405020304" pitchFamily="18" charset="0"/>
              </a:rPr>
              <a:t>2</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Soạn</a:t>
            </a:r>
            <a:r>
              <a:rPr lang="en-US" sz="3600" b="1" dirty="0">
                <a:solidFill>
                  <a:srgbClr val="0070C0"/>
                </a:solidFill>
                <a:latin typeface="Times New Roman" panose="02020603050405020304" pitchFamily="18" charset="0"/>
              </a:rPr>
              <a:t> 1 </a:t>
            </a:r>
            <a:r>
              <a:rPr lang="en-US" sz="3600" b="1" dirty="0" err="1">
                <a:solidFill>
                  <a:srgbClr val="0070C0"/>
                </a:solidFill>
                <a:latin typeface="Times New Roman" panose="02020603050405020304" pitchFamily="18" charset="0"/>
              </a:rPr>
              <a:t>hoạt</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động</a:t>
            </a:r>
            <a:r>
              <a:rPr lang="en-US" sz="3600" b="1" dirty="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cho</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bài</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luyện</a:t>
            </a:r>
            <a:r>
              <a:rPr lang="en-US" sz="3600" b="1" dirty="0" smtClean="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tập</a:t>
            </a:r>
            <a:endParaRPr lang="en-US" sz="3600" b="1" dirty="0" smtClean="0">
              <a:solidFill>
                <a:srgbClr val="0070C0"/>
              </a:solidFill>
              <a:latin typeface="Times New Roman" panose="02020603050405020304" pitchFamily="18" charset="0"/>
            </a:endParaRPr>
          </a:p>
          <a:p>
            <a:pPr marL="0" indent="0">
              <a:buNone/>
            </a:pPr>
            <a:r>
              <a:rPr lang="en-US" sz="3600" b="1" dirty="0" smtClean="0">
                <a:solidFill>
                  <a:srgbClr val="0070C0"/>
                </a:solidFill>
                <a:latin typeface="Times New Roman" panose="02020603050405020304" pitchFamily="18" charset="0"/>
              </a:rPr>
              <a:t>LỚP </a:t>
            </a:r>
            <a:r>
              <a:rPr lang="en-US" sz="3600" b="1" dirty="0" smtClean="0">
                <a:solidFill>
                  <a:srgbClr val="0070C0"/>
                </a:solidFill>
                <a:latin typeface="Times New Roman" panose="02020603050405020304" pitchFamily="18" charset="0"/>
              </a:rPr>
              <a:t>3: </a:t>
            </a:r>
            <a:r>
              <a:rPr lang="en-US" sz="3600" b="1" dirty="0" smtClean="0">
                <a:solidFill>
                  <a:srgbClr val="0070C0"/>
                </a:solidFill>
                <a:latin typeface="Times New Roman" panose="02020603050405020304" pitchFamily="18" charset="0"/>
              </a:rPr>
              <a:t>NHÓM </a:t>
            </a:r>
            <a:r>
              <a:rPr lang="en-US" sz="3600" b="1" dirty="0">
                <a:solidFill>
                  <a:srgbClr val="0070C0"/>
                </a:solidFill>
                <a:latin typeface="Times New Roman" panose="02020603050405020304" pitchFamily="18" charset="0"/>
              </a:rPr>
              <a:t>3: </a:t>
            </a:r>
            <a:r>
              <a:rPr lang="en-US" sz="3600" b="1" dirty="0" err="1">
                <a:solidFill>
                  <a:srgbClr val="0070C0"/>
                </a:solidFill>
                <a:latin typeface="Times New Roman" panose="02020603050405020304" pitchFamily="18" charset="0"/>
              </a:rPr>
              <a:t>Soạn</a:t>
            </a:r>
            <a:r>
              <a:rPr lang="en-US" sz="3600" b="1" dirty="0">
                <a:solidFill>
                  <a:srgbClr val="0070C0"/>
                </a:solidFill>
                <a:latin typeface="Times New Roman" panose="02020603050405020304" pitchFamily="18" charset="0"/>
              </a:rPr>
              <a:t> 1 </a:t>
            </a:r>
            <a:r>
              <a:rPr lang="en-US" sz="3600" b="1" dirty="0" err="1">
                <a:solidFill>
                  <a:srgbClr val="0070C0"/>
                </a:solidFill>
                <a:latin typeface="Times New Roman" panose="02020603050405020304" pitchFamily="18" charset="0"/>
              </a:rPr>
              <a:t>hoạt</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động</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cho</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bài</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luyện</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tập</a:t>
            </a:r>
            <a:endParaRPr lang="en-US" sz="3600" b="1" dirty="0" smtClean="0">
              <a:solidFill>
                <a:srgbClr val="0070C0"/>
              </a:solidFill>
              <a:latin typeface="Times New Roman" panose="02020603050405020304" pitchFamily="18" charset="0"/>
            </a:endParaRPr>
          </a:p>
          <a:p>
            <a:pPr marL="0" indent="0">
              <a:buNone/>
            </a:pPr>
            <a:r>
              <a:rPr lang="en-US" sz="3600" b="1" dirty="0" smtClean="0">
                <a:solidFill>
                  <a:srgbClr val="0070C0"/>
                </a:solidFill>
                <a:latin typeface="Times New Roman" panose="02020603050405020304" pitchFamily="18" charset="0"/>
              </a:rPr>
              <a:t>LỚP 4: </a:t>
            </a:r>
            <a:r>
              <a:rPr lang="en-US" sz="3600" b="1" dirty="0">
                <a:solidFill>
                  <a:srgbClr val="0070C0"/>
                </a:solidFill>
                <a:latin typeface="Times New Roman" panose="02020603050405020304" pitchFamily="18" charset="0"/>
              </a:rPr>
              <a:t>NHÓM </a:t>
            </a:r>
            <a:r>
              <a:rPr lang="en-US" sz="3600" b="1" dirty="0" smtClean="0">
                <a:solidFill>
                  <a:srgbClr val="0070C0"/>
                </a:solidFill>
                <a:latin typeface="Times New Roman" panose="02020603050405020304" pitchFamily="18" charset="0"/>
              </a:rPr>
              <a:t>4:</a:t>
            </a:r>
            <a:r>
              <a:rPr lang="en-US" sz="3600" b="1" dirty="0">
                <a:solidFill>
                  <a:srgbClr val="0070C0"/>
                </a:solidFill>
                <a:latin typeface="Times New Roman" panose="02020603050405020304" pitchFamily="18" charset="0"/>
              </a:rPr>
              <a:t>Soạn 1 </a:t>
            </a:r>
            <a:r>
              <a:rPr lang="en-US" sz="3600" b="1" dirty="0" err="1">
                <a:solidFill>
                  <a:srgbClr val="0070C0"/>
                </a:solidFill>
                <a:latin typeface="Times New Roman" panose="02020603050405020304" pitchFamily="18" charset="0"/>
              </a:rPr>
              <a:t>hoạt</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động</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hình</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thành</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kiến</a:t>
            </a:r>
            <a:r>
              <a:rPr lang="en-US" sz="3600" b="1" dirty="0">
                <a:solidFill>
                  <a:srgbClr val="0070C0"/>
                </a:solidFill>
                <a:latin typeface="Times New Roman" panose="02020603050405020304" pitchFamily="18" charset="0"/>
              </a:rPr>
              <a:t> </a:t>
            </a:r>
            <a:r>
              <a:rPr lang="en-US" sz="3600" b="1" dirty="0" err="1">
                <a:solidFill>
                  <a:srgbClr val="0070C0"/>
                </a:solidFill>
                <a:latin typeface="Times New Roman" panose="02020603050405020304" pitchFamily="18" charset="0"/>
              </a:rPr>
              <a:t>thức</a:t>
            </a:r>
            <a:r>
              <a:rPr lang="en-US" sz="3600" b="1" dirty="0">
                <a:solidFill>
                  <a:srgbClr val="0070C0"/>
                </a:solidFill>
                <a:latin typeface="Times New Roman" panose="02020603050405020304" pitchFamily="18" charset="0"/>
              </a:rPr>
              <a:t> </a:t>
            </a:r>
            <a:r>
              <a:rPr lang="en-US" sz="3600" b="1" dirty="0" err="1" smtClean="0">
                <a:solidFill>
                  <a:srgbClr val="0070C0"/>
                </a:solidFill>
                <a:latin typeface="Times New Roman" panose="02020603050405020304" pitchFamily="18" charset="0"/>
              </a:rPr>
              <a:t>mới</a:t>
            </a:r>
            <a:endParaRPr lang="en-US" sz="3600" b="1" dirty="0">
              <a:solidFill>
                <a:srgbClr val="0070C0"/>
              </a:solidFill>
              <a:latin typeface="Times New Roman" panose="02020603050405020304" pitchFamily="18" charset="0"/>
            </a:endParaRPr>
          </a:p>
          <a:p>
            <a:pPr marL="0" indent="0">
              <a:buNone/>
            </a:pPr>
            <a:r>
              <a:rPr lang="en-US" sz="3600" b="1" dirty="0">
                <a:solidFill>
                  <a:srgbClr val="0070C0"/>
                </a:solidFill>
                <a:latin typeface="Times New Roman" panose="02020603050405020304" pitchFamily="18" charset="0"/>
              </a:rPr>
              <a:t>LỚP 3: NHÓM </a:t>
            </a:r>
            <a:r>
              <a:rPr lang="en-US" sz="3600" b="1" dirty="0" smtClean="0">
                <a:solidFill>
                  <a:srgbClr val="0070C0"/>
                </a:solidFill>
                <a:latin typeface="Times New Roman" panose="02020603050405020304" pitchFamily="18" charset="0"/>
              </a:rPr>
              <a:t>5</a:t>
            </a:r>
            <a:r>
              <a:rPr lang="en-US" sz="4000" b="1" dirty="0" smtClean="0">
                <a:solidFill>
                  <a:srgbClr val="0070C0"/>
                </a:solidFill>
                <a:latin typeface="Times New Roman" panose="02020603050405020304" pitchFamily="18" charset="0"/>
              </a:rPr>
              <a:t>:</a:t>
            </a:r>
            <a:r>
              <a:rPr lang="en-US" sz="4000" b="1" dirty="0">
                <a:solidFill>
                  <a:srgbClr val="0070C0"/>
                </a:solidFill>
                <a:latin typeface="Times New Roman" panose="02020603050405020304" pitchFamily="18" charset="0"/>
              </a:rPr>
              <a:t>4:Soạn 1 </a:t>
            </a:r>
            <a:r>
              <a:rPr lang="en-US" sz="4000" b="1" dirty="0" err="1">
                <a:solidFill>
                  <a:srgbClr val="0070C0"/>
                </a:solidFill>
                <a:latin typeface="Times New Roman" panose="02020603050405020304" pitchFamily="18" charset="0"/>
              </a:rPr>
              <a:t>hoạt</a:t>
            </a:r>
            <a:r>
              <a:rPr lang="en-US" sz="4000" b="1" dirty="0">
                <a:solidFill>
                  <a:srgbClr val="0070C0"/>
                </a:solidFill>
                <a:latin typeface="Times New Roman" panose="02020603050405020304" pitchFamily="18" charset="0"/>
              </a:rPr>
              <a:t> </a:t>
            </a:r>
            <a:r>
              <a:rPr lang="en-US" sz="4000" b="1" dirty="0" err="1">
                <a:solidFill>
                  <a:srgbClr val="0070C0"/>
                </a:solidFill>
                <a:latin typeface="Times New Roman" panose="02020603050405020304" pitchFamily="18" charset="0"/>
              </a:rPr>
              <a:t>động</a:t>
            </a:r>
            <a:r>
              <a:rPr lang="en-US" sz="4000" b="1" dirty="0">
                <a:solidFill>
                  <a:srgbClr val="0070C0"/>
                </a:solidFill>
                <a:latin typeface="Times New Roman" panose="02020603050405020304" pitchFamily="18" charset="0"/>
              </a:rPr>
              <a:t> </a:t>
            </a:r>
            <a:r>
              <a:rPr lang="en-US" sz="4000" b="1" dirty="0" err="1">
                <a:solidFill>
                  <a:srgbClr val="0070C0"/>
                </a:solidFill>
                <a:latin typeface="Times New Roman" panose="02020603050405020304" pitchFamily="18" charset="0"/>
              </a:rPr>
              <a:t>hình</a:t>
            </a:r>
            <a:r>
              <a:rPr lang="en-US" sz="4000" b="1" dirty="0">
                <a:solidFill>
                  <a:srgbClr val="0070C0"/>
                </a:solidFill>
                <a:latin typeface="Times New Roman" panose="02020603050405020304" pitchFamily="18" charset="0"/>
              </a:rPr>
              <a:t> </a:t>
            </a:r>
            <a:r>
              <a:rPr lang="en-US" sz="4000" b="1" dirty="0" err="1">
                <a:solidFill>
                  <a:srgbClr val="0070C0"/>
                </a:solidFill>
                <a:latin typeface="Times New Roman" panose="02020603050405020304" pitchFamily="18" charset="0"/>
              </a:rPr>
              <a:t>thành</a:t>
            </a:r>
            <a:r>
              <a:rPr lang="en-US" sz="4000" b="1" dirty="0">
                <a:solidFill>
                  <a:srgbClr val="0070C0"/>
                </a:solidFill>
                <a:latin typeface="Times New Roman" panose="02020603050405020304" pitchFamily="18" charset="0"/>
              </a:rPr>
              <a:t> </a:t>
            </a:r>
            <a:r>
              <a:rPr lang="en-US" sz="4000" b="1" dirty="0" err="1">
                <a:solidFill>
                  <a:srgbClr val="0070C0"/>
                </a:solidFill>
                <a:latin typeface="Times New Roman" panose="02020603050405020304" pitchFamily="18" charset="0"/>
              </a:rPr>
              <a:t>kiến</a:t>
            </a:r>
            <a:r>
              <a:rPr lang="en-US" sz="4000" b="1" dirty="0">
                <a:solidFill>
                  <a:srgbClr val="0070C0"/>
                </a:solidFill>
                <a:latin typeface="Times New Roman" panose="02020603050405020304" pitchFamily="18" charset="0"/>
              </a:rPr>
              <a:t> </a:t>
            </a:r>
            <a:r>
              <a:rPr lang="en-US" sz="4000" b="1" dirty="0" err="1">
                <a:solidFill>
                  <a:srgbClr val="0070C0"/>
                </a:solidFill>
                <a:latin typeface="Times New Roman" panose="02020603050405020304" pitchFamily="18" charset="0"/>
              </a:rPr>
              <a:t>thức</a:t>
            </a:r>
            <a:r>
              <a:rPr lang="en-US" sz="4000" b="1" dirty="0">
                <a:solidFill>
                  <a:srgbClr val="0070C0"/>
                </a:solidFill>
                <a:latin typeface="Times New Roman" panose="02020603050405020304" pitchFamily="18" charset="0"/>
              </a:rPr>
              <a:t> </a:t>
            </a:r>
            <a:r>
              <a:rPr lang="en-US" sz="4000" b="1" dirty="0" err="1">
                <a:solidFill>
                  <a:srgbClr val="0070C0"/>
                </a:solidFill>
                <a:latin typeface="Times New Roman" panose="02020603050405020304" pitchFamily="18" charset="0"/>
              </a:rPr>
              <a:t>mới</a:t>
            </a:r>
            <a:endParaRPr lang="en-US" sz="4000" b="1" dirty="0">
              <a:solidFill>
                <a:srgbClr val="0070C0"/>
              </a:solidFill>
              <a:latin typeface="Times New Roman" panose="02020603050405020304" pitchFamily="18" charset="0"/>
            </a:endParaRPr>
          </a:p>
          <a:p>
            <a:pPr marL="0" indent="0">
              <a:buNone/>
            </a:pPr>
            <a:endParaRPr lang="en-US" sz="4000" b="1" dirty="0">
              <a:solidFill>
                <a:srgbClr val="0070C0"/>
              </a:solidFill>
              <a:latin typeface="Times New Roman" panose="02020603050405020304" pitchFamily="18" charset="0"/>
            </a:endParaRPr>
          </a:p>
          <a:p>
            <a:pPr marL="0" indent="0">
              <a:buNone/>
            </a:pPr>
            <a:endParaRPr lang="en-US" sz="4000" b="1"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3634522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470" y="147031"/>
            <a:ext cx="10522226" cy="1138430"/>
          </a:xfrm>
        </p:spPr>
        <p:txBody>
          <a:bodyPr/>
          <a:lstStyle/>
          <a:p>
            <a:r>
              <a:rPr lang="en-US" sz="5400" b="1" smtClean="0">
                <a:solidFill>
                  <a:srgbClr val="FF0000"/>
                </a:solidFill>
                <a:latin typeface="Times New Roman" panose="02020603050405020304" pitchFamily="18" charset="0"/>
              </a:rPr>
              <a:t>HOẠT ĐỘNG 2: THỰC HÀNH </a:t>
            </a:r>
            <a:endParaRPr lang="en-US" sz="5400"/>
          </a:p>
        </p:txBody>
      </p:sp>
      <p:sp>
        <p:nvSpPr>
          <p:cNvPr id="3" name="Content Placeholder 2"/>
          <p:cNvSpPr>
            <a:spLocks noGrp="1"/>
          </p:cNvSpPr>
          <p:nvPr>
            <p:ph idx="1"/>
          </p:nvPr>
        </p:nvSpPr>
        <p:spPr>
          <a:xfrm>
            <a:off x="861391" y="980660"/>
            <a:ext cx="11237844" cy="5552662"/>
          </a:xfrm>
        </p:spPr>
        <p:txBody>
          <a:bodyPr/>
          <a:lstStyle/>
          <a:p>
            <a:pPr marL="0" indent="0">
              <a:buNone/>
            </a:pPr>
            <a:r>
              <a:rPr lang="en-US" sz="4500" b="1" smtClean="0">
                <a:solidFill>
                  <a:srgbClr val="FF0000"/>
                </a:solidFill>
                <a:latin typeface="Times New Roman" panose="02020603050405020304" pitchFamily="18" charset="0"/>
              </a:rPr>
              <a:t>* Yêu cầu: Soạn giảng bài dạy học môn Toán</a:t>
            </a:r>
          </a:p>
          <a:p>
            <a:pPr marL="0" indent="0">
              <a:buNone/>
            </a:pPr>
            <a:r>
              <a:rPr lang="en-US" sz="4500" b="1" smtClean="0">
                <a:solidFill>
                  <a:srgbClr val="0070C0"/>
                </a:solidFill>
                <a:latin typeface="Times New Roman" panose="02020603050405020304" pitchFamily="18" charset="0"/>
              </a:rPr>
              <a:t>* Mục tiêu: Tổ chức các hoạt động dạy và học theo hướng tích cực hóa hoạt động của HS.</a:t>
            </a:r>
          </a:p>
          <a:p>
            <a:pPr marL="0" indent="0">
              <a:buNone/>
            </a:pPr>
            <a:r>
              <a:rPr lang="en-US" sz="4500" b="1" smtClean="0">
                <a:solidFill>
                  <a:srgbClr val="0070C0"/>
                </a:solidFill>
                <a:latin typeface="Times New Roman" panose="02020603050405020304" pitchFamily="18" charset="0"/>
              </a:rPr>
              <a:t>1) Tiết toán hình thành kiến thức mới.</a:t>
            </a:r>
          </a:p>
          <a:p>
            <a:pPr marL="0" indent="0">
              <a:buNone/>
            </a:pPr>
            <a:r>
              <a:rPr lang="en-US" sz="4500" b="1" smtClean="0">
                <a:solidFill>
                  <a:srgbClr val="0070C0"/>
                </a:solidFill>
                <a:latin typeface="Times New Roman" panose="02020603050405020304" pitchFamily="18" charset="0"/>
              </a:rPr>
              <a:t>2) Tiết toán luyện tập </a:t>
            </a:r>
          </a:p>
          <a:p>
            <a:pPr marL="0" indent="0">
              <a:buNone/>
            </a:pPr>
            <a:r>
              <a:rPr lang="en-US" sz="4500" b="1" smtClean="0">
                <a:solidFill>
                  <a:srgbClr val="0070C0"/>
                </a:solidFill>
                <a:latin typeface="Times New Roman" panose="02020603050405020304" pitchFamily="18" charset="0"/>
              </a:rPr>
              <a:t>*Các nhóm thảo luận – Trình bày.</a:t>
            </a:r>
          </a:p>
        </p:txBody>
      </p:sp>
    </p:spTree>
    <p:extLst>
      <p:ext uri="{BB962C8B-B14F-4D97-AF65-F5344CB8AC3E}">
        <p14:creationId xmlns:p14="http://schemas.microsoft.com/office/powerpoint/2010/main" val="466249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xmlns="" id="{94259A40-57F0-43A1-A13C-9FA2EC42144B}"/>
              </a:ext>
            </a:extLst>
          </p:cNvPr>
          <p:cNvSpPr>
            <a:spLocks noGrp="1" noChangeArrowheads="1"/>
          </p:cNvSpPr>
          <p:nvPr>
            <p:ph idx="1"/>
          </p:nvPr>
        </p:nvSpPr>
        <p:spPr>
          <a:xfrm>
            <a:off x="676275" y="1206501"/>
            <a:ext cx="10694090" cy="5035274"/>
          </a:xfrm>
        </p:spPr>
        <p:txBody>
          <a:bodyPr/>
          <a:lstStyle/>
          <a:p>
            <a:pPr algn="just"/>
            <a:r>
              <a:rPr lang="en-US" altLang="en-US" sz="4000">
                <a:solidFill>
                  <a:srgbClr val="002060"/>
                </a:solidFill>
                <a:latin typeface="Times New Roman" panose="02020603050405020304" pitchFamily="18" charset="0"/>
                <a:cs typeface="Times New Roman" panose="02020603050405020304" pitchFamily="18" charset="0"/>
              </a:rPr>
              <a:t>Môn Toán góp phần hình thành và phát triển cho học sinh năng lực toán học (biểu hiện tập trung nhất của năng lực tính toán) bao gồm các thành phần cốt lõi sau: </a:t>
            </a:r>
            <a:r>
              <a:rPr lang="en-US" altLang="en-US" sz="4000" b="1" i="1">
                <a:solidFill>
                  <a:srgbClr val="002060"/>
                </a:solidFill>
                <a:latin typeface="Times New Roman" panose="02020603050405020304" pitchFamily="18" charset="0"/>
                <a:cs typeface="Times New Roman" panose="02020603050405020304" pitchFamily="18" charset="0"/>
              </a:rPr>
              <a:t>năng lực tư duy và lập luận toán học; năng lực mô hình hoá toán học; năng lực giải quyết vấn đề toán học; năng lực giao tiếp toán học; năng lực sử dụng công cụ, phương tiện học toán.</a:t>
            </a:r>
          </a:p>
          <a:p>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1685</TotalTime>
  <Words>2758</Words>
  <Application>Microsoft Office PowerPoint</Application>
  <PresentationFormat>Custom</PresentationFormat>
  <Paragraphs>206</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Wisp</vt:lpstr>
      <vt:lpstr>UBND QUẬN TÂN BÌNH  TRƯỜNG TIỂU HỌC LÊ THỊ HỒNG GẤM</vt:lpstr>
      <vt:lpstr>CHUYÊN ĐỀ PHẦN 1  DẠY HỌC THEO HƯỚNG TÍCH CỰC HÓA HOẠT ĐỘNG CỦA HỌC SINH.</vt:lpstr>
      <vt:lpstr>1- THỰC TRẠNG CỦA VIỆC DẠY – HỌC TOÁN HIỆN NAY CỦA HỌC SINH TIỂU HỌC</vt:lpstr>
      <vt:lpstr>THỰC TRẠNG</vt:lpstr>
      <vt:lpstr>THỰC TRẠNG</vt:lpstr>
      <vt:lpstr>2. NHIỆM VỤ TRỌNG TÂM</vt:lpstr>
      <vt:lpstr>HOẠT ĐỘNG 2: THỰC HÀNH </vt:lpstr>
      <vt:lpstr>HOẠT ĐỘNG 2: THỰC HÀNH </vt:lpstr>
      <vt:lpstr>PowerPoint Presentation</vt:lpstr>
      <vt:lpstr>PowerPoint Presentation</vt:lpstr>
      <vt:lpstr>PowerPoint Presentation</vt:lpstr>
      <vt:lpstr>3. ĐỔI MỚI PPDH THEO HƯỚNG TÍCH CỰC  HÓA HOẠT ĐỘNG CỦA HỌC SINH</vt:lpstr>
      <vt:lpstr>PowerPoint Presentation</vt:lpstr>
      <vt:lpstr>MỘT SỐ HÌNH THỨC TƯ DUY THƯỜNG GẶP</vt:lpstr>
      <vt:lpstr>PowerPoint Presentation</vt:lpstr>
      <vt:lpstr>CÁC PHƯƠNG PHÁP SUY LUẬN THƯỜNG GẶP </vt:lpstr>
      <vt:lpstr>4. TÍNH TÍCH CỰC HÓA TRONG HOẠT ĐỘNG DẠY - HỌC</vt:lpstr>
      <vt:lpstr>4. TÍNH TÍCH CỰC HÓA TRONG HOẠT ĐỘNG DẠY - HỌC</vt:lpstr>
      <vt:lpstr>4. 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PowerPoint Presentation</vt:lpstr>
      <vt:lpstr>PowerPoint Presentation</vt:lpstr>
      <vt:lpstr>PowerPoint Presentation</vt:lpstr>
      <vt:lpstr>3. PHƯƠNG PHÁP</vt:lpstr>
      <vt:lpstr>PowerPoint Presentation</vt:lpstr>
      <vt:lpstr>BẢNG SO SÁNH VIỆC DẠY HỌC, GIÁO DỤC THEO TIẾP CẬN CHỦ YẾU LÀ TRANG BỊ KIẾN THỨC SANG TIẾP CẬN PHÁT TRIỂN NĂNG LỰC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ABC</cp:lastModifiedBy>
  <cp:revision>232</cp:revision>
  <dcterms:created xsi:type="dcterms:W3CDTF">2019-06-28T14:41:07Z</dcterms:created>
  <dcterms:modified xsi:type="dcterms:W3CDTF">2019-10-01T07:10:30Z</dcterms:modified>
</cp:coreProperties>
</file>