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3" r:id="rId4"/>
    <p:sldId id="311" r:id="rId5"/>
    <p:sldId id="312" r:id="rId6"/>
    <p:sldId id="274" r:id="rId7"/>
    <p:sldId id="313" r:id="rId8"/>
    <p:sldId id="314" r:id="rId9"/>
    <p:sldId id="277" r:id="rId10"/>
    <p:sldId id="263" r:id="rId11"/>
    <p:sldId id="304" r:id="rId12"/>
    <p:sldId id="315" r:id="rId13"/>
    <p:sldId id="316" r:id="rId14"/>
    <p:sldId id="305" r:id="rId15"/>
    <p:sldId id="306" r:id="rId16"/>
    <p:sldId id="317" r:id="rId17"/>
    <p:sldId id="318" r:id="rId18"/>
    <p:sldId id="307" r:id="rId19"/>
    <p:sldId id="319" r:id="rId20"/>
    <p:sldId id="308" r:id="rId21"/>
    <p:sldId id="320" r:id="rId22"/>
    <p:sldId id="321" r:id="rId23"/>
    <p:sldId id="310" r:id="rId24"/>
    <p:sldId id="324" r:id="rId25"/>
    <p:sldId id="325" r:id="rId26"/>
    <p:sldId id="326" r:id="rId27"/>
    <p:sldId id="327" r:id="rId28"/>
    <p:sldId id="328" r:id="rId29"/>
    <p:sldId id="330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C9"/>
    <a:srgbClr val="33CC33"/>
    <a:srgbClr val="99CCFF"/>
    <a:srgbClr val="FFCCFF"/>
    <a:srgbClr val="F7FD9D"/>
    <a:srgbClr val="41319C"/>
    <a:srgbClr val="CEE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168"/>
      </p:cViewPr>
      <p:guideLst>
        <p:guide orient="horz" pos="2160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31DDC-D2A3-440E-9DAD-E32233C22A97}" type="doc">
      <dgm:prSet loTypeId="urn:microsoft.com/office/officeart/2005/8/layout/radial2#1" loCatId="relationship" qsTypeId="urn:microsoft.com/office/officeart/2005/8/quickstyle/simple1#2" qsCatId="simple" csTypeId="urn:microsoft.com/office/officeart/2005/8/colors/colorful2#1" csCatId="colorful" phldr="1"/>
      <dgm:spPr/>
      <dgm:t>
        <a:bodyPr/>
        <a:lstStyle/>
        <a:p>
          <a:endParaRPr lang="en-US"/>
        </a:p>
      </dgm:t>
    </dgm:pt>
    <dgm:pt modelId="{9B9194BD-C655-4885-8AD1-5C7693577575}">
      <dgm:prSet phldrT="[Text]" custT="1"/>
      <dgm:spPr>
        <a:solidFill>
          <a:srgbClr val="1B7B49"/>
        </a:solidFill>
      </dgm:spPr>
      <dgm:t>
        <a:bodyPr/>
        <a:lstStyle/>
        <a:p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Tiếp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nhận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tin,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báo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tố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giác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388E67-8EDF-4162-8470-DAAA2242E2D3}" type="parTrans" cxnId="{494A2FA1-59E3-4304-9CEE-3F88133AE933}">
      <dgm:prSet/>
      <dgm:spPr/>
      <dgm:t>
        <a:bodyPr/>
        <a:lstStyle/>
        <a:p>
          <a:endParaRPr lang="en-US"/>
        </a:p>
      </dgm:t>
    </dgm:pt>
    <dgm:pt modelId="{29D90AA7-BD88-4385-BBF1-1096B0453041}" type="sibTrans" cxnId="{494A2FA1-59E3-4304-9CEE-3F88133AE933}">
      <dgm:prSet/>
      <dgm:spPr/>
      <dgm:t>
        <a:bodyPr/>
        <a:lstStyle/>
        <a:p>
          <a:endParaRPr lang="en-US"/>
        </a:p>
      </dgm:t>
    </dgm:pt>
    <dgm:pt modelId="{E562225F-6F05-4140-8D6B-02E7D1D2A88B}">
      <dgm:prSet phldrT="[Text]" custT="1"/>
      <dgm:spPr>
        <a:solidFill>
          <a:srgbClr val="0C10B4"/>
        </a:solidFill>
      </dgm:spPr>
      <dgm:t>
        <a:bodyPr/>
        <a:lstStyle/>
        <a:p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Thiết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lập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tổng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đài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điện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thoại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quốc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gia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8AD2A-FBF4-48D6-8F24-C051342AF392}" type="parTrans" cxnId="{6E270F7F-8E01-4A28-A69E-DEDA89941D2D}">
      <dgm:prSet/>
      <dgm:spPr/>
      <dgm:t>
        <a:bodyPr/>
        <a:lstStyle/>
        <a:p>
          <a:endParaRPr lang="en-US"/>
        </a:p>
      </dgm:t>
    </dgm:pt>
    <dgm:pt modelId="{F83EECFE-483F-4077-AE8D-68AD6CA1B70C}" type="sibTrans" cxnId="{6E270F7F-8E01-4A28-A69E-DEDA89941D2D}">
      <dgm:prSet/>
      <dgm:spPr/>
      <dgm:t>
        <a:bodyPr/>
        <a:lstStyle/>
        <a:p>
          <a:endParaRPr lang="en-US"/>
        </a:p>
      </dgm:t>
    </dgm:pt>
    <dgm:pt modelId="{1D53AF0D-E9F8-4C28-B2A3-4B3B05FCC519}">
      <dgm:prSet phldrT="[Text]" custT="1"/>
      <dgm:spPr/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Trách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nhiệm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của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người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làm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tác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bảo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vệ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trẻ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cấp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xã</a:t>
          </a:r>
          <a:endParaRPr lang="en-US" sz="2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70CF58-80FA-4745-883C-9029BB671D94}" type="parTrans" cxnId="{D38F6040-5450-4622-B992-5055F0D0BF1C}">
      <dgm:prSet/>
      <dgm:spPr/>
      <dgm:t>
        <a:bodyPr/>
        <a:lstStyle/>
        <a:p>
          <a:endParaRPr lang="en-US"/>
        </a:p>
      </dgm:t>
    </dgm:pt>
    <dgm:pt modelId="{06F303DB-D49E-4CEF-8B60-B4A12C1C8097}" type="sibTrans" cxnId="{D38F6040-5450-4622-B992-5055F0D0BF1C}">
      <dgm:prSet/>
      <dgm:spPr/>
      <dgm:t>
        <a:bodyPr/>
        <a:lstStyle/>
        <a:p>
          <a:endParaRPr lang="en-US"/>
        </a:p>
      </dgm:t>
    </dgm:pt>
    <dgm:pt modelId="{E0AD279D-736C-4AAB-B45E-78D8786E8671}" type="pres">
      <dgm:prSet presAssocID="{FCC31DDC-D2A3-440E-9DAD-E32233C22A9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4039F8-E399-4D7F-B606-D16B78DB6BFC}" type="pres">
      <dgm:prSet presAssocID="{FCC31DDC-D2A3-440E-9DAD-E32233C22A97}" presName="cycle" presStyleCnt="0"/>
      <dgm:spPr/>
    </dgm:pt>
    <dgm:pt modelId="{59CE3BBA-9660-465B-8903-77A628BB5844}" type="pres">
      <dgm:prSet presAssocID="{FCC31DDC-D2A3-440E-9DAD-E32233C22A97}" presName="centerShape" presStyleCnt="0"/>
      <dgm:spPr/>
    </dgm:pt>
    <dgm:pt modelId="{E4BF1BF7-7543-45A3-A072-DC5DE7AA40AD}" type="pres">
      <dgm:prSet presAssocID="{FCC31DDC-D2A3-440E-9DAD-E32233C22A97}" presName="connSite" presStyleLbl="node1" presStyleIdx="0" presStyleCnt="4"/>
      <dgm:spPr/>
    </dgm:pt>
    <dgm:pt modelId="{C9934889-6509-40A5-954A-B2ED1B354783}" type="pres">
      <dgm:prSet presAssocID="{FCC31DDC-D2A3-440E-9DAD-E32233C22A97}" presName="visible" presStyleLbl="node1" presStyleIdx="0" presStyleCnt="4" custScaleX="113560" custScaleY="105570" custLinFactNeighborX="97639" custLinFactNeighborY="912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5DDCAF4-59AF-465B-AF1A-8C0F01C62D5A}" type="pres">
      <dgm:prSet presAssocID="{76388E67-8EDF-4162-8470-DAAA2242E2D3}" presName="Name25" presStyleLbl="parChTrans1D1" presStyleIdx="0" presStyleCnt="3"/>
      <dgm:spPr/>
      <dgm:t>
        <a:bodyPr/>
        <a:lstStyle/>
        <a:p>
          <a:endParaRPr lang="en-US"/>
        </a:p>
      </dgm:t>
    </dgm:pt>
    <dgm:pt modelId="{E567F499-D809-48D5-98BE-92B5BEFB61CC}" type="pres">
      <dgm:prSet presAssocID="{9B9194BD-C655-4885-8AD1-5C7693577575}" presName="node" presStyleCnt="0"/>
      <dgm:spPr/>
    </dgm:pt>
    <dgm:pt modelId="{CBE137FF-8CB1-4074-B357-E23121C120FE}" type="pres">
      <dgm:prSet presAssocID="{9B9194BD-C655-4885-8AD1-5C7693577575}" presName="parentNode" presStyleLbl="node1" presStyleIdx="1" presStyleCnt="4" custScaleX="220310" custScaleY="141117" custLinFactX="100000" custLinFactNeighborX="120370" custLinFactNeighborY="2200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143F02-F5D9-4277-9D77-F1E0AED81D13}" type="pres">
      <dgm:prSet presAssocID="{9B9194BD-C655-4885-8AD1-5C769357757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997BD-7247-48AA-9C5C-19C03311DD44}" type="pres">
      <dgm:prSet presAssocID="{CC58AD2A-FBF4-48D6-8F24-C051342AF392}" presName="Name25" presStyleLbl="parChTrans1D1" presStyleIdx="1" presStyleCnt="3"/>
      <dgm:spPr/>
      <dgm:t>
        <a:bodyPr/>
        <a:lstStyle/>
        <a:p>
          <a:endParaRPr lang="en-US"/>
        </a:p>
      </dgm:t>
    </dgm:pt>
    <dgm:pt modelId="{F34FC4B2-6958-49C5-B1DE-23161D42364A}" type="pres">
      <dgm:prSet presAssocID="{E562225F-6F05-4140-8D6B-02E7D1D2A88B}" presName="node" presStyleCnt="0"/>
      <dgm:spPr/>
    </dgm:pt>
    <dgm:pt modelId="{AE4D35B4-FCDE-43D7-9C13-E274AACAE993}" type="pres">
      <dgm:prSet presAssocID="{E562225F-6F05-4140-8D6B-02E7D1D2A88B}" presName="parentNode" presStyleLbl="node1" presStyleIdx="2" presStyleCnt="4" custScaleX="170038" custScaleY="140715" custLinFactX="-44305" custLinFactY="12708" custLinFactNeighborX="-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A49B4-ACD1-4B71-B37F-6A8C8AC997B6}" type="pres">
      <dgm:prSet presAssocID="{E562225F-6F05-4140-8D6B-02E7D1D2A88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0CFB2-069C-4A45-88E6-7FB2AF717D0A}" type="pres">
      <dgm:prSet presAssocID="{3670CF58-80FA-4745-883C-9029BB671D94}" presName="Name25" presStyleLbl="parChTrans1D1" presStyleIdx="2" presStyleCnt="3"/>
      <dgm:spPr/>
      <dgm:t>
        <a:bodyPr/>
        <a:lstStyle/>
        <a:p>
          <a:endParaRPr lang="en-US"/>
        </a:p>
      </dgm:t>
    </dgm:pt>
    <dgm:pt modelId="{DD31E4B1-B775-4D73-9E86-6D3A89CA85AF}" type="pres">
      <dgm:prSet presAssocID="{1D53AF0D-E9F8-4C28-B2A3-4B3B05FCC519}" presName="node" presStyleCnt="0"/>
      <dgm:spPr/>
    </dgm:pt>
    <dgm:pt modelId="{37B8C6AB-9C51-49C6-A19D-41C4FB46FDB3}" type="pres">
      <dgm:prSet presAssocID="{1D53AF0D-E9F8-4C28-B2A3-4B3B05FCC519}" presName="parentNode" presStyleLbl="node1" presStyleIdx="3" presStyleCnt="4" custScaleX="206065" custScaleY="153549" custLinFactX="100000" custLinFactNeighborX="116708" custLinFactNeighborY="-126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6C2B8-DB0D-4513-B614-396738878EBA}" type="pres">
      <dgm:prSet presAssocID="{1D53AF0D-E9F8-4C28-B2A3-4B3B05FCC51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7B0461-3A1B-43C6-A7EB-EEE7E51AEB67}" type="presOf" srcId="{9B9194BD-C655-4885-8AD1-5C7693577575}" destId="{CBE137FF-8CB1-4074-B357-E23121C120FE}" srcOrd="0" destOrd="0" presId="urn:microsoft.com/office/officeart/2005/8/layout/radial2#1"/>
    <dgm:cxn modelId="{D38F6040-5450-4622-B992-5055F0D0BF1C}" srcId="{FCC31DDC-D2A3-440E-9DAD-E32233C22A97}" destId="{1D53AF0D-E9F8-4C28-B2A3-4B3B05FCC519}" srcOrd="2" destOrd="0" parTransId="{3670CF58-80FA-4745-883C-9029BB671D94}" sibTransId="{06F303DB-D49E-4CEF-8B60-B4A12C1C8097}"/>
    <dgm:cxn modelId="{2DBCF568-1353-45B0-B095-3D4B98686B8F}" type="presOf" srcId="{CC58AD2A-FBF4-48D6-8F24-C051342AF392}" destId="{476997BD-7247-48AA-9C5C-19C03311DD44}" srcOrd="0" destOrd="0" presId="urn:microsoft.com/office/officeart/2005/8/layout/radial2#1"/>
    <dgm:cxn modelId="{45C4C384-D56B-4C4C-973A-C2BFDCC99ACA}" type="presOf" srcId="{FCC31DDC-D2A3-440E-9DAD-E32233C22A97}" destId="{E0AD279D-736C-4AAB-B45E-78D8786E8671}" srcOrd="0" destOrd="0" presId="urn:microsoft.com/office/officeart/2005/8/layout/radial2#1"/>
    <dgm:cxn modelId="{6E270F7F-8E01-4A28-A69E-DEDA89941D2D}" srcId="{FCC31DDC-D2A3-440E-9DAD-E32233C22A97}" destId="{E562225F-6F05-4140-8D6B-02E7D1D2A88B}" srcOrd="1" destOrd="0" parTransId="{CC58AD2A-FBF4-48D6-8F24-C051342AF392}" sibTransId="{F83EECFE-483F-4077-AE8D-68AD6CA1B70C}"/>
    <dgm:cxn modelId="{7727B693-E6B3-4D95-89C1-8B8EAC9CA22B}" type="presOf" srcId="{1D53AF0D-E9F8-4C28-B2A3-4B3B05FCC519}" destId="{37B8C6AB-9C51-49C6-A19D-41C4FB46FDB3}" srcOrd="0" destOrd="0" presId="urn:microsoft.com/office/officeart/2005/8/layout/radial2#1"/>
    <dgm:cxn modelId="{9DF604AE-C255-4F8A-82B2-BFA9C5B63727}" type="presOf" srcId="{E562225F-6F05-4140-8D6B-02E7D1D2A88B}" destId="{AE4D35B4-FCDE-43D7-9C13-E274AACAE993}" srcOrd="0" destOrd="0" presId="urn:microsoft.com/office/officeart/2005/8/layout/radial2#1"/>
    <dgm:cxn modelId="{09ADFF33-869E-4491-ABF9-985BBDEBB859}" type="presOf" srcId="{3670CF58-80FA-4745-883C-9029BB671D94}" destId="{5910CFB2-069C-4A45-88E6-7FB2AF717D0A}" srcOrd="0" destOrd="0" presId="urn:microsoft.com/office/officeart/2005/8/layout/radial2#1"/>
    <dgm:cxn modelId="{69F2A6EC-757F-4580-84C7-33A957F9EBFB}" type="presOf" srcId="{76388E67-8EDF-4162-8470-DAAA2242E2D3}" destId="{A5DDCAF4-59AF-465B-AF1A-8C0F01C62D5A}" srcOrd="0" destOrd="0" presId="urn:microsoft.com/office/officeart/2005/8/layout/radial2#1"/>
    <dgm:cxn modelId="{494A2FA1-59E3-4304-9CEE-3F88133AE933}" srcId="{FCC31DDC-D2A3-440E-9DAD-E32233C22A97}" destId="{9B9194BD-C655-4885-8AD1-5C7693577575}" srcOrd="0" destOrd="0" parTransId="{76388E67-8EDF-4162-8470-DAAA2242E2D3}" sibTransId="{29D90AA7-BD88-4385-BBF1-1096B0453041}"/>
    <dgm:cxn modelId="{E3C73154-1166-4278-B574-0A5DA5244E0B}" type="presParOf" srcId="{E0AD279D-736C-4AAB-B45E-78D8786E8671}" destId="{AA4039F8-E399-4D7F-B606-D16B78DB6BFC}" srcOrd="0" destOrd="0" presId="urn:microsoft.com/office/officeart/2005/8/layout/radial2#1"/>
    <dgm:cxn modelId="{33925CFE-BAEE-4E68-A986-D76CC3F295FD}" type="presParOf" srcId="{AA4039F8-E399-4D7F-B606-D16B78DB6BFC}" destId="{59CE3BBA-9660-465B-8903-77A628BB5844}" srcOrd="0" destOrd="0" presId="urn:microsoft.com/office/officeart/2005/8/layout/radial2#1"/>
    <dgm:cxn modelId="{3BC8F889-DB4C-4A35-9B89-7E692122FAF9}" type="presParOf" srcId="{59CE3BBA-9660-465B-8903-77A628BB5844}" destId="{E4BF1BF7-7543-45A3-A072-DC5DE7AA40AD}" srcOrd="0" destOrd="0" presId="urn:microsoft.com/office/officeart/2005/8/layout/radial2#1"/>
    <dgm:cxn modelId="{F24816DC-4D82-4B9E-B0BE-544C8F45D32E}" type="presParOf" srcId="{59CE3BBA-9660-465B-8903-77A628BB5844}" destId="{C9934889-6509-40A5-954A-B2ED1B354783}" srcOrd="1" destOrd="0" presId="urn:microsoft.com/office/officeart/2005/8/layout/radial2#1"/>
    <dgm:cxn modelId="{14FB5E4F-B00E-4EE0-9FD2-35EBA3B14E49}" type="presParOf" srcId="{AA4039F8-E399-4D7F-B606-D16B78DB6BFC}" destId="{A5DDCAF4-59AF-465B-AF1A-8C0F01C62D5A}" srcOrd="1" destOrd="0" presId="urn:microsoft.com/office/officeart/2005/8/layout/radial2#1"/>
    <dgm:cxn modelId="{1A1DA375-5417-43C9-B5EF-9F7F50E51291}" type="presParOf" srcId="{AA4039F8-E399-4D7F-B606-D16B78DB6BFC}" destId="{E567F499-D809-48D5-98BE-92B5BEFB61CC}" srcOrd="2" destOrd="0" presId="urn:microsoft.com/office/officeart/2005/8/layout/radial2#1"/>
    <dgm:cxn modelId="{8A1E9A00-4110-4CCF-894E-9696354D7E5F}" type="presParOf" srcId="{E567F499-D809-48D5-98BE-92B5BEFB61CC}" destId="{CBE137FF-8CB1-4074-B357-E23121C120FE}" srcOrd="0" destOrd="0" presId="urn:microsoft.com/office/officeart/2005/8/layout/radial2#1"/>
    <dgm:cxn modelId="{EF57201B-168A-4C2A-8BE1-48ECBEC0C623}" type="presParOf" srcId="{E567F499-D809-48D5-98BE-92B5BEFB61CC}" destId="{C3143F02-F5D9-4277-9D77-F1E0AED81D13}" srcOrd="1" destOrd="0" presId="urn:microsoft.com/office/officeart/2005/8/layout/radial2#1"/>
    <dgm:cxn modelId="{4F16F927-C874-42F8-B2E7-6F22A59C106B}" type="presParOf" srcId="{AA4039F8-E399-4D7F-B606-D16B78DB6BFC}" destId="{476997BD-7247-48AA-9C5C-19C03311DD44}" srcOrd="3" destOrd="0" presId="urn:microsoft.com/office/officeart/2005/8/layout/radial2#1"/>
    <dgm:cxn modelId="{21FEDC7D-AAAB-4DFB-97A3-42DD6BFE385D}" type="presParOf" srcId="{AA4039F8-E399-4D7F-B606-D16B78DB6BFC}" destId="{F34FC4B2-6958-49C5-B1DE-23161D42364A}" srcOrd="4" destOrd="0" presId="urn:microsoft.com/office/officeart/2005/8/layout/radial2#1"/>
    <dgm:cxn modelId="{54F7DAB3-9230-43F2-AEA2-3223AB20D26B}" type="presParOf" srcId="{F34FC4B2-6958-49C5-B1DE-23161D42364A}" destId="{AE4D35B4-FCDE-43D7-9C13-E274AACAE993}" srcOrd="0" destOrd="0" presId="urn:microsoft.com/office/officeart/2005/8/layout/radial2#1"/>
    <dgm:cxn modelId="{4091A626-FA4C-47EF-8828-798308EAE032}" type="presParOf" srcId="{F34FC4B2-6958-49C5-B1DE-23161D42364A}" destId="{1C9A49B4-ACD1-4B71-B37F-6A8C8AC997B6}" srcOrd="1" destOrd="0" presId="urn:microsoft.com/office/officeart/2005/8/layout/radial2#1"/>
    <dgm:cxn modelId="{DF70E348-1EEF-41AA-9EB7-7103B7DD97D1}" type="presParOf" srcId="{AA4039F8-E399-4D7F-B606-D16B78DB6BFC}" destId="{5910CFB2-069C-4A45-88E6-7FB2AF717D0A}" srcOrd="5" destOrd="0" presId="urn:microsoft.com/office/officeart/2005/8/layout/radial2#1"/>
    <dgm:cxn modelId="{A8239B80-2994-4B03-AC61-AFC3F9E5BF58}" type="presParOf" srcId="{AA4039F8-E399-4D7F-B606-D16B78DB6BFC}" destId="{DD31E4B1-B775-4D73-9E86-6D3A89CA85AF}" srcOrd="6" destOrd="0" presId="urn:microsoft.com/office/officeart/2005/8/layout/radial2#1"/>
    <dgm:cxn modelId="{F6E5C1A0-0526-49B2-B663-AF192CEB634D}" type="presParOf" srcId="{DD31E4B1-B775-4D73-9E86-6D3A89CA85AF}" destId="{37B8C6AB-9C51-49C6-A19D-41C4FB46FDB3}" srcOrd="0" destOrd="0" presId="urn:microsoft.com/office/officeart/2005/8/layout/radial2#1"/>
    <dgm:cxn modelId="{FBC0C812-D8C6-4DC1-87EE-A369FA482CEC}" type="presParOf" srcId="{DD31E4B1-B775-4D73-9E86-6D3A89CA85AF}" destId="{AF56C2B8-DB0D-4513-B614-396738878EBA}" srcOrd="1" destOrd="0" presId="urn:microsoft.com/office/officeart/2005/8/layout/radial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0CFB2-069C-4A45-88E6-7FB2AF717D0A}">
      <dsp:nvSpPr>
        <dsp:cNvPr id="0" name=""/>
        <dsp:cNvSpPr/>
      </dsp:nvSpPr>
      <dsp:spPr>
        <a:xfrm rot="1107828">
          <a:off x="2457204" y="3301995"/>
          <a:ext cx="2857513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2857513" y="276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997BD-7247-48AA-9C5C-19C03311DD44}">
      <dsp:nvSpPr>
        <dsp:cNvPr id="0" name=""/>
        <dsp:cNvSpPr/>
      </dsp:nvSpPr>
      <dsp:spPr>
        <a:xfrm rot="15769040">
          <a:off x="1566619" y="3270348"/>
          <a:ext cx="339500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39500" y="276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DCAF4-59AF-465B-AF1A-8C0F01C62D5A}">
      <dsp:nvSpPr>
        <dsp:cNvPr id="0" name=""/>
        <dsp:cNvSpPr/>
      </dsp:nvSpPr>
      <dsp:spPr>
        <a:xfrm rot="20559004">
          <a:off x="2470527" y="1883020"/>
          <a:ext cx="2647310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2647310" y="276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34889-6509-40A5-954A-B2ED1B354783}">
      <dsp:nvSpPr>
        <dsp:cNvPr id="0" name=""/>
        <dsp:cNvSpPr/>
      </dsp:nvSpPr>
      <dsp:spPr>
        <a:xfrm>
          <a:off x="2678840" y="1478289"/>
          <a:ext cx="2870283" cy="26683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137FF-8CB1-4074-B357-E23121C120FE}">
      <dsp:nvSpPr>
        <dsp:cNvPr id="0" name=""/>
        <dsp:cNvSpPr/>
      </dsp:nvSpPr>
      <dsp:spPr>
        <a:xfrm>
          <a:off x="4888535" y="-23188"/>
          <a:ext cx="3341064" cy="2140079"/>
        </a:xfrm>
        <a:prstGeom prst="ellipse">
          <a:avLst/>
        </a:prstGeom>
        <a:solidFill>
          <a:srgbClr val="1B7B4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Tiếp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nhận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tin,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thông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báo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tố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giác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77822" y="290219"/>
        <a:ext cx="2362490" cy="1513265"/>
      </dsp:txXfrm>
    </dsp:sp>
    <dsp:sp modelId="{AE4D35B4-FCDE-43D7-9C13-E274AACAE993}">
      <dsp:nvSpPr>
        <dsp:cNvPr id="0" name=""/>
        <dsp:cNvSpPr/>
      </dsp:nvSpPr>
      <dsp:spPr>
        <a:xfrm>
          <a:off x="559546" y="3123816"/>
          <a:ext cx="2578675" cy="2133983"/>
        </a:xfrm>
        <a:prstGeom prst="ellipse">
          <a:avLst/>
        </a:prstGeom>
        <a:solidFill>
          <a:srgbClr val="0C1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Thiết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lập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tổng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đài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điện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thoại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quốc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gia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7184" y="3436331"/>
        <a:ext cx="1823399" cy="1508953"/>
      </dsp:txXfrm>
    </dsp:sp>
    <dsp:sp modelId="{37B8C6AB-9C51-49C6-A19D-41C4FB46FDB3}">
      <dsp:nvSpPr>
        <dsp:cNvPr id="0" name=""/>
        <dsp:cNvSpPr/>
      </dsp:nvSpPr>
      <dsp:spPr>
        <a:xfrm>
          <a:off x="5104564" y="3093926"/>
          <a:ext cx="3125035" cy="2328614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Trách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nhiệm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của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người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làm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tác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bảo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vệ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trẻ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cấp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xã</a:t>
          </a:r>
          <a:endParaRPr lang="en-US" sz="2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2215" y="3434944"/>
        <a:ext cx="2209733" cy="1646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#1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srcNode" val="connSite"/>
              <dgm:param type="dstNode" val="parentNode"/>
              <dgm:param type="dim" val="1D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81245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20fdd51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420fdd51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" name="Google Shape;104;g420fdd51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1eb7ddf9f_2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41eb7ddf9f_2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 panose="020B0604020202020204"/>
              <a:buNone/>
              <a:defRPr sz="16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–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–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•"/>
              <a:defRPr sz="1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-107950" y="2141220"/>
            <a:ext cx="859282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3200" b="1" i="0" u="none" strike="noStrike" cap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 TRỢ, CAN THIỆP TRẺ EM BỊ XÂM HẠI</a:t>
            </a:r>
          </a:p>
        </p:txBody>
      </p:sp>
      <p:sp>
        <p:nvSpPr>
          <p:cNvPr id="97" name="Google Shape;97;p13"/>
          <p:cNvSpPr txBox="1"/>
          <p:nvPr/>
        </p:nvSpPr>
        <p:spPr>
          <a:xfrm>
            <a:off x="335915" y="2592705"/>
            <a:ext cx="7980045" cy="1673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 panose="020B0604020202020204"/>
              <a:buNone/>
            </a:pPr>
            <a:r>
              <a:rPr lang="en-US" sz="40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 </a:t>
            </a:r>
            <a:endParaRPr lang="en-US" sz="3200" b="1" i="0" u="none" strike="noStrike" cap="none">
              <a:solidFill>
                <a:srgbClr val="00009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marR="0" lvl="0" indent="0" algn="ctr" rtl="0">
              <a:spcBef>
                <a:spcPts val="620"/>
              </a:spcBef>
              <a:spcAft>
                <a:spcPts val="0"/>
              </a:spcAft>
              <a:buClr>
                <a:srgbClr val="00B050"/>
              </a:buClr>
              <a:buSzPts val="3100"/>
              <a:buFont typeface="Arial" panose="020B0604020202020204"/>
              <a:buNone/>
            </a:pPr>
            <a:r>
              <a:rPr lang="en-US" sz="3100" b="1" i="0" u="none" strike="noStrike" cap="none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LUẬT TRẺ EM 2016</a:t>
            </a:r>
          </a:p>
          <a:p>
            <a:pPr marL="0" marR="0" lvl="0" indent="0" algn="ctr" rtl="0">
              <a:spcBef>
                <a:spcPts val="620"/>
              </a:spcBef>
              <a:spcAft>
                <a:spcPts val="0"/>
              </a:spcAft>
              <a:buClr>
                <a:srgbClr val="00B050"/>
              </a:buClr>
              <a:buSzPts val="3100"/>
              <a:buFont typeface="Arial" panose="020B0604020202020204"/>
              <a:buNone/>
            </a:pPr>
            <a:r>
              <a:rPr lang="en-US" sz="3100" b="1" i="0" u="none" strike="noStrike" cap="none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 NGHỊ ĐỊNH 56/2017/NĐ-CP</a:t>
            </a: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2" name="Google Shape;96;p13"/>
          <p:cNvSpPr txBox="1"/>
          <p:nvPr/>
        </p:nvSpPr>
        <p:spPr>
          <a:xfrm>
            <a:off x="-219075" y="479679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3200" b="1" i="0" u="none" strike="noStrike" cap="none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Tập huấn bảo vệ trẻ em trong trường học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3200" b="1" i="0" u="none" strike="noStrike" cap="none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14/11/2018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3" name="Google Shape;183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84" name="Google Shape;184;p20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262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0"/>
          <p:cNvSpPr/>
          <p:nvPr/>
        </p:nvSpPr>
        <p:spPr>
          <a:xfrm>
            <a:off x="17584" y="223098"/>
            <a:ext cx="5493868" cy="829088"/>
          </a:xfrm>
          <a:prstGeom prst="rect">
            <a:avLst/>
          </a:prstGeom>
          <a:solidFill>
            <a:srgbClr val="F7FD9D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</a:t>
            </a:r>
            <a:r>
              <a:rPr lang="en-US" sz="2800" b="1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 CẤP ĐỘ BẢO VỆ TRẺ EM </a:t>
            </a:r>
            <a:endParaRPr sz="28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87" name="Google Shape;187;p20"/>
          <p:cNvSpPr/>
          <p:nvPr/>
        </p:nvSpPr>
        <p:spPr>
          <a:xfrm rot="10800000">
            <a:off x="6252053" y="4023934"/>
            <a:ext cx="399789" cy="1350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0"/>
          <p:cNvSpPr/>
          <p:nvPr/>
        </p:nvSpPr>
        <p:spPr>
          <a:xfrm>
            <a:off x="7018628" y="2154477"/>
            <a:ext cx="423859" cy="299884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Isosceles Triangle 1"/>
          <p:cNvSpPr/>
          <p:nvPr/>
        </p:nvSpPr>
        <p:spPr>
          <a:xfrm rot="10800000">
            <a:off x="212942" y="1640909"/>
            <a:ext cx="7064680" cy="4867427"/>
          </a:xfrm>
          <a:prstGeom prst="triangle">
            <a:avLst>
              <a:gd name="adj" fmla="val 4843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Google Shape;338;p37"/>
          <p:cNvSpPr txBox="1"/>
          <p:nvPr/>
        </p:nvSpPr>
        <p:spPr>
          <a:xfrm>
            <a:off x="1765967" y="2034830"/>
            <a:ext cx="4133792" cy="617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Phòng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ngừa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)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1</a:t>
            </a:r>
            <a:endParaRPr lang="en-US" sz="2400" b="1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65967" y="2818356"/>
            <a:ext cx="395862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64518" y="4183695"/>
            <a:ext cx="226741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oogle Shape;338;p37"/>
          <p:cNvSpPr txBox="1"/>
          <p:nvPr/>
        </p:nvSpPr>
        <p:spPr>
          <a:xfrm>
            <a:off x="2670570" y="3239780"/>
            <a:ext cx="2630669" cy="617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sớm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(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2" name="Google Shape;338;p37"/>
          <p:cNvSpPr txBox="1"/>
          <p:nvPr/>
        </p:nvSpPr>
        <p:spPr>
          <a:xfrm>
            <a:off x="2517528" y="4510538"/>
            <a:ext cx="2630669" cy="93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Can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thiệp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(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3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050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34925" y="274955"/>
            <a:ext cx="4537075" cy="76835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 ĐỘ BẢO VỆ (1)</a:t>
            </a:r>
            <a:endParaRPr lang="en-US" sz="3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1144974" y="1043305"/>
            <a:ext cx="2096135" cy="60125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Phòng</a:t>
            </a:r>
            <a:r>
              <a:rPr lang="en-US" sz="28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28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ngừa</a:t>
            </a:r>
            <a:endParaRPr lang="en-US" sz="28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338203" y="1803749"/>
            <a:ext cx="850517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Xây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dựng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môi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lành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mạnh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giảm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cơ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hoặc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rơi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vào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hoàn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cảnh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biệt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Tuyên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truyền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phổ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biến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mối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hiểm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hậu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quả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yếu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tố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gây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Cung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tin,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trang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trách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nhiệm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bảo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vệ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kĩ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phòng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ngừa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yếu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gây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Trang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kĩ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2800" dirty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2800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Giáo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tư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vấn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kĩ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bảo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vệ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lvl="0" algn="just"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Xây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dựng</a:t>
            </a:r>
            <a:r>
              <a:rPr lang="en-US" sz="2800" dirty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môi</a:t>
            </a:r>
            <a:r>
              <a:rPr lang="en-US" sz="2800" dirty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2800" dirty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phù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hợp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050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34925" y="274955"/>
            <a:ext cx="4537075" cy="768350"/>
          </a:xfrm>
          <a:prstGeom prst="rect">
            <a:avLst/>
          </a:prstGeom>
          <a:solidFill>
            <a:srgbClr val="CEEC72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 ĐỘ BẢO VỆ (2)</a:t>
            </a:r>
            <a:endParaRPr lang="en-US" sz="3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1144974" y="1043305"/>
            <a:ext cx="2096135" cy="601250"/>
          </a:xfrm>
          <a:prstGeom prst="rect">
            <a:avLst/>
          </a:prstGeom>
          <a:solidFill>
            <a:srgbClr val="1A03C9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Hỗ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trợ</a:t>
            </a:r>
            <a:endParaRPr lang="en-US" sz="36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338203" y="1803748"/>
            <a:ext cx="8505172" cy="4734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có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cơ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bạo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bóc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lột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,....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600" dirty="0" smtClean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Cảnh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báo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cơ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tư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vấn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kĩ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tạo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lập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môi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sống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2800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Tiếp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nhận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tin,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đánh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áp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biện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cần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2800" dirty="0" smtClean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có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hoàn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cảnh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biệt</a:t>
            </a:r>
            <a:r>
              <a:rPr lang="en-US" sz="2800" dirty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đình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tiếp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cận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chính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sách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giúp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nhằm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thiện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điều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kiện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sống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729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050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34925" y="274955"/>
            <a:ext cx="4537075" cy="768350"/>
          </a:xfrm>
          <a:prstGeom prst="rect">
            <a:avLst/>
          </a:prstGeom>
          <a:solidFill>
            <a:srgbClr val="F7FD9D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 ĐỘ BẢO VỆ (3)</a:t>
            </a:r>
            <a:endParaRPr lang="en-US" sz="3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1144974" y="1043305"/>
            <a:ext cx="2096135" cy="601250"/>
          </a:xfrm>
          <a:prstGeom prst="rect">
            <a:avLst/>
          </a:prstGeom>
          <a:solidFill>
            <a:srgbClr val="33CC3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Can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thiệp</a:t>
            </a:r>
            <a:endParaRPr lang="en-US" sz="36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338203" y="1803748"/>
            <a:ext cx="8505172" cy="4734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y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tế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trị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liệu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tâm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lí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phục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hồi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chất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tinh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600" dirty="0" err="1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thần</a:t>
            </a:r>
            <a:r>
              <a:rPr lang="en-US" sz="2600" dirty="0" smtClean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....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Bố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trí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nơi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tạm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trú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li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khỏi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đối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tượng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đe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dọa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Tư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vấn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cung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trách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nhiệm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kĩ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năng</a:t>
            </a:r>
            <a:endParaRPr lang="en-US" sz="2800" dirty="0" smtClean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bảo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vệ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luật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Bố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trí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tạm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thời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hay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lâu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dài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sống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cùng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Đoàn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tụ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đình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hòa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nhập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đồng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bạo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6105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16606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34925" y="274955"/>
            <a:ext cx="5451475" cy="768350"/>
          </a:xfrm>
          <a:prstGeom prst="rect">
            <a:avLst/>
          </a:prstGeom>
          <a:solidFill>
            <a:srgbClr val="F7FD9D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KHÁI NIỆM XÂM HẠI TRẺ EM</a:t>
            </a:r>
            <a:endParaRPr lang="en-US" sz="28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3523932" y="2910118"/>
            <a:ext cx="2096135" cy="206121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XÂM HẠI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 EM</a:t>
            </a:r>
            <a:endParaRPr lang="en-US" sz="24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" name="Oval 2"/>
          <p:cNvSpPr/>
          <p:nvPr/>
        </p:nvSpPr>
        <p:spPr>
          <a:xfrm>
            <a:off x="780643" y="1143000"/>
            <a:ext cx="2530258" cy="168944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1A03C9"/>
                </a:solidFill>
              </a:rPr>
              <a:t>BẠO LỰC </a:t>
            </a:r>
            <a:endParaRPr lang="en-US" sz="3600" b="1" dirty="0">
              <a:solidFill>
                <a:srgbClr val="1A03C9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929014" y="1417007"/>
            <a:ext cx="2530258" cy="168944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1A03C9"/>
                </a:solidFill>
              </a:rPr>
              <a:t>BÓC LỘT</a:t>
            </a:r>
            <a:endParaRPr lang="en-US" sz="3600" b="1" dirty="0">
              <a:solidFill>
                <a:srgbClr val="1A03C9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29014" y="4741101"/>
            <a:ext cx="2817540" cy="21168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1A03C9"/>
                </a:solidFill>
              </a:rPr>
              <a:t>BỎ RƠI, BỎ MẶC</a:t>
            </a:r>
            <a:endParaRPr lang="en-US" sz="3600" b="1" dirty="0">
              <a:solidFill>
                <a:srgbClr val="1A03C9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1391" y="4589601"/>
            <a:ext cx="2817540" cy="21168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1A03C9"/>
                </a:solidFill>
              </a:rPr>
              <a:t>XÂM HẠI TÌNH DỤC</a:t>
            </a:r>
            <a:endParaRPr lang="en-US" sz="3600" b="1" dirty="0">
              <a:solidFill>
                <a:srgbClr val="1A03C9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18774" y="2480154"/>
            <a:ext cx="505158" cy="429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20067" y="4971328"/>
            <a:ext cx="381635" cy="4023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104591" y="4877917"/>
            <a:ext cx="412619" cy="4904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620067" y="2447103"/>
            <a:ext cx="381635" cy="496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2605414" y="1143000"/>
            <a:ext cx="3745282" cy="1030605"/>
          </a:xfrm>
          <a:prstGeom prst="rect">
            <a:avLst/>
          </a:prstGeom>
          <a:solidFill>
            <a:srgbClr val="00B0F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X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âm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hại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endParaRPr lang="en-US" sz="24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613776" y="2714686"/>
            <a:ext cx="7828766" cy="263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gây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tổn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chất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lí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danh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dự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phẩm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dưới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bạo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bóc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lột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mua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bán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bỏ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rơi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bỏ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mặc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gây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ra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tổn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khác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3200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2605414" y="1143000"/>
            <a:ext cx="3745282" cy="1030605"/>
          </a:xfrm>
          <a:prstGeom prst="rect">
            <a:avLst/>
          </a:prstGeom>
          <a:solidFill>
            <a:srgbClr val="FFCC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Bạo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lực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endParaRPr lang="en-US" sz="2400" b="1" dirty="0">
              <a:solidFill>
                <a:srgbClr val="1A03C9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613776" y="2714685"/>
            <a:ext cx="7891398" cy="3072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ngược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đãi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đánh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đập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thân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sức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khỏe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xúc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phạm</a:t>
            </a:r>
            <a:r>
              <a:rPr lang="en-US" sz="3600" dirty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danh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dự</a:t>
            </a:r>
            <a:r>
              <a:rPr lang="en-US" sz="3600" dirty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phẩm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cô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lập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xua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đuổi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có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cố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ý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gây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tổn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chất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thần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3200" dirty="0">
              <a:solidFill>
                <a:srgbClr val="41319C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93880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2605414" y="1143000"/>
            <a:ext cx="3745282" cy="1030605"/>
          </a:xfrm>
          <a:prstGeom prst="rect">
            <a:avLst/>
          </a:prstGeom>
          <a:solidFill>
            <a:srgbClr val="00B0F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Bóc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lột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40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endParaRPr lang="en-US" sz="24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613776" y="2714686"/>
            <a:ext cx="7828766" cy="263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bắt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định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diễn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hoặc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sản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xuất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sản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phẩm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;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tổ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chức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du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lịch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nhằm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mục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đích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nhận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hoặc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cung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trục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lợi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3200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830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6524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2132330" y="1162963"/>
            <a:ext cx="4356152" cy="780137"/>
          </a:xfrm>
          <a:prstGeom prst="rect">
            <a:avLst/>
          </a:prstGeom>
          <a:solidFill>
            <a:srgbClr val="F7FD9D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Xâm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hại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tình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dục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3200" b="1" dirty="0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endParaRPr lang="en-US" sz="1800" b="1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" name="Google Shape;338;p37"/>
          <p:cNvSpPr txBox="1"/>
          <p:nvPr/>
        </p:nvSpPr>
        <p:spPr>
          <a:xfrm>
            <a:off x="613776" y="2714686"/>
            <a:ext cx="7828766" cy="263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việc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dùng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vũ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đe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dọa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dùng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vũ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ép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buộc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lôi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kéo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dỗ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tham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gia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liên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quan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đến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bao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gồm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hiếp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cưỡng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giao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cấu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ô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với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sử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vào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mục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đích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mại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khiêu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dâm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dưới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mọi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hình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3200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2605414" y="1143000"/>
            <a:ext cx="3745282" cy="1249471"/>
          </a:xfrm>
          <a:prstGeom prst="rect">
            <a:avLst/>
          </a:prstGeom>
          <a:solidFill>
            <a:srgbClr val="FFCCFF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Bỏ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rơi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,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bỏ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mặc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4000" b="1" dirty="0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4000" b="1" dirty="0" err="1" smtClean="0">
                <a:solidFill>
                  <a:srgbClr val="1A03C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endParaRPr lang="en-US" sz="2400" b="1" dirty="0">
              <a:solidFill>
                <a:srgbClr val="1A03C9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613776" y="2714685"/>
            <a:ext cx="7891398" cy="3072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32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vi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người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hoặc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đầy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đủ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nghĩa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vụ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trách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nhiệm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mình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việc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nuôi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dưỡng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36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600" dirty="0" err="1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3200" dirty="0" smtClean="0">
                <a:solidFill>
                  <a:srgbClr val="41319C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3200" dirty="0">
              <a:solidFill>
                <a:srgbClr val="41319C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399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88491" y="-18250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/>
          <p:nvPr/>
        </p:nvSpPr>
        <p:spPr>
          <a:xfrm>
            <a:off x="3018790" y="1417955"/>
            <a:ext cx="5509260" cy="101790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 </a:t>
            </a:r>
            <a:r>
              <a:rPr lang="en-US" sz="3000" b="1">
                <a:solidFill>
                  <a:srgbClr val="1A03C9"/>
                </a:solidFill>
              </a:rPr>
              <a:t>Ai</a:t>
            </a:r>
            <a:r>
              <a:rPr lang="en-US" sz="3000" b="1"/>
              <a:t> chủ trì thực hiện ?</a:t>
            </a:r>
          </a:p>
        </p:txBody>
      </p:sp>
      <p:sp>
        <p:nvSpPr>
          <p:cNvPr id="325" name="Google Shape;325;p36"/>
          <p:cNvSpPr/>
          <p:nvPr/>
        </p:nvSpPr>
        <p:spPr>
          <a:xfrm>
            <a:off x="-488315" y="2223135"/>
            <a:ext cx="2560320" cy="319913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Hạn chế cơ bản của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CÔNG TÁC BẢO VỆ TRẺ EM</a:t>
            </a:r>
          </a:p>
        </p:txBody>
      </p:sp>
      <p:sp>
        <p:nvSpPr>
          <p:cNvPr id="2" name="Google Shape;111;p14"/>
          <p:cNvSpPr/>
          <p:nvPr/>
        </p:nvSpPr>
        <p:spPr>
          <a:xfrm>
            <a:off x="3018790" y="2943860"/>
            <a:ext cx="5509260" cy="96964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 </a:t>
            </a:r>
            <a:r>
              <a:rPr lang="en-US" sz="3000" b="1">
                <a:solidFill>
                  <a:srgbClr val="1A03C9"/>
                </a:solidFill>
              </a:rPr>
              <a:t>Phối hợp</a:t>
            </a:r>
            <a:r>
              <a:rPr lang="en-US" sz="3000" b="1"/>
              <a:t> như thế nào ?</a:t>
            </a:r>
          </a:p>
        </p:txBody>
      </p:sp>
      <p:sp>
        <p:nvSpPr>
          <p:cNvPr id="3" name="Google Shape;111;p14"/>
          <p:cNvSpPr/>
          <p:nvPr/>
        </p:nvSpPr>
        <p:spPr>
          <a:xfrm>
            <a:off x="3018790" y="4462780"/>
            <a:ext cx="5509260" cy="16637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 </a:t>
            </a:r>
            <a:r>
              <a:rPr lang="en-US" sz="3000" b="1">
                <a:solidFill>
                  <a:srgbClr val="1A03C9"/>
                </a:solidFill>
              </a:rPr>
              <a:t>Có cách li trẻ em</a:t>
            </a:r>
            <a:r>
              <a:rPr lang="en-US" sz="3000" b="1"/>
              <a:t> khỏi môi trường / người xâm hại được không ?</a:t>
            </a:r>
          </a:p>
        </p:txBody>
      </p:sp>
      <p:cxnSp>
        <p:nvCxnSpPr>
          <p:cNvPr id="4" name="Straight Arrow Connector 3"/>
          <p:cNvCxnSpPr>
            <a:stCxn id="325" idx="3"/>
            <a:endCxn id="111" idx="1"/>
          </p:cNvCxnSpPr>
          <p:nvPr/>
        </p:nvCxnSpPr>
        <p:spPr>
          <a:xfrm flipV="1">
            <a:off x="2072005" y="1927225"/>
            <a:ext cx="946785" cy="1895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endCxn id="3" idx="1"/>
          </p:cNvCxnSpPr>
          <p:nvPr/>
        </p:nvCxnSpPr>
        <p:spPr>
          <a:xfrm>
            <a:off x="2072005" y="3822700"/>
            <a:ext cx="946785" cy="1471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2" idx="1"/>
          </p:cNvCxnSpPr>
          <p:nvPr/>
        </p:nvCxnSpPr>
        <p:spPr>
          <a:xfrm flipV="1">
            <a:off x="2072005" y="3429000"/>
            <a:ext cx="946785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348616" y="2517992"/>
            <a:ext cx="1968700" cy="231521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có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hoàn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cảnh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đặc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biệt</a:t>
            </a:r>
            <a:endParaRPr lang="en-US" sz="36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2834074" y="1943100"/>
            <a:ext cx="5791200" cy="356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lang="en-US" sz="2800" dirty="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đủ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điều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kiện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quyền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sống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quyền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bảo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vệ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quyền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nuôi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dưỡng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quyền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tập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cần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có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sự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can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thiệp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biệt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nhà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nước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gia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đình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xã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hội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để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-36513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34636" y="250781"/>
            <a:ext cx="6089762" cy="892219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có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hoàn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cảnh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đặc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biệt</a:t>
            </a:r>
            <a:endParaRPr lang="en-US" sz="36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" name="Oval 2"/>
          <p:cNvSpPr/>
          <p:nvPr/>
        </p:nvSpPr>
        <p:spPr>
          <a:xfrm>
            <a:off x="338203" y="1841326"/>
            <a:ext cx="8179496" cy="688932"/>
          </a:xfrm>
          <a:prstGeom prst="ellipse">
            <a:avLst/>
          </a:prstGeom>
          <a:solidFill>
            <a:srgbClr val="F7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Trẻ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mồ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côi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cả</a:t>
            </a:r>
            <a:r>
              <a:rPr lang="en-US" sz="2800" b="1" dirty="0" smtClean="0">
                <a:solidFill>
                  <a:schemeClr val="tx1"/>
                </a:solidFill>
              </a:rPr>
              <a:t> cha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mẹ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1835" y="2739638"/>
            <a:ext cx="8624169" cy="892909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Trẻ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em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không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nơi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nương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tựa</a:t>
            </a:r>
            <a:r>
              <a:rPr lang="en-US" sz="2800" b="1" dirty="0" smtClean="0">
                <a:solidFill>
                  <a:schemeClr val="bg1"/>
                </a:solidFill>
              </a:rPr>
              <a:t>, di </a:t>
            </a:r>
            <a:r>
              <a:rPr lang="en-US" sz="2800" b="1" dirty="0" err="1" smtClean="0">
                <a:solidFill>
                  <a:schemeClr val="bg1"/>
                </a:solidFill>
              </a:rPr>
              <a:t>cư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tị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nạn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38203" y="3820439"/>
            <a:ext cx="8179496" cy="688932"/>
          </a:xfrm>
          <a:prstGeom prst="ellipse">
            <a:avLst/>
          </a:prstGeom>
          <a:solidFill>
            <a:srgbClr val="F7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Trẻ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khuyết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tật</a:t>
            </a:r>
            <a:r>
              <a:rPr lang="en-US" sz="2800" b="1" dirty="0">
                <a:solidFill>
                  <a:schemeClr val="tx1"/>
                </a:solidFill>
              </a:rPr>
              <a:t>;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bị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bỏ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rơi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1835" y="4693699"/>
            <a:ext cx="8179496" cy="688932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Trẻ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em</a:t>
            </a:r>
            <a:r>
              <a:rPr lang="en-US" sz="2800" b="1" dirty="0" smtClean="0">
                <a:solidFill>
                  <a:schemeClr val="bg1"/>
                </a:solidFill>
              </a:rPr>
              <a:t> vi </a:t>
            </a:r>
            <a:r>
              <a:rPr lang="en-US" sz="2800" b="1" dirty="0" err="1" smtClean="0">
                <a:solidFill>
                  <a:schemeClr val="bg1"/>
                </a:solidFill>
              </a:rPr>
              <a:t>phạm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pháp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luật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8203" y="5561556"/>
            <a:ext cx="8179496" cy="688932"/>
          </a:xfrm>
          <a:prstGeom prst="ellipse">
            <a:avLst/>
          </a:prstGeom>
          <a:solidFill>
            <a:srgbClr val="F7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Trẻ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nhiễm</a:t>
            </a:r>
            <a:r>
              <a:rPr lang="en-US" sz="2800" b="1" dirty="0" smtClean="0">
                <a:solidFill>
                  <a:schemeClr val="tx1"/>
                </a:solidFill>
              </a:rPr>
              <a:t> HIV/AIDS.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0" y="-36513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34636" y="250781"/>
            <a:ext cx="6089762" cy="892219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Trẻ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em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có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hoàn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cảnh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đặc</a:t>
            </a:r>
            <a:r>
              <a:rPr lang="en-US" sz="3600" b="1" dirty="0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en-US" sz="3600" b="1" dirty="0" err="1" smtClean="0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biệt</a:t>
            </a:r>
            <a:endParaRPr lang="en-US" sz="3600" b="1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3" name="Oval 2"/>
          <p:cNvSpPr/>
          <p:nvPr/>
        </p:nvSpPr>
        <p:spPr>
          <a:xfrm>
            <a:off x="281835" y="3620021"/>
            <a:ext cx="8461331" cy="923365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Trẻ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bị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tổn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hại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nghiêm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trọng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chất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thần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1835" y="2739639"/>
            <a:ext cx="8586591" cy="6889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1A03C9"/>
                </a:solidFill>
              </a:rPr>
              <a:t>Trẻ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em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nghiện</a:t>
            </a:r>
            <a:r>
              <a:rPr lang="en-US" sz="2800" b="1" dirty="0" smtClean="0">
                <a:solidFill>
                  <a:srgbClr val="1A03C9"/>
                </a:solidFill>
              </a:rPr>
              <a:t> ma </a:t>
            </a:r>
            <a:r>
              <a:rPr lang="en-US" sz="2800" b="1" dirty="0" err="1" smtClean="0">
                <a:solidFill>
                  <a:srgbClr val="1A03C9"/>
                </a:solidFill>
              </a:rPr>
              <a:t>túy</a:t>
            </a:r>
            <a:r>
              <a:rPr lang="en-US" sz="2800" b="1" dirty="0" smtClean="0">
                <a:solidFill>
                  <a:srgbClr val="1A03C9"/>
                </a:solidFill>
              </a:rPr>
              <a:t>, </a:t>
            </a:r>
            <a:r>
              <a:rPr lang="en-US" sz="2800" b="1" dirty="0" err="1" smtClean="0">
                <a:solidFill>
                  <a:srgbClr val="1A03C9"/>
                </a:solidFill>
              </a:rPr>
              <a:t>bị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mua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bán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8203" y="4743804"/>
            <a:ext cx="8404964" cy="688932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Trẻ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em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bị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bóc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lột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xâm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hại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tình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dục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8203" y="1791222"/>
            <a:ext cx="8179496" cy="688932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Trẻ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phải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bỏ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kiếm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sống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38203" y="5724395"/>
            <a:ext cx="8179496" cy="78557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1A03C9"/>
                </a:solidFill>
              </a:rPr>
              <a:t>Trẻ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em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mắc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bệnh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hiểm</a:t>
            </a:r>
            <a:r>
              <a:rPr lang="en-US" sz="2800" b="1" dirty="0" smtClean="0">
                <a:solidFill>
                  <a:srgbClr val="1A03C9"/>
                </a:solidFill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</a:rPr>
              <a:t>nghèo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4" name="Google Shape;264;p28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050" y="-18685"/>
            <a:ext cx="9182100" cy="68945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8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34925" y="274955"/>
            <a:ext cx="6205855" cy="76835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KẾ HOẠCH HỖ TRỢ, CAN THIỆP</a:t>
            </a:r>
            <a:endParaRPr lang="en-US" sz="28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38" name="Google Shape;338;p37"/>
          <p:cNvSpPr txBox="1"/>
          <p:nvPr/>
        </p:nvSpPr>
        <p:spPr>
          <a:xfrm>
            <a:off x="620656" y="1143000"/>
            <a:ext cx="8109986" cy="5170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từng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hợp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bóc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lột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Một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hoặc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nhiều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biện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pháp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hỗ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trợ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can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thiệp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800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UBND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xã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xây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dựng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phê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duyệt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triển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khai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kiểm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tra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việc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2800" dirty="0" smtClean="0">
                <a:solidFill>
                  <a:srgbClr val="4F0FB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800" dirty="0">
              <a:solidFill>
                <a:srgbClr val="4F0FBD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trí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nguồn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tổ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L="457200" indent="-457200" algn="just">
              <a:buClr>
                <a:schemeClr val="dk1"/>
              </a:buClr>
              <a:buSzPts val="3200"/>
              <a:buFontTx/>
              <a:buChar char="-"/>
            </a:pP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Cách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li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khẩn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khỏi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 QĐ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UNBD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xã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;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đề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nghị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tòa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án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chế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quyền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cha,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áp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chăm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sóc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thay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thế</a:t>
            </a:r>
            <a:r>
              <a:rPr lang="en-US" sz="2800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2800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Tx/>
              <a:buChar char="-"/>
            </a:pPr>
            <a:endParaRPr lang="en-US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3793" y="1143000"/>
            <a:ext cx="541655" cy="4749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433096" y="4192531"/>
            <a:ext cx="541655" cy="47498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507018" y="2953591"/>
            <a:ext cx="541655" cy="4749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95395" y="5080061"/>
            <a:ext cx="541655" cy="47498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07018" y="2128843"/>
            <a:ext cx="541655" cy="47498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275714" y="1830922"/>
            <a:ext cx="6120765" cy="93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CHUYÊN ĐỀ</a:t>
            </a:r>
            <a:endParaRPr lang="en-US" sz="6000" b="1" i="0" u="none" strike="noStrike" cap="none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2" name="Google Shape;96;p13"/>
          <p:cNvSpPr txBox="1"/>
          <p:nvPr/>
        </p:nvSpPr>
        <p:spPr>
          <a:xfrm>
            <a:off x="275709" y="317843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5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Tâm</a:t>
            </a:r>
            <a:r>
              <a:rPr lang="en-US" sz="5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lý</a:t>
            </a:r>
            <a:r>
              <a:rPr lang="en-US" sz="5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r>
              <a:rPr lang="en-US" sz="5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đường</a:t>
            </a:r>
            <a:endParaRPr lang="en-US" sz="5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2800" b="1" i="1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Tân</a:t>
            </a:r>
            <a:r>
              <a:rPr lang="en-US" sz="2800" b="1" i="1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1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Bình</a:t>
            </a:r>
            <a:r>
              <a:rPr lang="en-US" sz="2800" b="1" i="1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i="1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ngày</a:t>
            </a:r>
            <a:r>
              <a:rPr lang="en-US" sz="2800" b="1" i="1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14 </a:t>
            </a:r>
            <a:r>
              <a:rPr lang="en-US" sz="2800" b="1" i="1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tháng</a:t>
            </a:r>
            <a:r>
              <a:rPr lang="en-US" sz="2800" b="1" i="1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11 </a:t>
            </a:r>
            <a:r>
              <a:rPr lang="en-US" sz="2800" b="1" i="1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năm</a:t>
            </a:r>
            <a:r>
              <a:rPr lang="en-US" sz="2800" b="1" i="1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2018</a:t>
            </a: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41025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125402" y="1142609"/>
            <a:ext cx="6120765" cy="93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đề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LỚP 1</a:t>
            </a:r>
            <a:endParaRPr lang="en-US" sz="6000" b="1" i="0" u="none" strike="noStrike" cap="none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2" name="Google Shape;96;p13"/>
          <p:cNvSpPr txBox="1"/>
          <p:nvPr/>
        </p:nvSpPr>
        <p:spPr>
          <a:xfrm>
            <a:off x="131414" y="2403562"/>
            <a:ext cx="3945286" cy="36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Cảm</a:t>
            </a:r>
            <a:r>
              <a:rPr lang="en-US" sz="2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xúc</a:t>
            </a:r>
            <a:r>
              <a:rPr lang="en-US" sz="2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ngày</a:t>
            </a:r>
            <a:r>
              <a:rPr lang="en-US" sz="2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đầu</a:t>
            </a:r>
            <a:r>
              <a:rPr lang="en-US" sz="2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đến</a:t>
            </a:r>
            <a:r>
              <a:rPr lang="en-US" sz="24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endParaRPr lang="en-US" sz="24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endParaRPr lang="en-US" sz="24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Chào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hỏi</a:t>
            </a:r>
            <a:endParaRPr lang="en-US" sz="24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endParaRPr lang="en-US" sz="24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muốn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đi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endParaRPr lang="en-US" sz="24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endParaRPr lang="en-US" sz="24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yêu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cầu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không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đáp</a:t>
            </a:r>
            <a:r>
              <a:rPr lang="en-US" sz="24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4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ứng</a:t>
            </a:r>
            <a:endParaRPr lang="en-US" sz="24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AutoNum type="arabicPeriod"/>
            </a:pPr>
            <a:endParaRPr lang="en-US" sz="2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4" name="Google Shape;96;p13"/>
          <p:cNvSpPr txBox="1"/>
          <p:nvPr/>
        </p:nvSpPr>
        <p:spPr>
          <a:xfrm>
            <a:off x="4567810" y="2420612"/>
            <a:ext cx="4300770" cy="36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5.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mắc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lỗi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6.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Hay la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hét</a:t>
            </a: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7.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Tranh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cãi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chơi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8.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Quấy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rối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ở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4346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125402" y="1142609"/>
            <a:ext cx="6120765" cy="93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60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đề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60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LỚP 2</a:t>
            </a:r>
            <a:endParaRPr lang="en-US" sz="6000" b="1" i="0" u="none" strike="noStrike" cap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2" name="Google Shape;96;p13"/>
          <p:cNvSpPr txBox="1"/>
          <p:nvPr/>
        </p:nvSpPr>
        <p:spPr>
          <a:xfrm>
            <a:off x="-137786" y="2403562"/>
            <a:ext cx="4473882" cy="36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AutoNum type="arabicPeriod"/>
            </a:pP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Tính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tự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lập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AutoNum type="arabicPeriod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Giữ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lời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hứa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3.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Mất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tập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trung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giờ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4.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cha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mẹ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vắng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nhà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4" name="Google Shape;96;p13"/>
          <p:cNvSpPr txBox="1"/>
          <p:nvPr/>
        </p:nvSpPr>
        <p:spPr>
          <a:xfrm>
            <a:off x="4336097" y="2420612"/>
            <a:ext cx="4532483" cy="36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5.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bạn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lớp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chê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cười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6.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Hay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cáu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giận</a:t>
            </a: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7.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Hay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phách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đồ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người</a:t>
            </a:r>
            <a:r>
              <a:rPr lang="en-US" sz="2800" b="1" i="0" u="none" strike="noStrike" cap="none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khác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8.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Bắt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nạt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ở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6950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3186467" y="2088549"/>
            <a:ext cx="485714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Bước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đầu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làm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quen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huống</a:t>
            </a:r>
            <a:endParaRPr sz="2800" b="0" i="0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71083" y="1213601"/>
            <a:ext cx="6891256" cy="541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Mỗi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đề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theo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cấu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trúc</a:t>
            </a:r>
            <a:r>
              <a:rPr lang="en-US" sz="2800" b="1" i="0" u="none" strike="noStrike" cap="none" dirty="0" smtClean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 </a:t>
            </a:r>
            <a:endParaRPr lang="en-US" sz="6000" b="1" i="0" u="none" strike="noStrike" cap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64105" y="1755194"/>
            <a:ext cx="2488443" cy="129144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Quan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sát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64105" y="3046641"/>
            <a:ext cx="2488443" cy="129144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Nhận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biết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97447" y="4338088"/>
            <a:ext cx="2455101" cy="1291447"/>
          </a:xfrm>
          <a:prstGeom prst="right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Ứng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xử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-112734" y="5566553"/>
            <a:ext cx="2854578" cy="129144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Trải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nghiệm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Google Shape;95;p13"/>
          <p:cNvSpPr txBox="1"/>
          <p:nvPr/>
        </p:nvSpPr>
        <p:spPr>
          <a:xfrm>
            <a:off x="3161415" y="3204632"/>
            <a:ext cx="485714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Tìm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nguyên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của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biểu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tâm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lí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huống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sz="2800" b="0" i="0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0" name="Google Shape;95;p13"/>
          <p:cNvSpPr txBox="1"/>
          <p:nvPr/>
        </p:nvSpPr>
        <p:spPr>
          <a:xfrm>
            <a:off x="3161414" y="4583761"/>
            <a:ext cx="485714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HS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được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cung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cấp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cách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ứng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xử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sz="2800" b="0" i="0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1" name="Google Shape;95;p13"/>
          <p:cNvSpPr txBox="1"/>
          <p:nvPr/>
        </p:nvSpPr>
        <p:spPr>
          <a:xfrm>
            <a:off x="3161413" y="5847665"/>
            <a:ext cx="531870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hành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1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số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tình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huống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cụ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0" i="0" u="none" strike="noStrike" cap="none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</a:t>
            </a:r>
            <a:r>
              <a:rPr lang="en-US" sz="2800" b="0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sz="2800" b="0" i="0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266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75709" y="1305447"/>
            <a:ext cx="6490423" cy="93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Hình</a:t>
            </a:r>
            <a:r>
              <a:rPr lang="en-US" sz="5400" b="1" i="0" u="none" strike="noStrike" cap="none" dirty="0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5400" b="1" i="0" u="none" strike="noStrike" cap="none" dirty="0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thực</a:t>
            </a:r>
            <a:r>
              <a:rPr lang="en-US" sz="5400" b="1" i="0" u="none" strike="noStrike" cap="none" dirty="0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5400" b="1" i="0" u="none" strike="noStrike" cap="none" dirty="0" err="1" smtClean="0">
                <a:solidFill>
                  <a:srgbClr val="33CC33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hiện</a:t>
            </a:r>
            <a:endParaRPr lang="en-US" sz="6000" b="1" i="0" u="none" strike="noStrike" cap="none" dirty="0">
              <a:solidFill>
                <a:srgbClr val="33CC33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403225" y="274955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4" name="Google Shape;96;p13"/>
          <p:cNvSpPr txBox="1"/>
          <p:nvPr/>
        </p:nvSpPr>
        <p:spPr>
          <a:xfrm>
            <a:off x="728601" y="2633555"/>
            <a:ext cx="7137744" cy="36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Mỗi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đề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tải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kiến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thức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2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tiết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Vận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2800" b="1" dirty="0" smtClean="0">
                <a:solidFill>
                  <a:srgbClr val="1A03C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: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800" b="1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giờ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chào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cờ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động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ngoài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giờ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lên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lớp</a:t>
            </a:r>
            <a:endParaRPr lang="en-US" sz="2800" b="1" i="0" u="none" strike="noStrike" cap="none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nhiệm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.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266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02590" y="-18415"/>
            <a:ext cx="9477375" cy="689483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4636" y="1143000"/>
            <a:ext cx="8084128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1" i="0" u="none" strike="noStrike" cap="none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707904" y="1971737"/>
            <a:ext cx="4608512" cy="53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960"/>
              <a:buFont typeface="Arial" panose="020B0604020202020204"/>
              <a:buNone/>
            </a:pPr>
            <a:r>
              <a:rPr lang="en-US" sz="2960" b="0" i="0" u="none" strike="noStrike" cap="none">
                <a:solidFill>
                  <a:srgbClr val="000099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1665" b="1" i="0" u="none" strike="noStrike" cap="none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31414" y="2296787"/>
            <a:ext cx="8797637" cy="22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75709" y="2780928"/>
            <a:ext cx="8592871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56843" y="823480"/>
            <a:ext cx="7102121" cy="93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r>
              <a:rPr lang="en-US" sz="60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AN </a:t>
            </a:r>
            <a:r>
              <a:rPr lang="en-US" sz="32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32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endParaRPr lang="en-US" sz="6000" b="1" i="0" u="none" strike="noStrike" cap="none" dirty="0">
              <a:solidFill>
                <a:srgbClr val="33CC33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-122709" y="297420"/>
            <a:ext cx="5534660" cy="74104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 TiH LÊ THỊ HỒNG GẤM</a:t>
            </a:r>
          </a:p>
        </p:txBody>
      </p:sp>
      <p:sp>
        <p:nvSpPr>
          <p:cNvPr id="13" name="Google Shape;96;p13"/>
          <p:cNvSpPr txBox="1"/>
          <p:nvPr/>
        </p:nvSpPr>
        <p:spPr>
          <a:xfrm>
            <a:off x="39686" y="5257750"/>
            <a:ext cx="8592820" cy="1179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Font typeface="Arial" panose="020B0604020202020204"/>
              <a:buNone/>
            </a:pPr>
            <a:endParaRPr lang="en-US" sz="2800" b="1" i="1" u="none" strike="noStrike" cap="none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4" name="Google Shape;96;p13"/>
          <p:cNvSpPr txBox="1"/>
          <p:nvPr/>
        </p:nvSpPr>
        <p:spPr>
          <a:xfrm>
            <a:off x="431228" y="1750185"/>
            <a:ext cx="7115580" cy="47770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Tuyển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việc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toàn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Luôn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Lắp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đặt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thiết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quan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sát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kiểm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soát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an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ninh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trong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nhà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trường</a:t>
            </a:r>
            <a:endParaRPr lang="en-US" sz="2800" b="1" i="0" u="none" strike="noStrike" cap="none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Hướng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dẫn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phòng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bị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xâm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qua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giờ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lớp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buổi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chủ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nhiệm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dưới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cờ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hội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....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+ </a:t>
            </a:r>
            <a:r>
              <a:rPr lang="en-US" sz="2800" b="1" i="0" u="none" strike="noStrike" cap="none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Mỗi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cán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bộ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giáo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viên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,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viên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là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một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nhân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viên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xã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hội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phụ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trách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bảo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vệ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trẻ</a:t>
            </a:r>
            <a:r>
              <a:rPr lang="en-US" sz="2800" b="1" i="0" u="none" strike="noStrike" cap="none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800" b="1" i="0" u="none" strike="noStrike" cap="none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em</a:t>
            </a:r>
            <a:endParaRPr lang="en-US" sz="2800" b="1" i="0" u="none" strike="noStrike" cap="none" dirty="0" smtClean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</a:pPr>
            <a:endParaRPr lang="en-US" sz="2400" b="1" i="0" u="none" strike="noStrike" cap="none" dirty="0">
              <a:solidFill>
                <a:srgbClr val="1A03C9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516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60551" y="-140805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6"/>
          <p:cNvSpPr/>
          <p:nvPr/>
        </p:nvSpPr>
        <p:spPr>
          <a:xfrm>
            <a:off x="2772410" y="297180"/>
            <a:ext cx="1733550" cy="123190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NỘI DUNG</a:t>
            </a:r>
          </a:p>
        </p:txBody>
      </p:sp>
      <p:sp>
        <p:nvSpPr>
          <p:cNvPr id="34" name="Oval 33"/>
          <p:cNvSpPr/>
          <p:nvPr/>
        </p:nvSpPr>
        <p:spPr>
          <a:xfrm>
            <a:off x="100965" y="1748155"/>
            <a:ext cx="691515" cy="9175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92480" y="1791970"/>
            <a:ext cx="4791075" cy="8293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 yêu cầu bảo vệ trẻ em</a:t>
            </a:r>
          </a:p>
        </p:txBody>
      </p:sp>
      <p:sp>
        <p:nvSpPr>
          <p:cNvPr id="3" name="Oval 2"/>
          <p:cNvSpPr/>
          <p:nvPr/>
        </p:nvSpPr>
        <p:spPr>
          <a:xfrm>
            <a:off x="100965" y="2970530"/>
            <a:ext cx="691515" cy="917575"/>
          </a:xfrm>
          <a:prstGeom prst="ellipse">
            <a:avLst/>
          </a:prstGeom>
          <a:solidFill>
            <a:srgbClr val="FFFF00"/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92480" y="3014345"/>
            <a:ext cx="4791075" cy="829310"/>
          </a:xfrm>
          <a:prstGeom prst="roundRect">
            <a:avLst/>
          </a:prstGeom>
          <a:solidFill>
            <a:srgbClr val="F7FD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Trách nhiệm bảo vệ trẻ em</a:t>
            </a:r>
          </a:p>
        </p:txBody>
      </p:sp>
      <p:sp>
        <p:nvSpPr>
          <p:cNvPr id="6" name="Oval 5"/>
          <p:cNvSpPr/>
          <p:nvPr/>
        </p:nvSpPr>
        <p:spPr>
          <a:xfrm>
            <a:off x="100965" y="4264025"/>
            <a:ext cx="691515" cy="9175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92480" y="4307840"/>
            <a:ext cx="4791075" cy="8293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 cấp độ bảo vệ trẻ em</a:t>
            </a:r>
          </a:p>
        </p:txBody>
      </p:sp>
      <p:sp>
        <p:nvSpPr>
          <p:cNvPr id="8" name="Oval 7"/>
          <p:cNvSpPr/>
          <p:nvPr/>
        </p:nvSpPr>
        <p:spPr>
          <a:xfrm>
            <a:off x="100965" y="5571490"/>
            <a:ext cx="691515" cy="917575"/>
          </a:xfrm>
          <a:prstGeom prst="ellipse">
            <a:avLst/>
          </a:prstGeom>
          <a:solidFill>
            <a:srgbClr val="FFFF00"/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92480" y="5615305"/>
            <a:ext cx="4791075" cy="829310"/>
          </a:xfrm>
          <a:prstGeom prst="roundRect">
            <a:avLst/>
          </a:prstGeom>
          <a:solidFill>
            <a:srgbClr val="F7FD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Khái niệm xâm hại trẻ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60551" y="-140805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6"/>
          <p:cNvSpPr/>
          <p:nvPr/>
        </p:nvSpPr>
        <p:spPr>
          <a:xfrm>
            <a:off x="2772410" y="297180"/>
            <a:ext cx="1733550" cy="123190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NỘI DUNG</a:t>
            </a:r>
          </a:p>
        </p:txBody>
      </p:sp>
      <p:sp>
        <p:nvSpPr>
          <p:cNvPr id="34" name="Oval 33"/>
          <p:cNvSpPr/>
          <p:nvPr/>
        </p:nvSpPr>
        <p:spPr>
          <a:xfrm>
            <a:off x="100965" y="1748155"/>
            <a:ext cx="691515" cy="9175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92480" y="1791970"/>
            <a:ext cx="5591175" cy="8293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 em có hoàn cảnh đặc biệt</a:t>
            </a:r>
          </a:p>
        </p:txBody>
      </p:sp>
      <p:sp>
        <p:nvSpPr>
          <p:cNvPr id="3" name="Oval 2"/>
          <p:cNvSpPr/>
          <p:nvPr/>
        </p:nvSpPr>
        <p:spPr>
          <a:xfrm>
            <a:off x="100965" y="2970530"/>
            <a:ext cx="691515" cy="917575"/>
          </a:xfrm>
          <a:prstGeom prst="ellipse">
            <a:avLst/>
          </a:prstGeom>
          <a:solidFill>
            <a:srgbClr val="FFFF00"/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92480" y="3014345"/>
            <a:ext cx="5591175" cy="829310"/>
          </a:xfrm>
          <a:prstGeom prst="roundRect">
            <a:avLst/>
          </a:prstGeom>
          <a:solidFill>
            <a:srgbClr val="F7FD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Kế hoạch hỗ trợ, can thiệp</a:t>
            </a:r>
          </a:p>
        </p:txBody>
      </p:sp>
      <p:sp>
        <p:nvSpPr>
          <p:cNvPr id="6" name="Oval 5"/>
          <p:cNvSpPr/>
          <p:nvPr/>
        </p:nvSpPr>
        <p:spPr>
          <a:xfrm>
            <a:off x="100965" y="4264025"/>
            <a:ext cx="691515" cy="9175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92480" y="4307840"/>
            <a:ext cx="7839710" cy="8293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Trách nhiệm của người làm công tác bảo vệ trẻ em cấp Phường</a:t>
            </a:r>
          </a:p>
        </p:txBody>
      </p:sp>
      <p:sp>
        <p:nvSpPr>
          <p:cNvPr id="8" name="Oval 7"/>
          <p:cNvSpPr/>
          <p:nvPr/>
        </p:nvSpPr>
        <p:spPr>
          <a:xfrm>
            <a:off x="100965" y="5571490"/>
            <a:ext cx="691515" cy="917575"/>
          </a:xfrm>
          <a:prstGeom prst="ellipse">
            <a:avLst/>
          </a:prstGeom>
          <a:solidFill>
            <a:srgbClr val="FFFF00"/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92480" y="5615305"/>
            <a:ext cx="6659880" cy="829310"/>
          </a:xfrm>
          <a:prstGeom prst="roundRect">
            <a:avLst/>
          </a:prstGeom>
          <a:solidFill>
            <a:srgbClr val="F7FD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Bảo vệ trẻ em trong quá trình tố tụng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45946" y="-126835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6"/>
          <p:cNvSpPr/>
          <p:nvPr/>
        </p:nvSpPr>
        <p:spPr>
          <a:xfrm>
            <a:off x="2959735" y="662940"/>
            <a:ext cx="1733550" cy="1231900"/>
          </a:xfrm>
          <a:prstGeom prst="rect">
            <a:avLst/>
          </a:prstGeom>
          <a:solidFill>
            <a:srgbClr val="FF66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00B05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lt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NỘI DUNG</a:t>
            </a:r>
          </a:p>
        </p:txBody>
      </p:sp>
      <p:sp>
        <p:nvSpPr>
          <p:cNvPr id="34" name="Oval 33"/>
          <p:cNvSpPr/>
          <p:nvPr/>
        </p:nvSpPr>
        <p:spPr>
          <a:xfrm>
            <a:off x="339725" y="2527300"/>
            <a:ext cx="691515" cy="9175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031240" y="2438400"/>
            <a:ext cx="5591175" cy="10960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 trình hỗ trợ, can thiệp / Quản lí trường hợp</a:t>
            </a:r>
          </a:p>
        </p:txBody>
      </p:sp>
      <p:sp>
        <p:nvSpPr>
          <p:cNvPr id="3" name="Oval 2"/>
          <p:cNvSpPr/>
          <p:nvPr/>
        </p:nvSpPr>
        <p:spPr>
          <a:xfrm>
            <a:off x="228600" y="4178935"/>
            <a:ext cx="915035" cy="917575"/>
          </a:xfrm>
          <a:prstGeom prst="ellipse">
            <a:avLst/>
          </a:prstGeom>
          <a:solidFill>
            <a:srgbClr val="FFFF00"/>
          </a:solidFill>
          <a:scene3d>
            <a:camera prst="perspectiveRelaxedModerately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43635" y="4222750"/>
            <a:ext cx="5591175" cy="829310"/>
          </a:xfrm>
          <a:prstGeom prst="roundRect">
            <a:avLst/>
          </a:prstGeom>
          <a:solidFill>
            <a:srgbClr val="F7FD9D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Hệ thống dịch vụ bảo vệ trẻ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226" y="-18250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/>
          <p:nvPr/>
        </p:nvSpPr>
        <p:spPr>
          <a:xfrm>
            <a:off x="0" y="210890"/>
            <a:ext cx="4854575" cy="910590"/>
          </a:xfrm>
          <a:prstGeom prst="rect">
            <a:avLst/>
          </a:prstGeom>
          <a:solidFill>
            <a:srgbClr val="F7FD9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/>
              <a:t>KHÁI NIỆM BẢO VỆ TRẺ EM</a:t>
            </a:r>
            <a:r>
              <a:rPr lang="vi-VN" altLang="en-US" sz="2400" b="1"/>
              <a:t> </a:t>
            </a:r>
            <a:r>
              <a:rPr lang="en-US" sz="2400" b="1"/>
              <a:t>? </a:t>
            </a:r>
            <a:endParaRPr sz="2400"/>
          </a:p>
        </p:txBody>
      </p:sp>
      <p:sp>
        <p:nvSpPr>
          <p:cNvPr id="111" name="Google Shape;111;p14"/>
          <p:cNvSpPr/>
          <p:nvPr/>
        </p:nvSpPr>
        <p:spPr>
          <a:xfrm>
            <a:off x="139206" y="1665962"/>
            <a:ext cx="8865235" cy="475989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>
            <a:solidFill>
              <a:srgbClr val="F7FD9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  </a:t>
            </a:r>
            <a:r>
              <a:rPr lang="en-US" sz="3000" dirty="0" err="1">
                <a:solidFill>
                  <a:srgbClr val="FF0000"/>
                </a:solidFill>
              </a:rPr>
              <a:t>Bảo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vệ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trẻ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em</a:t>
            </a:r>
            <a:r>
              <a:rPr lang="en-US" sz="3000" dirty="0"/>
              <a:t> </a:t>
            </a:r>
            <a:r>
              <a:rPr lang="en-US" sz="3000" dirty="0" err="1"/>
              <a:t>là</a:t>
            </a:r>
            <a:r>
              <a:rPr lang="en-US" sz="3000" dirty="0"/>
              <a:t> </a:t>
            </a:r>
            <a:r>
              <a:rPr lang="en-US" sz="3000" dirty="0" err="1"/>
              <a:t>việc</a:t>
            </a:r>
            <a:r>
              <a:rPr lang="en-US" sz="3000" dirty="0"/>
              <a:t> </a:t>
            </a:r>
            <a:r>
              <a:rPr lang="en-US" sz="3000" dirty="0" err="1"/>
              <a:t>thực</a:t>
            </a:r>
            <a:r>
              <a:rPr lang="en-US" sz="3000" dirty="0"/>
              <a:t> </a:t>
            </a:r>
            <a:r>
              <a:rPr lang="en-US" sz="3000" dirty="0" err="1"/>
              <a:t>hiện</a:t>
            </a:r>
            <a:r>
              <a:rPr lang="en-US" sz="3000" dirty="0"/>
              <a:t> </a:t>
            </a:r>
            <a:r>
              <a:rPr lang="en-US" sz="3000" dirty="0" err="1"/>
              <a:t>các</a:t>
            </a:r>
            <a:r>
              <a:rPr lang="en-US" sz="3000" dirty="0"/>
              <a:t> </a:t>
            </a:r>
            <a:r>
              <a:rPr lang="en-US" sz="3000" dirty="0" err="1"/>
              <a:t>biện</a:t>
            </a:r>
            <a:r>
              <a:rPr lang="en-US" sz="3000" dirty="0"/>
              <a:t> </a:t>
            </a:r>
            <a:r>
              <a:rPr lang="en-US" sz="3000" dirty="0" err="1"/>
              <a:t>pháp</a:t>
            </a:r>
            <a:r>
              <a:rPr lang="en-US" sz="3000" dirty="0"/>
              <a:t> </a:t>
            </a:r>
            <a:r>
              <a:rPr lang="en-US" sz="3000" dirty="0" err="1"/>
              <a:t>phù</a:t>
            </a:r>
            <a:r>
              <a:rPr lang="en-US" sz="3000" dirty="0"/>
              <a:t> </a:t>
            </a:r>
            <a:r>
              <a:rPr lang="en-US" sz="3000" dirty="0" err="1"/>
              <a:t>hợp</a:t>
            </a:r>
            <a:r>
              <a:rPr lang="en-US" sz="3000" dirty="0"/>
              <a:t> </a:t>
            </a:r>
            <a:r>
              <a:rPr lang="en-US" sz="3000" dirty="0" err="1"/>
              <a:t>để</a:t>
            </a:r>
            <a:r>
              <a:rPr lang="en-US" sz="3000" dirty="0"/>
              <a:t> </a:t>
            </a:r>
            <a:r>
              <a:rPr lang="en-US" sz="3000" dirty="0" smtClean="0"/>
              <a:t>:</a:t>
            </a:r>
            <a:endParaRPr lang="en-US" sz="3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        </a:t>
            </a:r>
            <a:r>
              <a:rPr lang="en-US" sz="3000" dirty="0" err="1"/>
              <a:t>Bảo</a:t>
            </a:r>
            <a:r>
              <a:rPr lang="en-US" sz="3000" dirty="0"/>
              <a:t> </a:t>
            </a:r>
            <a:r>
              <a:rPr lang="en-US" sz="3000" dirty="0" err="1"/>
              <a:t>đảm</a:t>
            </a:r>
            <a:r>
              <a:rPr lang="en-US" sz="3000" dirty="0"/>
              <a:t> </a:t>
            </a:r>
            <a:r>
              <a:rPr lang="en-US" sz="3000" dirty="0" err="1"/>
              <a:t>trẻ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được</a:t>
            </a:r>
            <a:r>
              <a:rPr lang="en-US" sz="3000" dirty="0"/>
              <a:t> </a:t>
            </a:r>
            <a:r>
              <a:rPr lang="en-US" sz="3000" dirty="0" err="1"/>
              <a:t>sống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00B050"/>
                </a:solidFill>
              </a:rPr>
              <a:t>an </a:t>
            </a:r>
            <a:r>
              <a:rPr lang="en-US" sz="3000" b="1" dirty="0" err="1">
                <a:solidFill>
                  <a:srgbClr val="00B050"/>
                </a:solidFill>
              </a:rPr>
              <a:t>toàn</a:t>
            </a:r>
            <a:r>
              <a:rPr lang="en-US" sz="3000" dirty="0"/>
              <a:t>, </a:t>
            </a:r>
            <a:r>
              <a:rPr lang="en-US" sz="3000" b="1" dirty="0" err="1">
                <a:solidFill>
                  <a:srgbClr val="00B050"/>
                </a:solidFill>
              </a:rPr>
              <a:t>lành</a:t>
            </a:r>
            <a:r>
              <a:rPr lang="en-US" sz="3000" b="1" dirty="0">
                <a:solidFill>
                  <a:srgbClr val="00B050"/>
                </a:solidFill>
              </a:rPr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mạnh</a:t>
            </a:r>
            <a:r>
              <a:rPr lang="en-US" sz="3000" dirty="0" smtClean="0"/>
              <a:t>;</a:t>
            </a:r>
            <a:endParaRPr lang="en-US" sz="3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        </a:t>
            </a:r>
            <a:r>
              <a:rPr lang="en-US" sz="3000" dirty="0" err="1"/>
              <a:t>Phòng</a:t>
            </a:r>
            <a:r>
              <a:rPr lang="en-US" sz="3000" dirty="0"/>
              <a:t> </a:t>
            </a:r>
            <a:r>
              <a:rPr lang="en-US" sz="3000" dirty="0" err="1"/>
              <a:t>ngừa</a:t>
            </a:r>
            <a:r>
              <a:rPr lang="en-US" sz="3000" dirty="0"/>
              <a:t>, </a:t>
            </a:r>
            <a:r>
              <a:rPr lang="en-US" sz="3000" dirty="0" err="1"/>
              <a:t>ngăn</a:t>
            </a:r>
            <a:r>
              <a:rPr lang="en-US" sz="3000" dirty="0"/>
              <a:t> </a:t>
            </a:r>
            <a:r>
              <a:rPr lang="en-US" sz="3000" dirty="0" err="1"/>
              <a:t>chặn</a:t>
            </a:r>
            <a:r>
              <a:rPr lang="en-US" sz="3000" dirty="0"/>
              <a:t> </a:t>
            </a:r>
            <a:r>
              <a:rPr lang="en-US" sz="3000" dirty="0" err="1"/>
              <a:t>và</a:t>
            </a:r>
            <a:r>
              <a:rPr lang="en-US" sz="3000" dirty="0"/>
              <a:t> </a:t>
            </a:r>
            <a:r>
              <a:rPr lang="en-US" sz="3000" dirty="0" err="1"/>
              <a:t>xử</a:t>
            </a:r>
            <a:r>
              <a:rPr lang="en-US" sz="3000" dirty="0"/>
              <a:t> </a:t>
            </a:r>
            <a:r>
              <a:rPr lang="en-US" sz="3000" dirty="0" err="1"/>
              <a:t>lí</a:t>
            </a:r>
            <a:r>
              <a:rPr lang="en-US" sz="3000" dirty="0"/>
              <a:t> </a:t>
            </a:r>
            <a:r>
              <a:rPr lang="en-US" sz="3000" dirty="0" err="1"/>
              <a:t>các</a:t>
            </a:r>
            <a:r>
              <a:rPr lang="en-US" sz="3000" dirty="0"/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hành</a:t>
            </a:r>
            <a:r>
              <a:rPr lang="en-US" sz="3000" b="1" dirty="0">
                <a:solidFill>
                  <a:srgbClr val="00B050"/>
                </a:solidFill>
              </a:rPr>
              <a:t> vi </a:t>
            </a:r>
            <a:r>
              <a:rPr lang="en-US" sz="3000" b="1" dirty="0" err="1">
                <a:solidFill>
                  <a:srgbClr val="00B050"/>
                </a:solidFill>
              </a:rPr>
              <a:t>xâm</a:t>
            </a:r>
            <a:r>
              <a:rPr lang="en-US" sz="3000" b="1" dirty="0">
                <a:solidFill>
                  <a:srgbClr val="00B050"/>
                </a:solidFill>
              </a:rPr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hại</a:t>
            </a:r>
            <a:r>
              <a:rPr lang="en-US" sz="3000" b="1" dirty="0">
                <a:solidFill>
                  <a:srgbClr val="00B050"/>
                </a:solidFill>
              </a:rPr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trẻ</a:t>
            </a:r>
            <a:r>
              <a:rPr lang="en-US" sz="3000" b="1" dirty="0">
                <a:solidFill>
                  <a:srgbClr val="00B050"/>
                </a:solidFill>
              </a:rPr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em</a:t>
            </a:r>
            <a:r>
              <a:rPr lang="en-US" sz="3000" dirty="0"/>
              <a:t>;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        </a:t>
            </a:r>
            <a:r>
              <a:rPr lang="en-US" sz="3000" b="1" dirty="0" err="1">
                <a:solidFill>
                  <a:srgbClr val="00B050"/>
                </a:solidFill>
              </a:rPr>
              <a:t>Trợ</a:t>
            </a:r>
            <a:r>
              <a:rPr lang="en-US" sz="3000" b="1" dirty="0">
                <a:solidFill>
                  <a:srgbClr val="00B050"/>
                </a:solidFill>
              </a:rPr>
              <a:t> </a:t>
            </a:r>
            <a:r>
              <a:rPr lang="en-US" sz="3000" b="1" dirty="0" err="1">
                <a:solidFill>
                  <a:srgbClr val="00B050"/>
                </a:solidFill>
              </a:rPr>
              <a:t>giúp</a:t>
            </a:r>
            <a:r>
              <a:rPr lang="en-US" sz="3000" dirty="0"/>
              <a:t> </a:t>
            </a:r>
            <a:r>
              <a:rPr lang="en-US" sz="3000" dirty="0" err="1"/>
              <a:t>trẻ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có</a:t>
            </a:r>
            <a:r>
              <a:rPr lang="en-US" sz="3000" dirty="0"/>
              <a:t> </a:t>
            </a:r>
            <a:r>
              <a:rPr lang="en-US" sz="3000" dirty="0" err="1"/>
              <a:t>hoàn</a:t>
            </a:r>
            <a:r>
              <a:rPr lang="en-US" sz="3000" dirty="0"/>
              <a:t> </a:t>
            </a:r>
            <a:r>
              <a:rPr lang="en-US" sz="3000" dirty="0" err="1"/>
              <a:t>cảnh</a:t>
            </a:r>
            <a:r>
              <a:rPr lang="en-US" sz="3000" dirty="0"/>
              <a:t> </a:t>
            </a:r>
            <a:r>
              <a:rPr lang="en-US" sz="3000" dirty="0" err="1"/>
              <a:t>đặc</a:t>
            </a:r>
            <a:r>
              <a:rPr lang="en-US" sz="3000" dirty="0"/>
              <a:t> </a:t>
            </a:r>
            <a:r>
              <a:rPr lang="en-US" sz="3000" dirty="0" err="1"/>
              <a:t>biệt</a:t>
            </a:r>
            <a:r>
              <a:rPr lang="en-US" sz="3000" dirty="0"/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</p:txBody>
      </p:sp>
      <p:grpSp>
        <p:nvGrpSpPr>
          <p:cNvPr id="5" name="Group 4"/>
          <p:cNvGrpSpPr/>
          <p:nvPr/>
        </p:nvGrpSpPr>
        <p:grpSpPr>
          <a:xfrm>
            <a:off x="598170" y="3503957"/>
            <a:ext cx="294640" cy="2162810"/>
            <a:chOff x="189" y="6169"/>
            <a:chExt cx="464" cy="3406"/>
          </a:xfrm>
        </p:grpSpPr>
        <p:sp>
          <p:nvSpPr>
            <p:cNvPr id="2" name="Sun 1"/>
            <p:cNvSpPr/>
            <p:nvPr/>
          </p:nvSpPr>
          <p:spPr>
            <a:xfrm>
              <a:off x="189" y="6169"/>
              <a:ext cx="465" cy="487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Sun 2"/>
            <p:cNvSpPr/>
            <p:nvPr/>
          </p:nvSpPr>
          <p:spPr>
            <a:xfrm>
              <a:off x="189" y="7607"/>
              <a:ext cx="465" cy="487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un 3"/>
            <p:cNvSpPr/>
            <p:nvPr/>
          </p:nvSpPr>
          <p:spPr>
            <a:xfrm>
              <a:off x="189" y="9089"/>
              <a:ext cx="465" cy="487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226" y="-18250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/>
          <p:nvPr/>
        </p:nvSpPr>
        <p:spPr>
          <a:xfrm>
            <a:off x="0" y="223415"/>
            <a:ext cx="6436195" cy="766141"/>
          </a:xfrm>
          <a:prstGeom prst="rect">
            <a:avLst/>
          </a:prstGeom>
          <a:solidFill>
            <a:srgbClr val="F7FD9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CÁC YÊU CẦU BẢO </a:t>
            </a:r>
            <a:r>
              <a:rPr lang="en-US" sz="2400" b="1" dirty="0"/>
              <a:t>VỆ TRẺ EM</a:t>
            </a:r>
            <a:r>
              <a:rPr lang="vi-VN" altLang="en-US" sz="2400" b="1" dirty="0"/>
              <a:t> </a:t>
            </a:r>
            <a:r>
              <a:rPr lang="en-US" sz="2400" b="1" dirty="0"/>
              <a:t>? </a:t>
            </a:r>
            <a:r>
              <a:rPr lang="en-US" sz="2400" b="1" dirty="0" err="1" smtClean="0"/>
              <a:t>Điều</a:t>
            </a:r>
            <a:r>
              <a:rPr lang="en-US" sz="2400" b="1" dirty="0" smtClean="0"/>
              <a:t> 47</a:t>
            </a:r>
            <a:endParaRPr sz="2400" dirty="0"/>
          </a:p>
        </p:txBody>
      </p:sp>
      <p:sp>
        <p:nvSpPr>
          <p:cNvPr id="111" name="Google Shape;111;p14"/>
          <p:cNvSpPr/>
          <p:nvPr/>
        </p:nvSpPr>
        <p:spPr>
          <a:xfrm>
            <a:off x="139700" y="1903956"/>
            <a:ext cx="8865235" cy="4630829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>
            <a:solidFill>
              <a:srgbClr val="F7FD9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</a:t>
            </a:r>
            <a:r>
              <a:rPr lang="en-US" sz="3000" dirty="0" err="1" smtClean="0">
                <a:solidFill>
                  <a:schemeClr val="tx1"/>
                </a:solidFill>
              </a:rPr>
              <a:t>Tính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hệ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thống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tính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liên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tục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có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sự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phối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hợp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chặt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chẽ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giữa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các</a:t>
            </a:r>
            <a:r>
              <a:rPr lang="en-US" sz="3000" dirty="0" smtClean="0">
                <a:solidFill>
                  <a:schemeClr val="tx1"/>
                </a:solidFill>
              </a:rPr>
              <a:t> ban </a:t>
            </a:r>
            <a:r>
              <a:rPr lang="en-US" sz="3000" dirty="0" err="1" smtClean="0">
                <a:solidFill>
                  <a:schemeClr val="tx1"/>
                </a:solidFill>
              </a:rPr>
              <a:t>ngành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trong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việc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thực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hiện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chính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sách</a:t>
            </a:r>
            <a:r>
              <a:rPr lang="en-US" sz="30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   </a:t>
            </a:r>
            <a:r>
              <a:rPr lang="en-US" sz="3000" dirty="0" err="1" smtClean="0">
                <a:solidFill>
                  <a:srgbClr val="1A03C9"/>
                </a:solidFill>
              </a:rPr>
              <a:t>Việc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bảo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vệ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trẻ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em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phải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tuân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thủ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quy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định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của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Pháp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luật</a:t>
            </a:r>
            <a:r>
              <a:rPr lang="en-US" sz="3000" dirty="0" smtClean="0">
                <a:solidFill>
                  <a:srgbClr val="1A03C9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     </a:t>
            </a:r>
            <a:r>
              <a:rPr lang="en-US" sz="3000" dirty="0" err="1" smtClean="0">
                <a:solidFill>
                  <a:schemeClr val="tx1"/>
                </a:solidFill>
              </a:rPr>
              <a:t>Trẻ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em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được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ưu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tiên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bảo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vệ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tại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gia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đình</a:t>
            </a:r>
            <a:endParaRPr lang="en-US" sz="3000" dirty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197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endParaRPr sz="44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19226" y="-18250"/>
            <a:ext cx="9182101" cy="689451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/>
          <p:nvPr/>
        </p:nvSpPr>
        <p:spPr>
          <a:xfrm>
            <a:off x="0" y="223415"/>
            <a:ext cx="6436195" cy="766141"/>
          </a:xfrm>
          <a:prstGeom prst="rect">
            <a:avLst/>
          </a:prstGeom>
          <a:solidFill>
            <a:srgbClr val="F7FD9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CÁC YÊU CẦU BẢO </a:t>
            </a:r>
            <a:r>
              <a:rPr lang="en-US" sz="2400" b="1" dirty="0"/>
              <a:t>VỆ TRẺ EM</a:t>
            </a:r>
            <a:r>
              <a:rPr lang="vi-VN" altLang="en-US" sz="2400" b="1" dirty="0"/>
              <a:t> </a:t>
            </a:r>
            <a:r>
              <a:rPr lang="en-US" sz="2400" b="1" dirty="0"/>
              <a:t>? </a:t>
            </a:r>
            <a:r>
              <a:rPr lang="en-US" sz="2400" b="1" dirty="0" err="1" smtClean="0"/>
              <a:t>Điều</a:t>
            </a:r>
            <a:r>
              <a:rPr lang="en-US" sz="2400" b="1" dirty="0" smtClean="0"/>
              <a:t> 47</a:t>
            </a:r>
            <a:endParaRPr sz="2400" dirty="0"/>
          </a:p>
        </p:txBody>
      </p:sp>
      <p:sp>
        <p:nvSpPr>
          <p:cNvPr id="111" name="Google Shape;111;p14"/>
          <p:cNvSpPr/>
          <p:nvPr/>
        </p:nvSpPr>
        <p:spPr>
          <a:xfrm>
            <a:off x="139700" y="1903956"/>
            <a:ext cx="8865235" cy="4630829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>
            <a:solidFill>
              <a:srgbClr val="F7FD9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FF0000"/>
                </a:solidFill>
              </a:rPr>
              <a:t>      </a:t>
            </a:r>
            <a:r>
              <a:rPr lang="en-US" sz="3000" dirty="0" smtClean="0">
                <a:solidFill>
                  <a:srgbClr val="C00000"/>
                </a:solidFill>
              </a:rPr>
              <a:t>Cha </a:t>
            </a:r>
            <a:r>
              <a:rPr lang="en-US" sz="3000" dirty="0" err="1" smtClean="0">
                <a:solidFill>
                  <a:srgbClr val="C00000"/>
                </a:solidFill>
              </a:rPr>
              <a:t>mẹ</a:t>
            </a:r>
            <a:r>
              <a:rPr lang="en-US" sz="3000" dirty="0" smtClean="0">
                <a:solidFill>
                  <a:srgbClr val="C00000"/>
                </a:solidFill>
              </a:rPr>
              <a:t>, </a:t>
            </a:r>
            <a:r>
              <a:rPr lang="en-US" sz="3000" dirty="0" err="1" smtClean="0">
                <a:solidFill>
                  <a:srgbClr val="C00000"/>
                </a:solidFill>
              </a:rPr>
              <a:t>người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chăm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sóc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trẻ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em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và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trẻ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em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phải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được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cung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cấp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thông</a:t>
            </a:r>
            <a:r>
              <a:rPr lang="en-US" sz="3000" dirty="0" smtClean="0">
                <a:solidFill>
                  <a:srgbClr val="C00000"/>
                </a:solidFill>
              </a:rPr>
              <a:t> tin, </a:t>
            </a:r>
            <a:r>
              <a:rPr lang="en-US" sz="3000" dirty="0" err="1" smtClean="0">
                <a:solidFill>
                  <a:srgbClr val="C00000"/>
                </a:solidFill>
              </a:rPr>
              <a:t>được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tham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gia</a:t>
            </a:r>
            <a:r>
              <a:rPr lang="en-US" sz="3000" dirty="0" smtClean="0">
                <a:solidFill>
                  <a:srgbClr val="C00000"/>
                </a:solidFill>
              </a:rPr>
              <a:t> ý </a:t>
            </a:r>
            <a:r>
              <a:rPr lang="en-US" sz="3000" dirty="0" err="1" smtClean="0">
                <a:solidFill>
                  <a:srgbClr val="C00000"/>
                </a:solidFill>
              </a:rPr>
              <a:t>kiến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với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cơ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quan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hỗ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trợ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bảo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vệ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trẻ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em</a:t>
            </a:r>
            <a:r>
              <a:rPr lang="en-US" sz="3000" dirty="0" smtClean="0">
                <a:solidFill>
                  <a:srgbClr val="C00000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   </a:t>
            </a:r>
            <a:r>
              <a:rPr lang="en-US" sz="3000" dirty="0" err="1" smtClean="0">
                <a:solidFill>
                  <a:srgbClr val="1A03C9"/>
                </a:solidFill>
              </a:rPr>
              <a:t>Coi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trọng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phòng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ngừa</a:t>
            </a:r>
            <a:r>
              <a:rPr lang="en-US" sz="3000" dirty="0" smtClean="0">
                <a:solidFill>
                  <a:srgbClr val="1A03C9"/>
                </a:solidFill>
              </a:rPr>
              <a:t>, </a:t>
            </a:r>
            <a:r>
              <a:rPr lang="en-US" sz="3000" dirty="0" err="1" smtClean="0">
                <a:solidFill>
                  <a:srgbClr val="1A03C9"/>
                </a:solidFill>
              </a:rPr>
              <a:t>ngăn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chặn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nguy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cơ</a:t>
            </a:r>
            <a:r>
              <a:rPr lang="en-US" sz="3000" dirty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tổn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hại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cho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trẻ</a:t>
            </a:r>
            <a:r>
              <a:rPr lang="en-US" sz="3000" dirty="0" smtClean="0">
                <a:solidFill>
                  <a:srgbClr val="1A03C9"/>
                </a:solidFill>
              </a:rPr>
              <a:t>, </a:t>
            </a:r>
            <a:r>
              <a:rPr lang="en-US" sz="3000" dirty="0" err="1" smtClean="0">
                <a:solidFill>
                  <a:srgbClr val="1A03C9"/>
                </a:solidFill>
              </a:rPr>
              <a:t>giải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quyết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để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giảm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thiểu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hậu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quả</a:t>
            </a:r>
            <a:r>
              <a:rPr lang="en-US" sz="3000" dirty="0" smtClean="0">
                <a:solidFill>
                  <a:srgbClr val="1A03C9"/>
                </a:solidFill>
              </a:rPr>
              <a:t>, </a:t>
            </a:r>
            <a:r>
              <a:rPr lang="en-US" sz="3000" dirty="0" err="1" smtClean="0">
                <a:solidFill>
                  <a:srgbClr val="1A03C9"/>
                </a:solidFill>
              </a:rPr>
              <a:t>tích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cực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hỗ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trợ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để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tái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hòa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nhập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cộng</a:t>
            </a:r>
            <a:r>
              <a:rPr lang="en-US" sz="3000" dirty="0" smtClean="0">
                <a:solidFill>
                  <a:srgbClr val="1A03C9"/>
                </a:solidFill>
              </a:rPr>
              <a:t> </a:t>
            </a:r>
            <a:r>
              <a:rPr lang="en-US" sz="3000" dirty="0" err="1" smtClean="0">
                <a:solidFill>
                  <a:srgbClr val="1A03C9"/>
                </a:solidFill>
              </a:rPr>
              <a:t>đồng</a:t>
            </a:r>
            <a:r>
              <a:rPr lang="en-US" sz="3000" dirty="0" smtClean="0">
                <a:solidFill>
                  <a:srgbClr val="1A03C9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9447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478515"/>
              </p:ext>
            </p:extLst>
          </p:nvPr>
        </p:nvGraphicFramePr>
        <p:xfrm>
          <a:off x="347479" y="876822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/>
          <p:cNvSpPr/>
          <p:nvPr/>
        </p:nvSpPr>
        <p:spPr>
          <a:xfrm>
            <a:off x="229775" y="1716067"/>
            <a:ext cx="2520982" cy="22546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Trách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nhiệm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bảo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vệ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trẻ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trong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môi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trường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mạng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5" name="Google Shape;185;p20"/>
          <p:cNvSpPr/>
          <p:nvPr/>
        </p:nvSpPr>
        <p:spPr>
          <a:xfrm>
            <a:off x="347479" y="29971"/>
            <a:ext cx="5357700" cy="5715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</a:t>
            </a:r>
            <a:r>
              <a:rPr lang="en-US" sz="2400" b="1" i="0" u="none" strike="noStrike" cap="none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TRÁCH NHIỆM BẢO VỆ TRẺ EM</a:t>
            </a:r>
            <a:endParaRPr sz="24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09304" y="601471"/>
            <a:ext cx="2520982" cy="175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Cung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cấp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thông</a:t>
            </a:r>
            <a:r>
              <a:rPr lang="en-US" sz="2400" b="1" dirty="0" smtClean="0"/>
              <a:t> tin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hành</a:t>
            </a:r>
            <a:r>
              <a:rPr lang="en-US" sz="2400" b="1" dirty="0" smtClean="0"/>
              <a:t> vi </a:t>
            </a:r>
            <a:r>
              <a:rPr lang="en-US" sz="2400" b="1" dirty="0" err="1" smtClean="0"/>
              <a:t>xâm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hại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1764</Words>
  <Application>Microsoft Office PowerPoint</Application>
  <PresentationFormat>On-screen Show (4:3)</PresentationFormat>
  <Paragraphs>218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38</cp:revision>
  <dcterms:created xsi:type="dcterms:W3CDTF">2018-09-19T15:48:00Z</dcterms:created>
  <dcterms:modified xsi:type="dcterms:W3CDTF">2018-11-14T02:52:30Z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1033-10.2.0.7439</vt:lpwstr>
  </property>
</Properties>
</file>