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9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80" r:id="rId10"/>
    <p:sldId id="270" r:id="rId11"/>
    <p:sldId id="271" r:id="rId12"/>
    <p:sldId id="272" r:id="rId13"/>
    <p:sldId id="273" r:id="rId14"/>
    <p:sldId id="260" r:id="rId15"/>
    <p:sldId id="274" r:id="rId16"/>
    <p:sldId id="278" r:id="rId17"/>
    <p:sldId id="281" r:id="rId18"/>
    <p:sldId id="282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7565EF-8F6E-4714-9057-2DA2B134B131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4764" y="476137"/>
            <a:ext cx="65715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400" b="1">
                <a:solidFill>
                  <a:srgbClr val="002060"/>
                </a:solidFill>
              </a:rPr>
              <a:t> CHƯƠNG TRÌNH GIÁO DỤC PHỔ THÔNG</a:t>
            </a:r>
          </a:p>
        </p:txBody>
      </p:sp>
      <p:sp>
        <p:nvSpPr>
          <p:cNvPr id="5" name="Rectangle 4"/>
          <p:cNvSpPr/>
          <p:nvPr/>
        </p:nvSpPr>
        <p:spPr>
          <a:xfrm>
            <a:off x="677369" y="4437112"/>
            <a:ext cx="82463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r>
              <a:rPr lang="vi-VN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861885" y="2152846"/>
            <a:ext cx="787733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MÔN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lịch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sử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-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địa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lí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Tự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nhiên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xã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hội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695" y="4106554"/>
            <a:ext cx="88666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000" b="1" dirty="0">
                <a:solidFill>
                  <a:schemeClr val="accent6">
                    <a:lumMod val="50000"/>
                  </a:schemeClr>
                </a:solidFill>
              </a:rPr>
              <a:t>(Ban hành kèm theo Thông tư số 32/2018/TT-BGDĐT</a:t>
            </a:r>
          </a:p>
          <a:p>
            <a:pPr lvl="0" algn="ctr"/>
            <a:r>
              <a:rPr lang="vi-VN" sz="2000" b="1" dirty="0">
                <a:solidFill>
                  <a:schemeClr val="accent6">
                    <a:lumMod val="50000"/>
                  </a:schemeClr>
                </a:solidFill>
              </a:rPr>
              <a:t>ngày 26 tháng 12 năm 2018 của Bộ trưởng Bộ Giáo dục và Đào tạo)</a:t>
            </a:r>
          </a:p>
        </p:txBody>
      </p:sp>
      <p:sp>
        <p:nvSpPr>
          <p:cNvPr id="6" name="Rectangle 5"/>
          <p:cNvSpPr/>
          <p:nvPr/>
        </p:nvSpPr>
        <p:spPr>
          <a:xfrm>
            <a:off x="3305421" y="5805264"/>
            <a:ext cx="26212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3200" b="1" dirty="0">
                <a:solidFill>
                  <a:schemeClr val="accent6">
                    <a:lumMod val="50000"/>
                  </a:schemeClr>
                </a:solidFill>
              </a:rPr>
              <a:t>Hà Nội, 2018</a:t>
            </a:r>
          </a:p>
        </p:txBody>
      </p:sp>
    </p:spTree>
    <p:extLst>
      <p:ext uri="{BB962C8B-B14F-4D97-AF65-F5344CB8AC3E}">
        <p14:creationId xmlns:p14="http://schemas.microsoft.com/office/powerpoint/2010/main" val="1260262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/>
              <a:t>ĐẶC</a:t>
            </a:r>
            <a:r>
              <a:rPr lang="en-US" b="1" dirty="0"/>
              <a:t> </a:t>
            </a:r>
            <a:r>
              <a:rPr lang="en-US" b="1" dirty="0" err="1"/>
              <a:t>ĐIỂM</a:t>
            </a:r>
            <a:r>
              <a:rPr lang="en-US" b="1" dirty="0"/>
              <a:t> </a:t>
            </a:r>
            <a:r>
              <a:rPr lang="en-US" b="1" dirty="0" err="1"/>
              <a:t>MÔN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TN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XH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bắt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buộc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1, 2, 3,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tảng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ban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4,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tiễn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</p:spPr>
        <p:txBody>
          <a:bodyPr>
            <a:noAutofit/>
          </a:bodyPr>
          <a:lstStyle/>
          <a:p>
            <a:r>
              <a:rPr lang="en-US" sz="4000" b="1" dirty="0" err="1"/>
              <a:t>QUAN</a:t>
            </a:r>
            <a:r>
              <a:rPr lang="en-US" sz="4000" b="1" dirty="0"/>
              <a:t> </a:t>
            </a:r>
            <a:r>
              <a:rPr lang="en-US" sz="4000" b="1" dirty="0" err="1"/>
              <a:t>ĐIỂM</a:t>
            </a:r>
            <a:r>
              <a:rPr lang="en-US" sz="4000" b="1" dirty="0"/>
              <a:t> </a:t>
            </a:r>
            <a:r>
              <a:rPr lang="en-US" sz="4000" b="1" dirty="0" err="1"/>
              <a:t>XÂY</a:t>
            </a:r>
            <a:r>
              <a:rPr lang="en-US" sz="4000" b="1" dirty="0"/>
              <a:t> </a:t>
            </a:r>
            <a:r>
              <a:rPr lang="en-US" sz="4000" b="1" dirty="0" err="1"/>
              <a:t>DỰNG</a:t>
            </a:r>
            <a:r>
              <a:rPr lang="en-US" sz="4000" b="1" dirty="0"/>
              <a:t> </a:t>
            </a:r>
            <a:r>
              <a:rPr lang="en-US" sz="4000" b="1" dirty="0" err="1"/>
              <a:t>CHƯƠNG</a:t>
            </a:r>
            <a:r>
              <a:rPr lang="en-US" sz="4000" b="1" dirty="0"/>
              <a:t> </a:t>
            </a:r>
            <a:r>
              <a:rPr lang="en-US" sz="4000" b="1" dirty="0" err="1"/>
              <a:t>TRÌNH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0405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quán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triệt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quan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chặt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chẽ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Việt Nam.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7606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khoẻ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bầu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quan,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ý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khoẻ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ý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gìn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IV.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thù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908720"/>
          </a:xfrm>
        </p:spPr>
        <p:txBody>
          <a:bodyPr>
            <a:normAutofit fontScale="90000"/>
          </a:bodyPr>
          <a:lstStyle/>
          <a:p>
            <a:r>
              <a:rPr lang="en-US" dirty="0"/>
              <a:t>CỤ THỂ MÔN </a:t>
            </a:r>
            <a:r>
              <a:rPr lang="en-US" b="1" dirty="0"/>
              <a:t>TỰ NHIÊN VÀ XÃ HỘI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5487888"/>
          </a:xfrm>
        </p:spPr>
        <p:txBody>
          <a:bodyPr>
            <a:normAutofit fontScale="25000" lnSpcReduction="20000"/>
          </a:bodyPr>
          <a:lstStyle/>
          <a:p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vi-VN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Các năng lực chung</a:t>
            </a: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Năng lực tự chủ và tự học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Năng lực giao tiếp và hợp tác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400" dirty="0">
                <a:latin typeface="Arial" panose="020B0604020202020204" pitchFamily="34" charset="0"/>
                <a:cs typeface="Arial" panose="020B0604020202020204" pitchFamily="34" charset="0"/>
              </a:rPr>
              <a:t>Năng lực giải quyết vấn đề và sáng tạo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vi-VN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hẩm chất của học sinh</a:t>
            </a: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Yêu nước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Nhân ái 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Chăm chỉ 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Trung thực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Trách nhiệm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ăng lực </a:t>
            </a:r>
            <a:r>
              <a:rPr lang="en-US" sz="10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thù</a:t>
            </a:r>
            <a:r>
              <a:rPr lang="vi-VN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trong môn Tự nhiên và Xã hội</a:t>
            </a: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Tìm hiểu môi trường tự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nhiên và xã hội xung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Vận dụng kiến thức, kĩ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năng đã học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9600" dirty="0">
              <a:latin typeface="+mj-lt"/>
            </a:endParaRPr>
          </a:p>
          <a:p>
            <a:pPr>
              <a:buNone/>
            </a:pPr>
            <a:endParaRPr lang="en-US" sz="9600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rời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trúc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sắp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5: Con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khoẻ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6: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98DA300E-67B4-4C72-8922-6D03D9F92C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11126"/>
              </p:ext>
            </p:extLst>
          </p:nvPr>
        </p:nvGraphicFramePr>
        <p:xfrm>
          <a:off x="472901" y="2852936"/>
          <a:ext cx="8229601" cy="3497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9944">
                  <a:extLst>
                    <a:ext uri="{9D8B030D-6E8A-4147-A177-3AD203B41FA5}">
                      <a16:colId xmlns:a16="http://schemas.microsoft.com/office/drawing/2014/main" xmlns="" val="1204041175"/>
                    </a:ext>
                  </a:extLst>
                </a:gridCol>
                <a:gridCol w="2073605">
                  <a:extLst>
                    <a:ext uri="{9D8B030D-6E8A-4147-A177-3AD203B41FA5}">
                      <a16:colId xmlns:a16="http://schemas.microsoft.com/office/drawing/2014/main" xmlns="" val="1880477871"/>
                    </a:ext>
                  </a:extLst>
                </a:gridCol>
                <a:gridCol w="2073605">
                  <a:extLst>
                    <a:ext uri="{9D8B030D-6E8A-4147-A177-3AD203B41FA5}">
                      <a16:colId xmlns:a16="http://schemas.microsoft.com/office/drawing/2014/main" xmlns="" val="1081817281"/>
                    </a:ext>
                  </a:extLst>
                </a:gridCol>
                <a:gridCol w="2072447">
                  <a:extLst>
                    <a:ext uri="{9D8B030D-6E8A-4147-A177-3AD203B41FA5}">
                      <a16:colId xmlns:a16="http://schemas.microsoft.com/office/drawing/2014/main" xmlns="" val="4073002216"/>
                    </a:ext>
                  </a:extLst>
                </a:gridCol>
              </a:tblGrid>
              <a:tr h="261009">
                <a:tc>
                  <a:txBody>
                    <a:bodyPr/>
                    <a:lstStyle/>
                    <a:p>
                      <a:pPr marL="797560" marR="79946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C</a:t>
                      </a:r>
                      <a:r>
                        <a:rPr lang="vi-VN" sz="1300" spc="-5" dirty="0">
                          <a:effectLst/>
                        </a:rPr>
                        <a:t>h</a:t>
                      </a:r>
                      <a:r>
                        <a:rPr lang="vi-VN" sz="1300" dirty="0">
                          <a:effectLst/>
                        </a:rPr>
                        <a:t>ủ</a:t>
                      </a:r>
                      <a:r>
                        <a:rPr lang="vi-VN" sz="1300" spc="225" dirty="0">
                          <a:effectLst/>
                        </a:rPr>
                        <a:t> </a:t>
                      </a:r>
                      <a:r>
                        <a:rPr lang="vi-VN" sz="1300" dirty="0">
                          <a:effectLst/>
                        </a:rPr>
                        <a:t>đề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3285" marR="88201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Lớp</a:t>
                      </a:r>
                      <a:r>
                        <a:rPr lang="vi-VN" sz="1300" spc="190" dirty="0">
                          <a:effectLst/>
                        </a:rPr>
                        <a:t> </a:t>
                      </a:r>
                      <a:r>
                        <a:rPr lang="vi-VN" sz="1300" dirty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1380" marR="88328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L</a:t>
                      </a:r>
                      <a:r>
                        <a:rPr lang="vi-VN" sz="1300" spc="5">
                          <a:effectLst/>
                        </a:rPr>
                        <a:t>ớ</a:t>
                      </a:r>
                      <a:r>
                        <a:rPr lang="vi-VN" sz="1300">
                          <a:effectLst/>
                        </a:rPr>
                        <a:t>p</a:t>
                      </a:r>
                      <a:r>
                        <a:rPr lang="vi-VN" sz="1300" spc="190">
                          <a:effectLst/>
                        </a:rPr>
                        <a:t> </a:t>
                      </a:r>
                      <a:r>
                        <a:rPr lang="vi-VN" sz="13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1380" marR="88201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Lớp</a:t>
                      </a:r>
                      <a:r>
                        <a:rPr lang="vi-VN" sz="1300" spc="190">
                          <a:effectLst/>
                        </a:rPr>
                        <a:t> </a:t>
                      </a:r>
                      <a:r>
                        <a:rPr lang="vi-VN" sz="13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238668863"/>
                  </a:ext>
                </a:extLst>
              </a:tr>
              <a:tr h="259852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Gia </a:t>
                      </a:r>
                      <a:r>
                        <a:rPr lang="vi-VN" sz="1300" spc="-10">
                          <a:effectLst/>
                        </a:rPr>
                        <a:t>đ</a:t>
                      </a:r>
                      <a:r>
                        <a:rPr lang="vi-VN" sz="1300">
                          <a:effectLst/>
                        </a:rPr>
                        <a:t>ình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1</a:t>
                      </a:r>
                      <a:r>
                        <a:rPr lang="vi-VN" sz="1300" spc="10" dirty="0">
                          <a:effectLst/>
                        </a:rPr>
                        <a:t>4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3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2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663643186"/>
                  </a:ext>
                </a:extLst>
              </a:tr>
              <a:tr h="261009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Tr</a:t>
                      </a:r>
                      <a:r>
                        <a:rPr lang="vi-VN" sz="1300" spc="-10">
                          <a:effectLst/>
                        </a:rPr>
                        <a:t>ư</a:t>
                      </a:r>
                      <a:r>
                        <a:rPr lang="vi-VN" sz="1300">
                          <a:effectLst/>
                        </a:rPr>
                        <a:t>ờng </a:t>
                      </a:r>
                      <a:r>
                        <a:rPr lang="vi-VN" sz="1300" spc="5">
                          <a:effectLst/>
                        </a:rPr>
                        <a:t>h</a:t>
                      </a:r>
                      <a:r>
                        <a:rPr lang="vi-VN" sz="1300" spc="-5">
                          <a:effectLst/>
                        </a:rPr>
                        <a:t>ọ</a:t>
                      </a:r>
                      <a:r>
                        <a:rPr lang="vi-VN" sz="1300">
                          <a:effectLst/>
                        </a:rPr>
                        <a:t>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 spc="5">
                          <a:effectLst/>
                        </a:rPr>
                        <a:t>13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2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2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62458065"/>
                  </a:ext>
                </a:extLst>
              </a:tr>
              <a:tr h="259852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C</a:t>
                      </a:r>
                      <a:r>
                        <a:rPr lang="vi-VN" sz="1300" spc="-5">
                          <a:effectLst/>
                        </a:rPr>
                        <a:t>ộ</a:t>
                      </a:r>
                      <a:r>
                        <a:rPr lang="vi-VN" sz="1300">
                          <a:effectLst/>
                        </a:rPr>
                        <a:t>ng </a:t>
                      </a:r>
                      <a:r>
                        <a:rPr lang="vi-VN" sz="1300" spc="5">
                          <a:effectLst/>
                        </a:rPr>
                        <a:t>đ</a:t>
                      </a:r>
                      <a:r>
                        <a:rPr lang="vi-VN" sz="1300" spc="-5">
                          <a:effectLst/>
                        </a:rPr>
                        <a:t>ồn</a:t>
                      </a:r>
                      <a:r>
                        <a:rPr lang="vi-VN" sz="1300">
                          <a:effectLst/>
                        </a:rPr>
                        <a:t>g </a:t>
                      </a:r>
                      <a:r>
                        <a:rPr lang="vi-VN" sz="1300" spc="-5">
                          <a:effectLst/>
                        </a:rPr>
                        <a:t>đ</a:t>
                      </a:r>
                      <a:r>
                        <a:rPr lang="vi-VN" sz="1300" spc="5">
                          <a:effectLst/>
                        </a:rPr>
                        <a:t>ị</a:t>
                      </a:r>
                      <a:r>
                        <a:rPr lang="vi-VN" sz="1300">
                          <a:effectLst/>
                        </a:rPr>
                        <a:t>a </a:t>
                      </a:r>
                      <a:r>
                        <a:rPr lang="vi-VN" sz="1300" spc="-10">
                          <a:effectLst/>
                        </a:rPr>
                        <a:t>p</a:t>
                      </a:r>
                      <a:r>
                        <a:rPr lang="vi-VN" sz="1300">
                          <a:effectLst/>
                        </a:rPr>
                        <a:t>hư</a:t>
                      </a:r>
                      <a:r>
                        <a:rPr lang="vi-VN" sz="1300" spc="-10">
                          <a:effectLst/>
                        </a:rPr>
                        <a:t>ơ</a:t>
                      </a:r>
                      <a:r>
                        <a:rPr lang="vi-VN" sz="1300" spc="-5">
                          <a:effectLst/>
                        </a:rPr>
                        <a:t>n</a:t>
                      </a:r>
                      <a:r>
                        <a:rPr lang="vi-VN" sz="1300">
                          <a:effectLst/>
                        </a:rPr>
                        <a:t>g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spc="5">
                          <a:effectLst/>
                        </a:rPr>
                        <a:t>16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6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4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022724991"/>
                  </a:ext>
                </a:extLst>
              </a:tr>
              <a:tr h="355343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Th</a:t>
                      </a:r>
                      <a:r>
                        <a:rPr lang="vi-VN" sz="1300" spc="-5">
                          <a:effectLst/>
                        </a:rPr>
                        <a:t>ự</a:t>
                      </a:r>
                      <a:r>
                        <a:rPr lang="vi-VN" sz="1300">
                          <a:effectLst/>
                        </a:rPr>
                        <a:t>c </a:t>
                      </a:r>
                      <a:r>
                        <a:rPr lang="vi-VN" sz="1300" spc="5">
                          <a:effectLst/>
                        </a:rPr>
                        <a:t>v</a:t>
                      </a:r>
                      <a:r>
                        <a:rPr lang="vi-VN" sz="1300" spc="-10">
                          <a:effectLst/>
                        </a:rPr>
                        <a:t>ậ</a:t>
                      </a:r>
                      <a:r>
                        <a:rPr lang="vi-VN" sz="1300">
                          <a:effectLst/>
                        </a:rPr>
                        <a:t>t </a:t>
                      </a:r>
                      <a:r>
                        <a:rPr lang="vi-VN" sz="1300" spc="10">
                          <a:effectLst/>
                        </a:rPr>
                        <a:t>v</a:t>
                      </a:r>
                      <a:r>
                        <a:rPr lang="vi-VN" sz="1300">
                          <a:effectLst/>
                        </a:rPr>
                        <a:t>à</a:t>
                      </a:r>
                      <a:r>
                        <a:rPr lang="vi-VN" sz="1300" spc="-15">
                          <a:effectLst/>
                        </a:rPr>
                        <a:t> </a:t>
                      </a:r>
                      <a:r>
                        <a:rPr lang="vi-VN" sz="1300" spc="-5">
                          <a:effectLst/>
                        </a:rPr>
                        <a:t>đ</a:t>
                      </a:r>
                      <a:r>
                        <a:rPr lang="vi-VN" sz="1300" spc="5">
                          <a:effectLst/>
                        </a:rPr>
                        <a:t>ộ</a:t>
                      </a:r>
                      <a:r>
                        <a:rPr lang="vi-VN" sz="1300" spc="-5">
                          <a:effectLst/>
                        </a:rPr>
                        <a:t>n</a:t>
                      </a:r>
                      <a:r>
                        <a:rPr lang="vi-VN" sz="1300">
                          <a:effectLst/>
                        </a:rPr>
                        <a:t>g </a:t>
                      </a:r>
                      <a:r>
                        <a:rPr lang="vi-VN" sz="1300" spc="-5">
                          <a:effectLst/>
                        </a:rPr>
                        <a:t>v</a:t>
                      </a:r>
                      <a:r>
                        <a:rPr lang="vi-VN" sz="1300">
                          <a:effectLst/>
                        </a:rPr>
                        <a:t>ật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6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1</a:t>
                      </a:r>
                      <a:r>
                        <a:rPr lang="vi-VN" sz="1300" spc="10" dirty="0">
                          <a:effectLst/>
                        </a:rPr>
                        <a:t>6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170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7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57687821"/>
                  </a:ext>
                </a:extLst>
              </a:tr>
              <a:tr h="259852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C</a:t>
                      </a:r>
                      <a:r>
                        <a:rPr lang="vi-VN" sz="1300" spc="-5">
                          <a:effectLst/>
                        </a:rPr>
                        <a:t>o</a:t>
                      </a:r>
                      <a:r>
                        <a:rPr lang="vi-VN" sz="1300">
                          <a:effectLst/>
                        </a:rPr>
                        <a:t>n người</a:t>
                      </a:r>
                      <a:r>
                        <a:rPr lang="vi-VN" sz="1300" spc="-10">
                          <a:effectLst/>
                        </a:rPr>
                        <a:t> </a:t>
                      </a:r>
                      <a:r>
                        <a:rPr lang="vi-VN" sz="1300">
                          <a:effectLst/>
                        </a:rPr>
                        <a:t>và</a:t>
                      </a:r>
                      <a:r>
                        <a:rPr lang="vi-VN" sz="1300" spc="10">
                          <a:effectLst/>
                        </a:rPr>
                        <a:t> </a:t>
                      </a:r>
                      <a:r>
                        <a:rPr lang="vi-VN" sz="1300" spc="5">
                          <a:effectLst/>
                        </a:rPr>
                        <a:t>s</a:t>
                      </a:r>
                      <a:r>
                        <a:rPr lang="vi-VN" sz="1300" spc="-5">
                          <a:effectLst/>
                        </a:rPr>
                        <a:t>ứ</a:t>
                      </a:r>
                      <a:r>
                        <a:rPr lang="vi-VN" sz="1300">
                          <a:effectLst/>
                        </a:rPr>
                        <a:t>c</a:t>
                      </a:r>
                      <a:r>
                        <a:rPr lang="vi-VN" sz="1300" spc="-15">
                          <a:effectLst/>
                        </a:rPr>
                        <a:t> </a:t>
                      </a:r>
                      <a:r>
                        <a:rPr lang="vi-VN" sz="1300" spc="-5">
                          <a:effectLst/>
                        </a:rPr>
                        <a:t>kh</a:t>
                      </a:r>
                      <a:r>
                        <a:rPr lang="vi-VN" sz="1300" spc="5">
                          <a:effectLst/>
                        </a:rPr>
                        <a:t>o</a:t>
                      </a:r>
                      <a:r>
                        <a:rPr lang="vi-VN" sz="1300">
                          <a:effectLst/>
                        </a:rPr>
                        <a:t>ẻ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2</a:t>
                      </a:r>
                      <a:r>
                        <a:rPr lang="vi-VN" sz="1300" spc="10">
                          <a:effectLst/>
                        </a:rPr>
                        <a:t>0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2</a:t>
                      </a:r>
                      <a:r>
                        <a:rPr lang="vi-VN" sz="1300" spc="10">
                          <a:effectLst/>
                        </a:rPr>
                        <a:t>0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2</a:t>
                      </a:r>
                      <a:r>
                        <a:rPr lang="vi-VN" sz="1300" spc="10" dirty="0">
                          <a:effectLst/>
                        </a:rPr>
                        <a:t>0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136509036"/>
                  </a:ext>
                </a:extLst>
              </a:tr>
              <a:tr h="261009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Trái </a:t>
                      </a:r>
                      <a:r>
                        <a:rPr lang="vi-VN" sz="1300" spc="-10" dirty="0">
                          <a:effectLst/>
                        </a:rPr>
                        <a:t>Đ</a:t>
                      </a:r>
                      <a:r>
                        <a:rPr lang="vi-VN" sz="1300" dirty="0">
                          <a:effectLst/>
                        </a:rPr>
                        <a:t>ất</a:t>
                      </a:r>
                      <a:r>
                        <a:rPr lang="vi-VN" sz="1300" spc="-10" dirty="0">
                          <a:effectLst/>
                        </a:rPr>
                        <a:t> </a:t>
                      </a:r>
                      <a:r>
                        <a:rPr lang="vi-VN" sz="1300" dirty="0">
                          <a:effectLst/>
                        </a:rPr>
                        <a:t>và</a:t>
                      </a:r>
                      <a:r>
                        <a:rPr lang="vi-VN" sz="1300" spc="10" dirty="0">
                          <a:effectLst/>
                        </a:rPr>
                        <a:t> </a:t>
                      </a:r>
                      <a:r>
                        <a:rPr lang="vi-VN" sz="1300" spc="5" dirty="0">
                          <a:effectLst/>
                        </a:rPr>
                        <a:t>b</a:t>
                      </a:r>
                      <a:r>
                        <a:rPr lang="vi-VN" sz="1300" spc="-10" dirty="0">
                          <a:effectLst/>
                        </a:rPr>
                        <a:t>ầ</a:t>
                      </a:r>
                      <a:r>
                        <a:rPr lang="vi-VN" sz="1300" dirty="0">
                          <a:effectLst/>
                        </a:rPr>
                        <a:t>u</a:t>
                      </a:r>
                      <a:r>
                        <a:rPr lang="vi-VN" sz="1300" spc="-10" dirty="0">
                          <a:effectLst/>
                        </a:rPr>
                        <a:t> </a:t>
                      </a:r>
                      <a:r>
                        <a:rPr lang="vi-VN" sz="1300" dirty="0">
                          <a:effectLst/>
                        </a:rPr>
                        <a:t>t</a:t>
                      </a:r>
                      <a:r>
                        <a:rPr lang="vi-VN" sz="1300" spc="5" dirty="0">
                          <a:effectLst/>
                        </a:rPr>
                        <a:t>r</a:t>
                      </a:r>
                      <a:r>
                        <a:rPr lang="vi-VN" sz="1300" spc="-10" dirty="0">
                          <a:effectLst/>
                        </a:rPr>
                        <a:t>ờ</a:t>
                      </a:r>
                      <a:r>
                        <a:rPr lang="vi-VN" sz="1300" dirty="0">
                          <a:effectLst/>
                        </a:rPr>
                        <a:t>i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spc="5">
                          <a:effectLst/>
                        </a:rPr>
                        <a:t>11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1</a:t>
                      </a:r>
                      <a:r>
                        <a:rPr lang="vi-VN" sz="1300" spc="10" dirty="0">
                          <a:effectLst/>
                        </a:rPr>
                        <a:t>3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5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802836031"/>
                  </a:ext>
                </a:extLst>
              </a:tr>
              <a:tr h="259852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Đánh</a:t>
                      </a:r>
                      <a:r>
                        <a:rPr lang="vi-VN" sz="1300" spc="-5">
                          <a:effectLst/>
                        </a:rPr>
                        <a:t> </a:t>
                      </a:r>
                      <a:r>
                        <a:rPr lang="vi-VN" sz="1300">
                          <a:effectLst/>
                        </a:rPr>
                        <a:t>giá </a:t>
                      </a:r>
                      <a:r>
                        <a:rPr lang="vi-VN" sz="1300" spc="-10">
                          <a:effectLst/>
                        </a:rPr>
                        <a:t>đ</a:t>
                      </a:r>
                      <a:r>
                        <a:rPr lang="vi-VN" sz="1300" spc="5">
                          <a:effectLst/>
                        </a:rPr>
                        <a:t>ị</a:t>
                      </a:r>
                      <a:r>
                        <a:rPr lang="vi-VN" sz="1300" spc="-5">
                          <a:effectLst/>
                        </a:rPr>
                        <a:t>n</a:t>
                      </a:r>
                      <a:r>
                        <a:rPr lang="vi-VN" sz="1300">
                          <a:effectLst/>
                        </a:rPr>
                        <a:t>h kì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0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0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1</a:t>
                      </a:r>
                      <a:r>
                        <a:rPr lang="vi-VN" sz="1300" spc="10" dirty="0">
                          <a:effectLst/>
                        </a:rPr>
                        <a:t>0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65090514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C83ACBC-4D90-4070-8869-6FC4AA8E7045}"/>
              </a:ext>
            </a:extLst>
          </p:cNvPr>
          <p:cNvSpPr/>
          <p:nvPr/>
        </p:nvSpPr>
        <p:spPr>
          <a:xfrm>
            <a:off x="472901" y="764704"/>
            <a:ext cx="8136904" cy="169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70" marR="116840" indent="359410">
              <a:lnSpc>
                <a:spcPct val="150000"/>
              </a:lnSpc>
              <a:spcAft>
                <a:spcPts val="0"/>
              </a:spcAft>
            </a:pP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lượ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ự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spc="7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ệ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400" spc="8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2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ỗ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ớ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spc="-1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400" spc="4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c,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ạy</a:t>
            </a:r>
            <a:r>
              <a:rPr lang="vi-VN" sz="2400" spc="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vi-VN" sz="2400" spc="7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lượ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ỷ</a:t>
            </a:r>
            <a:r>
              <a:rPr lang="vi-VN" sz="2400" spc="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ệ</a:t>
            </a:r>
            <a:r>
              <a:rPr lang="vi-VN" sz="2400" spc="7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ho các c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ủ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ề ở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-1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ớ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spc="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au:</a:t>
            </a:r>
            <a:endParaRPr lang="en-US" sz="2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689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296A95-1991-432B-B7ED-70582A80B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533400"/>
            <a:ext cx="8229600" cy="57832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DẠY HỌC H</a:t>
            </a:r>
            <a:r>
              <a:rPr lang="vi-VN" sz="4000" dirty="0"/>
              <a:t>Ư</a:t>
            </a:r>
            <a:r>
              <a:rPr lang="en-US" sz="4000" dirty="0"/>
              <a:t>ỚNG TIẾP CẬN NĂNG  LỰC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806505-A837-42A8-A58D-2D94D8E91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ơng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vẫn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lĩnh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chạy theo </a:t>
            </a:r>
            <a:r>
              <a:rPr lang="vi-V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khối lượng kiến thức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, ít chú ý dạy cách học,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hứng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ơng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nhằm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phát triển các phẩm chất chủ yếu và các năng lực chung mà mọi học sinh đều cần 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đồng thời phát triển các phẩm chất và năng lực riêng của từng em;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13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F82330-2488-4A3C-B034-AF3CD368E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32500" lnSpcReduction="20000"/>
          </a:bodyPr>
          <a:lstStyle/>
          <a:p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huy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lĩnh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lĩnh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tri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rèn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(hay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 các đối tượng học sinh khác nhau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cảnh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hứng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thú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6200" dirty="0">
                <a:latin typeface="Arial" panose="020B0604020202020204" pitchFamily="34" charset="0"/>
                <a:cs typeface="Arial" panose="020B0604020202020204" pitchFamily="34" charset="0"/>
              </a:rPr>
              <a:t>sở thích cá nhân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nhằm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tiềm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vi-VN" sz="6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 hóa trong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là cách dạy học chú ý tới các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 tượng riêng biệt, cá nhân hóa người học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trên lớp, phù hợp với từng đối tượng để tăng hiệu quả dạy học, </a:t>
            </a:r>
            <a:r>
              <a:rPr lang="vi-VN" sz="6200" i="1" dirty="0">
                <a:latin typeface="Arial" panose="020B0604020202020204" pitchFamily="34" charset="0"/>
                <a:cs typeface="Arial" panose="020B0604020202020204" pitchFamily="34" charset="0"/>
              </a:rPr>
              <a:t>phân hóa trong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được thực hiện chủ yếu thông qua phương pháp dạy học. </a:t>
            </a:r>
            <a:endParaRPr lang="en-US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6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 hóa ngoài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vĩ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là cách dạy theo các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ơng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khác nhau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cho các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người học khác nhau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nhằm đáp ứng được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nhu cầu, sở thích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và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 lực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của từng nhóm người học. </a:t>
            </a:r>
            <a:r>
              <a:rPr lang="vi-VN" sz="6200" i="1" dirty="0">
                <a:latin typeface="Arial" panose="020B0604020202020204" pitchFamily="34" charset="0"/>
                <a:cs typeface="Arial" panose="020B0604020202020204" pitchFamily="34" charset="0"/>
              </a:rPr>
              <a:t>Phân hóa ngoài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được thực hiện chủ yếu thông qua việc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 kế nội dung khác nhau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của các CT môn 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khá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khiếu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… Ở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quốc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50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26BAA1-B907-4D03-A57D-698D5CFF8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 CHÂN THÀNH CẢM ƠN QUÝ THẦY CÔ!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5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M:\BAN BT KHXH\MINH HIEU\phong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85800" y="457200"/>
            <a:ext cx="830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cs typeface="Arial" charset="0"/>
              </a:rPr>
              <a:t>ỦY BAN NHÂN DÂN T.P HỒ CHÍ MINH 	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cs typeface="Arial" charset="0"/>
              </a:rPr>
              <a:t>           SỞ GIÁO DỤC VÀ ĐÀO TẠO	</a:t>
            </a:r>
            <a:endParaRPr lang="en-US" sz="1600" b="1" dirty="0">
              <a:latin typeface="Calibri" pitchFamily="34" charset="0"/>
            </a:endParaRPr>
          </a:p>
        </p:txBody>
      </p:sp>
      <p:pic>
        <p:nvPicPr>
          <p:cNvPr id="2052" name="Picture 2" descr="D:\hihi\ban thao\2016\minhhung\dai thua chon giao\quyen 1\quyen 1 size 12 Folder\Links\hoa van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23306" y="1143000"/>
            <a:ext cx="1352550" cy="68263"/>
          </a:xfrm>
          <a:noFill/>
        </p:spPr>
      </p:pic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3400" y="404664"/>
            <a:ext cx="879376" cy="87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251520" y="1700808"/>
            <a:ext cx="8604448" cy="25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TRIỂN KHAI CHƯƠNG TRÌNH GIÁO DỤC PHỔ THÔNG 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LỊCH SỬ - ĐỊA LÍ LỚP 4, 5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08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 err="1"/>
              <a:t>ĐẶC</a:t>
            </a:r>
            <a:r>
              <a:rPr lang="en-US" sz="4500" b="1" dirty="0"/>
              <a:t> </a:t>
            </a:r>
            <a:r>
              <a:rPr lang="en-US" sz="4500" b="1" dirty="0" err="1"/>
              <a:t>ĐIỂM</a:t>
            </a:r>
            <a:r>
              <a:rPr lang="en-US" sz="4500" b="1" dirty="0"/>
              <a:t> </a:t>
            </a:r>
            <a:r>
              <a:rPr lang="en-US" sz="4500" b="1" dirty="0" err="1"/>
              <a:t>MÔN</a:t>
            </a:r>
            <a:r>
              <a:rPr lang="en-US" sz="4500" b="1" dirty="0"/>
              <a:t> </a:t>
            </a:r>
            <a:r>
              <a:rPr lang="en-US" sz="4500" b="1" dirty="0" err="1"/>
              <a:t>LỊCH</a:t>
            </a:r>
            <a:r>
              <a:rPr lang="en-US" sz="4500" b="1" dirty="0"/>
              <a:t> </a:t>
            </a:r>
            <a:r>
              <a:rPr lang="en-US" sz="4500" b="1" dirty="0" err="1"/>
              <a:t>SỬ</a:t>
            </a:r>
            <a:r>
              <a:rPr lang="en-US" sz="4500" b="1" dirty="0"/>
              <a:t> - </a:t>
            </a:r>
            <a:r>
              <a:rPr lang="en-US" sz="4500" b="1" dirty="0" err="1"/>
              <a:t>ĐỊA</a:t>
            </a:r>
            <a:r>
              <a:rPr lang="en-US" sz="4500" b="1" dirty="0"/>
              <a:t> </a:t>
            </a:r>
            <a:r>
              <a:rPr lang="en-US" sz="4500" b="1" dirty="0" err="1"/>
              <a:t>LÍ</a:t>
            </a:r>
            <a:endParaRPr lang="en-US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05584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bắt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buộc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5.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1, 2, 3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móng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Việt Nam,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giềng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nét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640960" cy="780696"/>
          </a:xfrm>
        </p:spPr>
        <p:txBody>
          <a:bodyPr>
            <a:normAutofit/>
          </a:bodyPr>
          <a:lstStyle/>
          <a:p>
            <a:r>
              <a:rPr lang="en-US" sz="4000" dirty="0" err="1"/>
              <a:t>QUAN</a:t>
            </a:r>
            <a:r>
              <a:rPr lang="en-US" sz="4000" dirty="0"/>
              <a:t> </a:t>
            </a:r>
            <a:r>
              <a:rPr lang="en-US" sz="4000" dirty="0" err="1"/>
              <a:t>ĐIỂM</a:t>
            </a:r>
            <a:r>
              <a:rPr lang="en-US" sz="4000" dirty="0"/>
              <a:t> </a:t>
            </a:r>
            <a:r>
              <a:rPr lang="en-US" sz="4000" dirty="0" err="1"/>
              <a:t>XÂY</a:t>
            </a:r>
            <a:r>
              <a:rPr lang="en-US" sz="4000" dirty="0"/>
              <a:t> </a:t>
            </a:r>
            <a:r>
              <a:rPr lang="en-US" sz="4000" dirty="0" err="1"/>
              <a:t>DỰNG</a:t>
            </a:r>
            <a:r>
              <a:rPr lang="en-US" sz="4000" dirty="0"/>
              <a:t> </a:t>
            </a:r>
            <a:r>
              <a:rPr lang="en-US" sz="4000" dirty="0" err="1"/>
              <a:t>CHƯƠNG</a:t>
            </a:r>
            <a:r>
              <a:rPr lang="en-US" sz="4000" dirty="0"/>
              <a:t> </a:t>
            </a:r>
            <a:r>
              <a:rPr lang="en-US" sz="4000" dirty="0" err="1"/>
              <a:t>TRÌNH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thuyết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tiễn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,...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lứa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6093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Việt Nam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tộc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Việt Nam.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giềng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tiễn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song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vẫn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511256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bồi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tộc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quê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gìn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Việt Nam;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tộc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1152128"/>
          </a:xfrm>
        </p:spPr>
        <p:txBody>
          <a:bodyPr>
            <a:normAutofit/>
          </a:bodyPr>
          <a:lstStyle/>
          <a:p>
            <a:r>
              <a:rPr lang="en-US" sz="4000" dirty="0"/>
              <a:t>YÊU CẦU CẦN ĐẠT MÔN LỊCH SỬ- ĐỊA LÍ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5517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thù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M:\BAN BT KHXH\MINH HIEU\phong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85800" y="457200"/>
            <a:ext cx="830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cs typeface="Arial" charset="0"/>
              </a:rPr>
              <a:t>ỦY BAN NHÂN DÂN T.P HỒ CHÍ MINH 	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cs typeface="Arial" charset="0"/>
              </a:rPr>
              <a:t>           SỞ GIÁO DỤC VÀ ĐÀO TẠO	</a:t>
            </a:r>
            <a:endParaRPr lang="en-US" sz="1600" b="1" dirty="0">
              <a:latin typeface="Calibri" pitchFamily="34" charset="0"/>
            </a:endParaRPr>
          </a:p>
        </p:txBody>
      </p:sp>
      <p:pic>
        <p:nvPicPr>
          <p:cNvPr id="2052" name="Picture 2" descr="D:\hihi\ban thao\2016\minhhung\dai thua chon giao\quyen 1\quyen 1 size 12 Folder\Links\hoa van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23306" y="1143000"/>
            <a:ext cx="1352550" cy="68263"/>
          </a:xfrm>
          <a:noFill/>
        </p:spPr>
      </p:pic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3400" y="404664"/>
            <a:ext cx="879376" cy="87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251520" y="1700808"/>
            <a:ext cx="8604448" cy="27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PHỔ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TỰ NHIÊN XÃ HỘI</a:t>
            </a: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08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1631634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</TotalTime>
  <Words>2371</Words>
  <Application>Microsoft Office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ĐẶC ĐIỂM MÔN LỊCH SỬ - ĐỊA LÍ</vt:lpstr>
      <vt:lpstr>QUAN ĐIỂM XÂY DỰNG CHƯƠNG TRÌNH</vt:lpstr>
      <vt:lpstr>PowerPoint Presentation</vt:lpstr>
      <vt:lpstr>PowerPoint Presentation</vt:lpstr>
      <vt:lpstr>MỤC TIÊU CHƯƠNG TRÌNH:</vt:lpstr>
      <vt:lpstr>YÊU CẦU CẦN ĐẠT MÔN LỊCH SỬ- ĐỊA LÍ</vt:lpstr>
      <vt:lpstr>PowerPoint Presentation</vt:lpstr>
      <vt:lpstr>         ĐẶC ĐIỂM MÔN HỌC TN và XH</vt:lpstr>
      <vt:lpstr>QUAN ĐIỂM XÂY DỰNG CHƯƠNG TRÌNH</vt:lpstr>
      <vt:lpstr>PowerPoint Presentation</vt:lpstr>
      <vt:lpstr>PowerPoint Presentation</vt:lpstr>
      <vt:lpstr>CỤ THỂ MÔN TỰ NHIÊN VÀ XÃ HỘI </vt:lpstr>
      <vt:lpstr>PowerPoint Presentation</vt:lpstr>
      <vt:lpstr>PowerPoint Presentation</vt:lpstr>
      <vt:lpstr>DẠY HỌC HƯỚNG TIẾP CẬN NĂNG  LỰC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ThanhBinh</dc:creator>
  <cp:lastModifiedBy>VS9 Win 8.1</cp:lastModifiedBy>
  <cp:revision>37</cp:revision>
  <dcterms:created xsi:type="dcterms:W3CDTF">2019-07-30T07:09:56Z</dcterms:created>
  <dcterms:modified xsi:type="dcterms:W3CDTF">2019-09-03T05:46:48Z</dcterms:modified>
</cp:coreProperties>
</file>