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368" r:id="rId2"/>
    <p:sldId id="338" r:id="rId3"/>
    <p:sldId id="362" r:id="rId4"/>
    <p:sldId id="352" r:id="rId5"/>
    <p:sldId id="353" r:id="rId6"/>
    <p:sldId id="342" r:id="rId7"/>
    <p:sldId id="359" r:id="rId8"/>
    <p:sldId id="361" r:id="rId9"/>
    <p:sldId id="365" r:id="rId10"/>
    <p:sldId id="366" r:id="rId11"/>
    <p:sldId id="354" r:id="rId12"/>
    <p:sldId id="344" r:id="rId13"/>
    <p:sldId id="340" r:id="rId14"/>
    <p:sldId id="355" r:id="rId15"/>
    <p:sldId id="308" r:id="rId16"/>
    <p:sldId id="367" r:id="rId17"/>
    <p:sldId id="363" r:id="rId18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FF"/>
    <a:srgbClr val="66FF33"/>
    <a:srgbClr val="00FF00"/>
    <a:srgbClr val="FF99FF"/>
    <a:srgbClr val="CCCCFF"/>
    <a:srgbClr val="FF0000"/>
    <a:srgbClr val="918D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20"/>
    <p:restoredTop sz="93906"/>
  </p:normalViewPr>
  <p:slideViewPr>
    <p:cSldViewPr showGuides="1">
      <p:cViewPr>
        <p:scale>
          <a:sx n="107" d="100"/>
          <a:sy n="107" d="100"/>
        </p:scale>
        <p:origin x="-186" y="-36"/>
      </p:cViewPr>
      <p:guideLst>
        <p:guide orient="horz" pos="2160"/>
        <p:guide pos="28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/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23766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dirty="0"/>
          </a:p>
        </p:txBody>
      </p:sp>
      <p:sp>
        <p:nvSpPr>
          <p:cNvPr id="2355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8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rcRect b="3795"/>
          <a:stretch>
            <a:fillRect/>
          </a:stretch>
        </p:blipFill>
        <p:spPr>
          <a:xfrm>
            <a:off x="0" y="260350"/>
            <a:ext cx="9144000" cy="659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620713"/>
            <a:ext cx="8207375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1843088"/>
            <a:ext cx="8212138" cy="9810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GIF"/><Relationship Id="rId2" Type="http://schemas.openxmlformats.org/officeDocument/2006/relationships/audio" Target="file:///C:\Documents%20and%20Settings\owner\My%20Documents\Downloads\Em-Nho-Tay-Nguyen.mp3" TargetMode="External"/><Relationship Id="rId1" Type="http://schemas.microsoft.com/office/2007/relationships/media" Target="file:///C:\Documents%20and%20Settings\owner\My%20Documents\Downloads\Em-Nho-Tay-Nguyen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4.png"/><Relationship Id="rId7" Type="http://schemas.openxmlformats.org/officeDocument/2006/relationships/image" Target="../media/image30.jpe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jpeg"/><Relationship Id="rId11" Type="http://schemas.openxmlformats.org/officeDocument/2006/relationships/image" Target="../media/image27.png"/><Relationship Id="rId5" Type="http://schemas.openxmlformats.org/officeDocument/2006/relationships/image" Target="../media/image28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25.png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audio" Target="../media/audio3.wav"/><Relationship Id="rId7" Type="http://schemas.openxmlformats.org/officeDocument/2006/relationships/image" Target="../media/image3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wmf"/><Relationship Id="rId5" Type="http://schemas.openxmlformats.org/officeDocument/2006/relationships/image" Target="../media/image34.GIF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42.GI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0_Aero Bliss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vi-VN" altLang="vi-VN" dirty="0">
              <a:latin typeface="Arial" panose="020B0604020202020204" pitchFamily="34" charset="0"/>
            </a:endParaRPr>
          </a:p>
        </p:txBody>
      </p:sp>
      <p:pic>
        <p:nvPicPr>
          <p:cNvPr id="2051" name="Picture 28" descr="1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1219200"/>
            <a:ext cx="4238625" cy="205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Rectangle 5"/>
          <p:cNvSpPr/>
          <p:nvPr/>
        </p:nvSpPr>
        <p:spPr>
          <a:xfrm>
            <a:off x="685800" y="635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alt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PHÒNG GIÁO DỤC-ĐÀO TẠO </a:t>
            </a:r>
            <a:r>
              <a:rPr lang="en-US" altLang="vi-VN" sz="24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</a:t>
            </a:r>
            <a:r>
              <a:rPr lang="en-US" altLang="vi-VN" sz="24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altLang="vi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</a:t>
            </a:r>
            <a:r>
              <a:rPr lang="en-US" altLang="vi-VN" sz="24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TIỂU </a:t>
            </a:r>
            <a:r>
              <a:rPr lang="en-US" altLang="vi-VN" sz="24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endParaRPr lang="en-US" altLang="vi-VN" sz="2400" b="1" dirty="0">
              <a:latin typeface="Arial" panose="020B0604020202020204" pitchFamily="34" charset="0"/>
            </a:endParaRPr>
          </a:p>
        </p:txBody>
      </p:sp>
      <p:pic>
        <p:nvPicPr>
          <p:cNvPr id="2053" name="Picture 8" descr="Fireworks-02-jun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2860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Picture 9" descr="Fireworks-02-june"/>
          <p:cNvPicPr>
            <a:picLocks noChangeAspect="1"/>
          </p:cNvPicPr>
          <p:nvPr/>
        </p:nvPicPr>
        <p:blipFill>
          <a:blip r:embed="rId6">
            <a:grayscl/>
            <a:lum bright="70001" contrast="-70000"/>
          </a:blip>
          <a:stretch>
            <a:fillRect/>
          </a:stretch>
        </p:blipFill>
        <p:spPr>
          <a:xfrm>
            <a:off x="6096000" y="1143000"/>
            <a:ext cx="25146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5" name="Picture 10" descr="Buom01T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5334000"/>
            <a:ext cx="1390650" cy="1112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Picture 11" descr="Buom01T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8600" y="5334000"/>
            <a:ext cx="1295400" cy="1112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54" name="Em-Nho-Tay-Nguyen.mp3">
            <a:hlinkClick r:id="" action="ppaction://media"/>
          </p:cNvPr>
          <p:cNvPicPr>
            <a:picLocks noGrp="1" noRot="1" noChangeAspect="1"/>
          </p:cNvPicPr>
          <p:nvPr>
            <p:ph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rcRect/>
          <a:stretch>
            <a:fillRect/>
          </a:stretch>
        </p:blipFill>
        <p:spPr>
          <a:xfrm>
            <a:off x="4419600" y="3048000"/>
            <a:ext cx="304800" cy="304800"/>
          </a:xfrm>
          <a:ln/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-685800" y="3200400"/>
            <a:ext cx="10439400" cy="7699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4400" b="1" i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Quý thầy, cô giáo về dự giờ</a:t>
            </a:r>
            <a:endParaRPr sz="4400" b="1" i="1" dirty="0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1" name="TextBox 13"/>
          <p:cNvSpPr txBox="1"/>
          <p:nvPr/>
        </p:nvSpPr>
        <p:spPr>
          <a:xfrm>
            <a:off x="1905000" y="4038600"/>
            <a:ext cx="62484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vi-VN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vi-VN" sz="4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Chiến thắng Chi Lăng Lịch sử lớp 4</a:t>
            </a:r>
            <a:endParaRPr lang="en-US" altLang="vi-VN" sz="4000" b="1" i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0" name="Text Box 15"/>
          <p:cNvSpPr txBox="1"/>
          <p:nvPr/>
        </p:nvSpPr>
        <p:spPr>
          <a:xfrm>
            <a:off x="1905000" y="5800725"/>
            <a:ext cx="5791200" cy="645160"/>
          </a:xfrm>
          <a:prstGeom prst="rect">
            <a:avLst/>
          </a:prstGeom>
          <a:solidFill>
            <a:srgbClr val="69EDED"/>
          </a:solidFill>
          <a:ln w="9525" cap="flat" cmpd="sng">
            <a:solidFill>
              <a:srgbClr val="69EDED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>
                <a:solidFill>
                  <a:srgbClr val="F81016"/>
                </a:solidFill>
                <a:latin typeface=".VnTime" panose="020B7200000000000000" pitchFamily="34" charset="0"/>
              </a:rPr>
              <a:t>GV</a:t>
            </a:r>
            <a:r>
              <a:rPr lang="en-US" altLang="vi-VN" sz="3600" smtClean="0">
                <a:solidFill>
                  <a:srgbClr val="F81016"/>
                </a:solidFill>
                <a:latin typeface=".VnTime" panose="020B7200000000000000" pitchFamily="34" charset="0"/>
              </a:rPr>
              <a:t>:</a:t>
            </a:r>
            <a:endParaRPr lang="en-US" altLang="vi-VN" sz="3600" dirty="0">
              <a:solidFill>
                <a:srgbClr val="F8101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2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800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854"/>
                </p:tgtEl>
              </p:cMediaNode>
            </p:audio>
          </p:childTnLst>
        </p:cTn>
      </p:par>
    </p:tnLst>
    <p:bldLst>
      <p:bldP spid="206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LDO-CHI-LA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225" y="762000"/>
            <a:ext cx="3886200" cy="5867400"/>
          </a:xfrm>
          <a:prstGeom prst="rect">
            <a:avLst/>
          </a:prstGeom>
          <a:solidFill>
            <a:srgbClr val="B2B2A9"/>
          </a:solidFill>
          <a:ln w="9525" cap="flat" cmpd="sng">
            <a:solidFill>
              <a:srgbClr val="0066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4340" name="Arc 4"/>
          <p:cNvSpPr/>
          <p:nvPr/>
        </p:nvSpPr>
        <p:spPr>
          <a:xfrm rot="-4049466" flipH="1">
            <a:off x="5784850" y="1830388"/>
            <a:ext cx="636588" cy="1403350"/>
          </a:xfrm>
          <a:custGeom>
            <a:avLst/>
            <a:gdLst>
              <a:gd name="txL" fmla="*/ 0 w 21287"/>
              <a:gd name="txT" fmla="*/ 0 h 8477"/>
              <a:gd name="txR" fmla="*/ 21287 w 21287"/>
              <a:gd name="txB" fmla="*/ 8477 h 8477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21287" h="8477" fill="none">
                <a:moveTo>
                  <a:pt x="19867" y="-1"/>
                </a:moveTo>
                <a:cubicBezTo>
                  <a:pt x="20525" y="1543"/>
                  <a:pt x="21002" y="3158"/>
                  <a:pt x="21286" y="4813"/>
                </a:cubicBezTo>
              </a:path>
              <a:path w="21287" h="8477" stroke="0">
                <a:moveTo>
                  <a:pt x="19867" y="-1"/>
                </a:moveTo>
                <a:cubicBezTo>
                  <a:pt x="20525" y="1543"/>
                  <a:pt x="21002" y="3158"/>
                  <a:pt x="21286" y="4813"/>
                </a:cubicBezTo>
                <a:lnTo>
                  <a:pt x="0" y="8477"/>
                </a:lnTo>
                <a:lnTo>
                  <a:pt x="19867" y="-1"/>
                </a:lnTo>
                <a:close/>
              </a:path>
            </a:pathLst>
          </a:custGeom>
          <a:noFill/>
          <a:ln w="5715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2" name="Text Box 5"/>
          <p:cNvSpPr txBox="1"/>
          <p:nvPr/>
        </p:nvSpPr>
        <p:spPr>
          <a:xfrm rot="5400000">
            <a:off x="5133975" y="3427413"/>
            <a:ext cx="1652588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sz="1600" b="1" dirty="0">
                <a:solidFill>
                  <a:srgbClr val="000000"/>
                </a:solidFill>
                <a:latin typeface="VNI-Times" pitchFamily="2" charset="0"/>
              </a:rPr>
              <a:t>DAÕY   NUÙI   ÑAÙ</a:t>
            </a:r>
          </a:p>
        </p:txBody>
      </p:sp>
      <p:sp>
        <p:nvSpPr>
          <p:cNvPr id="12293" name="Text Box 6"/>
          <p:cNvSpPr txBox="1"/>
          <p:nvPr/>
        </p:nvSpPr>
        <p:spPr>
          <a:xfrm rot="5400000">
            <a:off x="7581900" y="3449638"/>
            <a:ext cx="1905000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sz="1600" b="1" dirty="0">
                <a:solidFill>
                  <a:srgbClr val="000000"/>
                </a:solidFill>
                <a:latin typeface="VNI-Times" pitchFamily="2" charset="0"/>
              </a:rPr>
              <a:t>DAÕY   NUÙI  ÑAÁT</a:t>
            </a:r>
          </a:p>
        </p:txBody>
      </p:sp>
      <p:grpSp>
        <p:nvGrpSpPr>
          <p:cNvPr id="2" name="Group 43"/>
          <p:cNvGrpSpPr/>
          <p:nvPr/>
        </p:nvGrpSpPr>
        <p:grpSpPr>
          <a:xfrm>
            <a:off x="6303963" y="1905000"/>
            <a:ext cx="1770062" cy="3505200"/>
            <a:chOff x="3072" y="864"/>
            <a:chExt cx="1595" cy="2726"/>
          </a:xfrm>
        </p:grpSpPr>
        <p:pic>
          <p:nvPicPr>
            <p:cNvPr id="12356" name="Picture 7" descr="MAI-PHUC2"/>
            <p:cNvPicPr>
              <a:picLocks noChangeAspect="1"/>
            </p:cNvPicPr>
            <p:nvPr/>
          </p:nvPicPr>
          <p:blipFill>
            <a:blip r:embed="rId4">
              <a:lum bright="-12000" contrast="36000"/>
            </a:blip>
            <a:stretch>
              <a:fillRect/>
            </a:stretch>
          </p:blipFill>
          <p:spPr>
            <a:xfrm rot="1497809">
              <a:off x="3302" y="3123"/>
              <a:ext cx="418" cy="4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357" name="Picture 8" descr="MAI-PHUC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-3581327">
              <a:off x="3137" y="894"/>
              <a:ext cx="360" cy="29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358" name="Picture 9" descr="MAI-PHUC2"/>
            <p:cNvPicPr>
              <a:picLocks noChangeAspect="1"/>
            </p:cNvPicPr>
            <p:nvPr/>
          </p:nvPicPr>
          <p:blipFill>
            <a:blip r:embed="rId4">
              <a:lum bright="-12000" contrast="36000"/>
            </a:blip>
            <a:stretch>
              <a:fillRect/>
            </a:stretch>
          </p:blipFill>
          <p:spPr>
            <a:xfrm rot="2540670">
              <a:off x="3072" y="1824"/>
              <a:ext cx="418" cy="4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359" name="Picture 10" descr="MAI-PHUC2"/>
            <p:cNvPicPr>
              <a:picLocks noChangeAspect="1"/>
            </p:cNvPicPr>
            <p:nvPr/>
          </p:nvPicPr>
          <p:blipFill>
            <a:blip r:embed="rId4">
              <a:lum bright="-12000" contrast="36000"/>
            </a:blip>
            <a:stretch>
              <a:fillRect/>
            </a:stretch>
          </p:blipFill>
          <p:spPr>
            <a:xfrm rot="2716810">
              <a:off x="3096" y="1175"/>
              <a:ext cx="418" cy="4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360" name="Picture 11" descr="MAI-PHUC2"/>
            <p:cNvPicPr>
              <a:picLocks noChangeAspect="1"/>
            </p:cNvPicPr>
            <p:nvPr/>
          </p:nvPicPr>
          <p:blipFill>
            <a:blip r:embed="rId4">
              <a:lum bright="-12000" contrast="36000"/>
            </a:blip>
            <a:stretch>
              <a:fillRect/>
            </a:stretch>
          </p:blipFill>
          <p:spPr>
            <a:xfrm rot="-8182887">
              <a:off x="4224" y="1248"/>
              <a:ext cx="418" cy="4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361" name="Picture 12" descr="MAI-PHUC1"/>
            <p:cNvPicPr>
              <a:picLocks noChangeAspect="1"/>
            </p:cNvPicPr>
            <p:nvPr/>
          </p:nvPicPr>
          <p:blipFill>
            <a:blip r:embed="rId5">
              <a:lum bright="-17999" contrast="42000"/>
            </a:blip>
            <a:stretch>
              <a:fillRect/>
            </a:stretch>
          </p:blipFill>
          <p:spPr>
            <a:xfrm rot="6984815">
              <a:off x="4289" y="1710"/>
              <a:ext cx="360" cy="29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362" name="Picture 13" descr="MAI-PHUC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7363835">
              <a:off x="4337" y="2430"/>
              <a:ext cx="360" cy="29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83982" name="Text Box 14"/>
          <p:cNvSpPr txBox="1">
            <a:spLocks noChangeArrowheads="1"/>
          </p:cNvSpPr>
          <p:nvPr/>
        </p:nvSpPr>
        <p:spPr bwMode="auto">
          <a:xfrm>
            <a:off x="7620000" y="1676400"/>
            <a:ext cx="884238" cy="254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eaLnBrk="0" hangingPunct="0">
              <a:buClrTx/>
              <a:buSzTx/>
              <a:buFontTx/>
              <a:buNone/>
              <a:defRPr/>
            </a:pPr>
            <a:r>
              <a:rPr kumimoji="0" lang="en-US" sz="1050" b="1" kern="1200" cap="none" spc="0" normalizeH="0" baseline="0" noProof="0">
                <a:solidFill>
                  <a:srgbClr val="000000"/>
                </a:solidFill>
                <a:latin typeface="VNI-Times" pitchFamily="2" charset="0"/>
                <a:ea typeface="+mn-ea"/>
                <a:cs typeface="+mn-cs"/>
              </a:rPr>
              <a:t>Nuùi Ma Saún</a:t>
            </a:r>
          </a:p>
        </p:txBody>
      </p:sp>
      <p:sp>
        <p:nvSpPr>
          <p:cNvPr id="83983" name="Text Box 15"/>
          <p:cNvSpPr txBox="1">
            <a:spLocks noChangeArrowheads="1"/>
          </p:cNvSpPr>
          <p:nvPr/>
        </p:nvSpPr>
        <p:spPr bwMode="auto">
          <a:xfrm>
            <a:off x="5791200" y="1295400"/>
            <a:ext cx="1346200" cy="4381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eaLnBrk="0" hangingPunct="0">
              <a:buClrTx/>
              <a:buSzTx/>
              <a:buFontTx/>
              <a:buNone/>
              <a:defRPr/>
            </a:pPr>
            <a:r>
              <a:rPr kumimoji="0" lang="en-US" sz="1200" kern="1200" cap="none" spc="0" normalizeH="0" baseline="0" noProof="0">
                <a:solidFill>
                  <a:srgbClr val="000000"/>
                </a:solidFill>
                <a:latin typeface="VNI-Times" pitchFamily="2" charset="0"/>
                <a:ea typeface="+mn-ea"/>
                <a:cs typeface="+mn-cs"/>
              </a:rPr>
              <a:t>      </a:t>
            </a:r>
            <a:r>
              <a:rPr kumimoji="0" lang="en-US" sz="1050" b="1" kern="1200" cap="none" spc="0" normalizeH="0" baseline="0" noProof="0">
                <a:solidFill>
                  <a:srgbClr val="000000"/>
                </a:solidFill>
                <a:latin typeface="VNI-Times" pitchFamily="2" charset="0"/>
                <a:ea typeface="+mn-ea"/>
                <a:cs typeface="+mn-cs"/>
              </a:rPr>
              <a:t>Cöûa Ngaên </a:t>
            </a:r>
          </a:p>
          <a:p>
            <a:pPr marR="0" defTabSz="914400" eaLnBrk="0" hangingPunct="0">
              <a:buClrTx/>
              <a:buSzTx/>
              <a:buFontTx/>
              <a:buNone/>
              <a:defRPr/>
            </a:pPr>
            <a:r>
              <a:rPr kumimoji="0" lang="en-US" sz="1050" b="1" kern="1200" cap="none" spc="0" normalizeH="0" baseline="0" noProof="0">
                <a:solidFill>
                  <a:srgbClr val="000000"/>
                </a:solidFill>
                <a:latin typeface="VNI-Times" pitchFamily="2" charset="0"/>
                <a:ea typeface="+mn-ea"/>
                <a:cs typeface="+mn-cs"/>
              </a:rPr>
              <a:t>Nuùi Quyû Moân Quan</a:t>
            </a:r>
          </a:p>
        </p:txBody>
      </p:sp>
      <p:sp>
        <p:nvSpPr>
          <p:cNvPr id="83984" name="Text Box 16"/>
          <p:cNvSpPr txBox="1">
            <a:spLocks noChangeArrowheads="1"/>
          </p:cNvSpPr>
          <p:nvPr/>
        </p:nvSpPr>
        <p:spPr bwMode="auto">
          <a:xfrm>
            <a:off x="7086600" y="2133600"/>
            <a:ext cx="1309688" cy="254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eaLnBrk="0" hangingPunct="0">
              <a:buClrTx/>
              <a:buSzTx/>
              <a:buFontTx/>
              <a:buNone/>
              <a:defRPr/>
            </a:pPr>
            <a:r>
              <a:rPr kumimoji="0" lang="en-US" sz="1050" b="1" kern="1200" cap="none" spc="0" normalizeH="0" baseline="0" noProof="0">
                <a:solidFill>
                  <a:srgbClr val="000000"/>
                </a:solidFill>
                <a:latin typeface="VNI-Times" pitchFamily="2" charset="0"/>
                <a:ea typeface="+mn-ea"/>
                <a:cs typeface="+mn-cs"/>
              </a:rPr>
              <a:t>Nuùi Phöôïng Hoaøng</a:t>
            </a:r>
          </a:p>
        </p:txBody>
      </p:sp>
      <p:sp>
        <p:nvSpPr>
          <p:cNvPr id="83985" name="Text Box 17"/>
          <p:cNvSpPr txBox="1">
            <a:spLocks noChangeArrowheads="1"/>
          </p:cNvSpPr>
          <p:nvPr/>
        </p:nvSpPr>
        <p:spPr bwMode="auto">
          <a:xfrm>
            <a:off x="6705600" y="5562600"/>
            <a:ext cx="725488" cy="2619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eaLnBrk="0" hangingPunct="0">
              <a:buClrTx/>
              <a:buSzTx/>
              <a:buFontTx/>
              <a:buNone/>
              <a:defRPr/>
            </a:pPr>
            <a:r>
              <a:rPr kumimoji="0" lang="en-US" sz="1050" b="1" kern="1200" cap="none" spc="0" normalizeH="0" baseline="0" noProof="0">
                <a:solidFill>
                  <a:srgbClr val="000000"/>
                </a:solidFill>
                <a:latin typeface="VNI-Times" pitchFamily="2" charset="0"/>
                <a:ea typeface="+mn-ea"/>
                <a:cs typeface="+mn-cs"/>
              </a:rPr>
              <a:t>Ngoõ Theà</a:t>
            </a:r>
          </a:p>
        </p:txBody>
      </p:sp>
      <p:sp>
        <p:nvSpPr>
          <p:cNvPr id="14348" name="Arc 18"/>
          <p:cNvSpPr/>
          <p:nvPr/>
        </p:nvSpPr>
        <p:spPr>
          <a:xfrm rot="2512794">
            <a:off x="6734175" y="-57150"/>
            <a:ext cx="782638" cy="1295400"/>
          </a:xfrm>
          <a:custGeom>
            <a:avLst/>
            <a:gdLst>
              <a:gd name="txL" fmla="*/ 0 w 19639"/>
              <a:gd name="txT" fmla="*/ 0 h 19781"/>
              <a:gd name="txR" fmla="*/ 19639 w 19639"/>
              <a:gd name="txB" fmla="*/ 19781 h 19781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19639" h="19781" fill="none">
                <a:moveTo>
                  <a:pt x="8675" y="0"/>
                </a:moveTo>
                <a:cubicBezTo>
                  <a:pt x="13529" y="2128"/>
                  <a:pt x="17431" y="5968"/>
                  <a:pt x="19638" y="10787"/>
                </a:cubicBezTo>
              </a:path>
              <a:path w="19639" h="19781" stroke="0">
                <a:moveTo>
                  <a:pt x="8675" y="0"/>
                </a:moveTo>
                <a:cubicBezTo>
                  <a:pt x="13529" y="2128"/>
                  <a:pt x="17431" y="5968"/>
                  <a:pt x="19638" y="10787"/>
                </a:cubicBezTo>
                <a:lnTo>
                  <a:pt x="0" y="19781"/>
                </a:lnTo>
                <a:lnTo>
                  <a:pt x="8675" y="0"/>
                </a:lnTo>
                <a:close/>
              </a:path>
            </a:pathLst>
          </a:custGeom>
          <a:noFill/>
          <a:ln w="571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9" name="Arc 19"/>
          <p:cNvSpPr/>
          <p:nvPr/>
        </p:nvSpPr>
        <p:spPr>
          <a:xfrm rot="-1527921" flipH="1">
            <a:off x="7113588" y="-95250"/>
            <a:ext cx="1143000" cy="739775"/>
          </a:xfrm>
          <a:custGeom>
            <a:avLst/>
            <a:gdLst>
              <a:gd name="txL" fmla="*/ 0 w 21127"/>
              <a:gd name="txT" fmla="*/ 0 h 15026"/>
              <a:gd name="txR" fmla="*/ 21127 w 21127"/>
              <a:gd name="txB" fmla="*/ 15026 h 15026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21127" h="15026" fill="none">
                <a:moveTo>
                  <a:pt x="15517" y="-1"/>
                </a:moveTo>
                <a:cubicBezTo>
                  <a:pt x="18338" y="2913"/>
                  <a:pt x="20282" y="6563"/>
                  <a:pt x="21127" y="10530"/>
                </a:cubicBezTo>
              </a:path>
              <a:path w="21127" h="15026" stroke="0">
                <a:moveTo>
                  <a:pt x="15517" y="-1"/>
                </a:moveTo>
                <a:cubicBezTo>
                  <a:pt x="18338" y="2913"/>
                  <a:pt x="20282" y="6563"/>
                  <a:pt x="21127" y="10530"/>
                </a:cubicBezTo>
                <a:lnTo>
                  <a:pt x="0" y="15026"/>
                </a:lnTo>
                <a:lnTo>
                  <a:pt x="15517" y="-1"/>
                </a:lnTo>
                <a:close/>
              </a:path>
            </a:pathLst>
          </a:custGeom>
          <a:noFill/>
          <a:ln w="571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0" name="Arc 20"/>
          <p:cNvSpPr/>
          <p:nvPr/>
        </p:nvSpPr>
        <p:spPr>
          <a:xfrm rot="-2898609" flipH="1">
            <a:off x="6843713" y="639763"/>
            <a:ext cx="1738312" cy="650875"/>
          </a:xfrm>
          <a:custGeom>
            <a:avLst/>
            <a:gdLst>
              <a:gd name="txL" fmla="*/ 0 w 21127"/>
              <a:gd name="txT" fmla="*/ 0 h 15026"/>
              <a:gd name="txR" fmla="*/ 21127 w 21127"/>
              <a:gd name="txB" fmla="*/ 15026 h 15026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21127" h="15026" fill="none">
                <a:moveTo>
                  <a:pt x="15517" y="-1"/>
                </a:moveTo>
                <a:cubicBezTo>
                  <a:pt x="18338" y="2913"/>
                  <a:pt x="20282" y="6563"/>
                  <a:pt x="21127" y="10530"/>
                </a:cubicBezTo>
              </a:path>
              <a:path w="21127" h="15026" stroke="0">
                <a:moveTo>
                  <a:pt x="15517" y="-1"/>
                </a:moveTo>
                <a:cubicBezTo>
                  <a:pt x="18338" y="2913"/>
                  <a:pt x="20282" y="6563"/>
                  <a:pt x="21127" y="10530"/>
                </a:cubicBezTo>
                <a:lnTo>
                  <a:pt x="0" y="15026"/>
                </a:lnTo>
                <a:lnTo>
                  <a:pt x="15517" y="-1"/>
                </a:lnTo>
                <a:close/>
              </a:path>
            </a:pathLst>
          </a:custGeom>
          <a:noFill/>
          <a:ln w="571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3989" name="Text Box 21"/>
          <p:cNvSpPr txBox="1">
            <a:spLocks noChangeArrowheads="1"/>
          </p:cNvSpPr>
          <p:nvPr/>
        </p:nvSpPr>
        <p:spPr bwMode="auto">
          <a:xfrm>
            <a:off x="6096000" y="4519613"/>
            <a:ext cx="963613" cy="254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0" hangingPunct="0">
              <a:buClrTx/>
              <a:buSzTx/>
              <a:buFontTx/>
              <a:buNone/>
              <a:defRPr/>
            </a:pPr>
            <a:r>
              <a:rPr kumimoji="0" lang="en-US" sz="1050" b="1" kern="1200" cap="none" spc="0" normalizeH="0" baseline="0" noProof="0">
                <a:solidFill>
                  <a:srgbClr val="000000"/>
                </a:solidFill>
                <a:latin typeface="VNI-Times" pitchFamily="2" charset="0"/>
                <a:ea typeface="+mn-ea"/>
                <a:cs typeface="+mn-cs"/>
              </a:rPr>
              <a:t>Nuùi Cai Kinh</a:t>
            </a:r>
          </a:p>
        </p:txBody>
      </p:sp>
      <p:sp>
        <p:nvSpPr>
          <p:cNvPr id="83990" name="Text Box 22"/>
          <p:cNvSpPr txBox="1">
            <a:spLocks noChangeArrowheads="1"/>
          </p:cNvSpPr>
          <p:nvPr/>
        </p:nvSpPr>
        <p:spPr bwMode="auto">
          <a:xfrm>
            <a:off x="7086600" y="4419600"/>
            <a:ext cx="911225" cy="254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eaLnBrk="0" hangingPunct="0">
              <a:buClrTx/>
              <a:buSzTx/>
              <a:buFontTx/>
              <a:buNone/>
              <a:defRPr/>
            </a:pPr>
            <a:r>
              <a:rPr kumimoji="0" lang="en-US" sz="1050" b="1" kern="1200" cap="none" spc="0" normalizeH="0" baseline="0" noProof="0">
                <a:solidFill>
                  <a:srgbClr val="000000"/>
                </a:solidFill>
                <a:latin typeface="VNI-Times" pitchFamily="2" charset="0"/>
                <a:ea typeface="+mn-ea"/>
                <a:cs typeface="+mn-cs"/>
              </a:rPr>
              <a:t>Nuùi Maõ Yeân</a:t>
            </a:r>
          </a:p>
        </p:txBody>
      </p:sp>
      <p:sp>
        <p:nvSpPr>
          <p:cNvPr id="14352" name="Arc 23"/>
          <p:cNvSpPr/>
          <p:nvPr/>
        </p:nvSpPr>
        <p:spPr>
          <a:xfrm flipH="1" flipV="1">
            <a:off x="7250113" y="3808413"/>
            <a:ext cx="706437" cy="1290637"/>
          </a:xfrm>
          <a:custGeom>
            <a:avLst/>
            <a:gdLst>
              <a:gd name="txL" fmla="*/ 0 w 21600"/>
              <a:gd name="txT" fmla="*/ 0 h 21759"/>
              <a:gd name="txR" fmla="*/ 21600 w 21600"/>
              <a:gd name="txB" fmla="*/ 21759 h 21759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21600" h="21759" fill="none">
                <a:moveTo>
                  <a:pt x="13865" y="-1"/>
                </a:moveTo>
                <a:cubicBezTo>
                  <a:pt x="18767" y="4103"/>
                  <a:pt x="21600" y="10168"/>
                  <a:pt x="21600" y="16562"/>
                </a:cubicBezTo>
                <a:cubicBezTo>
                  <a:pt x="21600" y="18313"/>
                  <a:pt x="21386" y="20058"/>
                  <a:pt x="20965" y="21758"/>
                </a:cubicBezTo>
              </a:path>
              <a:path w="21600" h="21759" stroke="0">
                <a:moveTo>
                  <a:pt x="13865" y="-1"/>
                </a:moveTo>
                <a:cubicBezTo>
                  <a:pt x="18767" y="4103"/>
                  <a:pt x="21600" y="10168"/>
                  <a:pt x="21600" y="16562"/>
                </a:cubicBezTo>
                <a:cubicBezTo>
                  <a:pt x="21600" y="18313"/>
                  <a:pt x="21386" y="20058"/>
                  <a:pt x="20965" y="21758"/>
                </a:cubicBezTo>
                <a:lnTo>
                  <a:pt x="0" y="16562"/>
                </a:lnTo>
                <a:lnTo>
                  <a:pt x="13865" y="-1"/>
                </a:lnTo>
                <a:close/>
              </a:path>
            </a:pathLst>
          </a:custGeom>
          <a:noFill/>
          <a:ln w="57150" cap="flat" cmpd="sng">
            <a:solidFill>
              <a:srgbClr val="000000">
                <a:alpha val="100000"/>
              </a:srgbClr>
            </a:solidFill>
            <a:prstDash val="sysDot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6" name="Arc 42"/>
          <p:cNvSpPr/>
          <p:nvPr/>
        </p:nvSpPr>
        <p:spPr>
          <a:xfrm rot="1959047" flipH="1">
            <a:off x="8239125" y="2289175"/>
            <a:ext cx="760413" cy="2225675"/>
          </a:xfrm>
          <a:custGeom>
            <a:avLst/>
            <a:gdLst>
              <a:gd name="txL" fmla="*/ 0 w 20953"/>
              <a:gd name="txT" fmla="*/ 0 h 8477"/>
              <a:gd name="txR" fmla="*/ 20953 w 20953"/>
              <a:gd name="txB" fmla="*/ 8477 h 8477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20953" h="8477" fill="none">
                <a:moveTo>
                  <a:pt x="19867" y="-1"/>
                </a:moveTo>
                <a:cubicBezTo>
                  <a:pt x="20313" y="1046"/>
                  <a:pt x="20676" y="2127"/>
                  <a:pt x="20953" y="3230"/>
                </a:cubicBezTo>
              </a:path>
              <a:path w="20953" h="8477" stroke="0">
                <a:moveTo>
                  <a:pt x="19867" y="-1"/>
                </a:moveTo>
                <a:cubicBezTo>
                  <a:pt x="20313" y="1046"/>
                  <a:pt x="20676" y="2127"/>
                  <a:pt x="20953" y="3230"/>
                </a:cubicBezTo>
                <a:lnTo>
                  <a:pt x="0" y="8477"/>
                </a:lnTo>
                <a:lnTo>
                  <a:pt x="19867" y="-1"/>
                </a:lnTo>
                <a:close/>
              </a:path>
            </a:pathLst>
          </a:custGeom>
          <a:noFill/>
          <a:ln w="5715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6" name="Rectangle 44"/>
          <p:cNvSpPr/>
          <p:nvPr/>
        </p:nvSpPr>
        <p:spPr>
          <a:xfrm>
            <a:off x="6096000" y="6657975"/>
            <a:ext cx="2362200" cy="1524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r>
              <a:rPr dirty="0">
                <a:solidFill>
                  <a:srgbClr val="FF0000"/>
                </a:solidFill>
                <a:latin typeface="Arial" panose="020B0604020202020204" pitchFamily="34" charset="0"/>
              </a:rPr>
              <a:t>ược đồ trận Chi Lăng</a:t>
            </a:r>
          </a:p>
        </p:txBody>
      </p:sp>
      <p:sp>
        <p:nvSpPr>
          <p:cNvPr id="14358" name="Arc 42"/>
          <p:cNvSpPr/>
          <p:nvPr/>
        </p:nvSpPr>
        <p:spPr>
          <a:xfrm rot="5097502" flipH="1">
            <a:off x="7589838" y="3265488"/>
            <a:ext cx="760412" cy="2290762"/>
          </a:xfrm>
          <a:custGeom>
            <a:avLst/>
            <a:gdLst>
              <a:gd name="txL" fmla="*/ 0 w 20953"/>
              <a:gd name="txT" fmla="*/ 0 h 8477"/>
              <a:gd name="txR" fmla="*/ 20953 w 20953"/>
              <a:gd name="txB" fmla="*/ 8477 h 8477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20953" h="8477" fill="none">
                <a:moveTo>
                  <a:pt x="19867" y="-1"/>
                </a:moveTo>
                <a:cubicBezTo>
                  <a:pt x="20313" y="1046"/>
                  <a:pt x="20676" y="2127"/>
                  <a:pt x="20953" y="3230"/>
                </a:cubicBezTo>
              </a:path>
              <a:path w="20953" h="8477" stroke="0">
                <a:moveTo>
                  <a:pt x="19867" y="-1"/>
                </a:moveTo>
                <a:cubicBezTo>
                  <a:pt x="20313" y="1046"/>
                  <a:pt x="20676" y="2127"/>
                  <a:pt x="20953" y="3230"/>
                </a:cubicBezTo>
                <a:lnTo>
                  <a:pt x="0" y="8477"/>
                </a:lnTo>
                <a:lnTo>
                  <a:pt x="19867" y="-1"/>
                </a:lnTo>
                <a:close/>
              </a:path>
            </a:pathLst>
          </a:custGeom>
          <a:noFill/>
          <a:ln w="5715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9" name="Arc 42"/>
          <p:cNvSpPr/>
          <p:nvPr/>
        </p:nvSpPr>
        <p:spPr>
          <a:xfrm rot="7143828" flipH="1">
            <a:off x="7558088" y="3865563"/>
            <a:ext cx="760412" cy="2290762"/>
          </a:xfrm>
          <a:custGeom>
            <a:avLst/>
            <a:gdLst>
              <a:gd name="txL" fmla="*/ 0 w 20953"/>
              <a:gd name="txT" fmla="*/ 0 h 8477"/>
              <a:gd name="txR" fmla="*/ 20953 w 20953"/>
              <a:gd name="txB" fmla="*/ 8477 h 8477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20953" h="8477" fill="none">
                <a:moveTo>
                  <a:pt x="19867" y="-1"/>
                </a:moveTo>
                <a:cubicBezTo>
                  <a:pt x="20313" y="1046"/>
                  <a:pt x="20676" y="2127"/>
                  <a:pt x="20953" y="3230"/>
                </a:cubicBezTo>
              </a:path>
              <a:path w="20953" h="8477" stroke="0">
                <a:moveTo>
                  <a:pt x="19867" y="-1"/>
                </a:moveTo>
                <a:cubicBezTo>
                  <a:pt x="20313" y="1046"/>
                  <a:pt x="20676" y="2127"/>
                  <a:pt x="20953" y="3230"/>
                </a:cubicBezTo>
                <a:lnTo>
                  <a:pt x="0" y="8477"/>
                </a:lnTo>
                <a:lnTo>
                  <a:pt x="19867" y="-1"/>
                </a:lnTo>
                <a:close/>
              </a:path>
            </a:pathLst>
          </a:custGeom>
          <a:noFill/>
          <a:ln w="5715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60" name="Arc 4"/>
          <p:cNvSpPr/>
          <p:nvPr/>
        </p:nvSpPr>
        <p:spPr>
          <a:xfrm rot="-5648291" flipH="1">
            <a:off x="5667375" y="2714625"/>
            <a:ext cx="638175" cy="1403350"/>
          </a:xfrm>
          <a:custGeom>
            <a:avLst/>
            <a:gdLst>
              <a:gd name="txL" fmla="*/ 0 w 21287"/>
              <a:gd name="txT" fmla="*/ 0 h 8477"/>
              <a:gd name="txR" fmla="*/ 21287 w 21287"/>
              <a:gd name="txB" fmla="*/ 8477 h 8477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21287" h="8477" fill="none">
                <a:moveTo>
                  <a:pt x="19867" y="-1"/>
                </a:moveTo>
                <a:cubicBezTo>
                  <a:pt x="20525" y="1543"/>
                  <a:pt x="21002" y="3158"/>
                  <a:pt x="21286" y="4813"/>
                </a:cubicBezTo>
              </a:path>
              <a:path w="21287" h="8477" stroke="0">
                <a:moveTo>
                  <a:pt x="19867" y="-1"/>
                </a:moveTo>
                <a:cubicBezTo>
                  <a:pt x="20525" y="1543"/>
                  <a:pt x="21002" y="3158"/>
                  <a:pt x="21286" y="4813"/>
                </a:cubicBezTo>
                <a:lnTo>
                  <a:pt x="0" y="8477"/>
                </a:lnTo>
                <a:lnTo>
                  <a:pt x="19867" y="-1"/>
                </a:lnTo>
                <a:close/>
              </a:path>
            </a:pathLst>
          </a:custGeom>
          <a:noFill/>
          <a:ln w="5715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61" name="Arc 4"/>
          <p:cNvSpPr/>
          <p:nvPr/>
        </p:nvSpPr>
        <p:spPr>
          <a:xfrm rot="-7325126" flipH="1">
            <a:off x="5838825" y="3536950"/>
            <a:ext cx="209550" cy="1638300"/>
          </a:xfrm>
          <a:custGeom>
            <a:avLst/>
            <a:gdLst>
              <a:gd name="txL" fmla="*/ 0 w 21287"/>
              <a:gd name="txT" fmla="*/ 0 h 8477"/>
              <a:gd name="txR" fmla="*/ 21287 w 21287"/>
              <a:gd name="txB" fmla="*/ 8477 h 8477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21287" h="8477" fill="none">
                <a:moveTo>
                  <a:pt x="19867" y="-1"/>
                </a:moveTo>
                <a:cubicBezTo>
                  <a:pt x="20525" y="1543"/>
                  <a:pt x="21002" y="3158"/>
                  <a:pt x="21286" y="4813"/>
                </a:cubicBezTo>
              </a:path>
              <a:path w="21287" h="8477" stroke="0">
                <a:moveTo>
                  <a:pt x="19867" y="-1"/>
                </a:moveTo>
                <a:cubicBezTo>
                  <a:pt x="20525" y="1543"/>
                  <a:pt x="21002" y="3158"/>
                  <a:pt x="21286" y="4813"/>
                </a:cubicBezTo>
                <a:lnTo>
                  <a:pt x="0" y="8477"/>
                </a:lnTo>
                <a:lnTo>
                  <a:pt x="19867" y="-1"/>
                </a:lnTo>
                <a:close/>
              </a:path>
            </a:pathLst>
          </a:custGeom>
          <a:noFill/>
          <a:ln w="5715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2311" name="Group 52"/>
          <p:cNvGrpSpPr/>
          <p:nvPr/>
        </p:nvGrpSpPr>
        <p:grpSpPr>
          <a:xfrm>
            <a:off x="5045075" y="4648200"/>
            <a:ext cx="2087563" cy="2052638"/>
            <a:chOff x="5045075" y="4648200"/>
            <a:chExt cx="2087549" cy="2052638"/>
          </a:xfrm>
        </p:grpSpPr>
        <p:sp>
          <p:nvSpPr>
            <p:cNvPr id="12339" name="Arc 29"/>
            <p:cNvSpPr/>
            <p:nvPr/>
          </p:nvSpPr>
          <p:spPr>
            <a:xfrm rot="9308394" flipH="1" flipV="1">
              <a:off x="5045075" y="6459520"/>
              <a:ext cx="729507" cy="241318"/>
            </a:xfrm>
            <a:custGeom>
              <a:avLst/>
              <a:gdLst>
                <a:gd name="txL" fmla="*/ 0 w 20894"/>
                <a:gd name="txT" fmla="*/ 0 h 19072"/>
                <a:gd name="txR" fmla="*/ 20894 w 20894"/>
                <a:gd name="txB" fmla="*/ 19072 h 19072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20894" h="19072" fill="none">
                  <a:moveTo>
                    <a:pt x="10139" y="0"/>
                  </a:moveTo>
                  <a:cubicBezTo>
                    <a:pt x="15465" y="2831"/>
                    <a:pt x="19364" y="7760"/>
                    <a:pt x="20894" y="13594"/>
                  </a:cubicBezTo>
                </a:path>
                <a:path w="20894" h="19072" stroke="0">
                  <a:moveTo>
                    <a:pt x="10139" y="0"/>
                  </a:moveTo>
                  <a:cubicBezTo>
                    <a:pt x="15465" y="2831"/>
                    <a:pt x="19364" y="7760"/>
                    <a:pt x="20894" y="13594"/>
                  </a:cubicBezTo>
                  <a:lnTo>
                    <a:pt x="0" y="19072"/>
                  </a:lnTo>
                  <a:lnTo>
                    <a:pt x="10139" y="0"/>
                  </a:lnTo>
                  <a:close/>
                </a:path>
              </a:pathLst>
            </a:custGeom>
            <a:noFill/>
            <a:ln w="57150" cap="flat" cmpd="sng">
              <a:solidFill>
                <a:srgbClr val="000000">
                  <a:alpha val="100000"/>
                </a:srgbClr>
              </a:solidFill>
              <a:prstDash val="sysDot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40" name="Group 51"/>
            <p:cNvGrpSpPr/>
            <p:nvPr/>
          </p:nvGrpSpPr>
          <p:grpSpPr>
            <a:xfrm>
              <a:off x="5334000" y="4648200"/>
              <a:ext cx="1798624" cy="1986048"/>
              <a:chOff x="5287976" y="4631784"/>
              <a:chExt cx="1798624" cy="1986048"/>
            </a:xfrm>
          </p:grpSpPr>
          <p:sp>
            <p:nvSpPr>
              <p:cNvPr id="12341" name="Text Box 32"/>
              <p:cNvSpPr txBox="1"/>
              <p:nvPr/>
            </p:nvSpPr>
            <p:spPr>
              <a:xfrm>
                <a:off x="5334000" y="4631784"/>
                <a:ext cx="842963" cy="2301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sz="900" b="1" dirty="0">
                    <a:latin typeface="VNI-Times" pitchFamily="2" charset="0"/>
                  </a:rPr>
                  <a:t>CHUÙ GIAÛI : </a:t>
                </a:r>
              </a:p>
            </p:txBody>
          </p:sp>
          <p:sp>
            <p:nvSpPr>
              <p:cNvPr id="12342" name="Arc 28"/>
              <p:cNvSpPr/>
              <p:nvPr/>
            </p:nvSpPr>
            <p:spPr>
              <a:xfrm rot="-5741872" flipH="1">
                <a:off x="5601338" y="5536248"/>
                <a:ext cx="83370" cy="613577"/>
              </a:xfrm>
              <a:custGeom>
                <a:avLst/>
                <a:gdLst>
                  <a:gd name="txL" fmla="*/ 0 w 21287"/>
                  <a:gd name="txT" fmla="*/ 0 h 8477"/>
                  <a:gd name="txR" fmla="*/ 21287 w 21287"/>
                  <a:gd name="txB" fmla="*/ 8477 h 8477"/>
                </a:gdLst>
                <a:ahLst/>
                <a:cxnLst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0" y="2147483647"/>
                  </a:cxn>
                </a:cxnLst>
                <a:rect l="txL" t="txT" r="txR" b="txB"/>
                <a:pathLst>
                  <a:path w="21287" h="8477" fill="none">
                    <a:moveTo>
                      <a:pt x="19867" y="-1"/>
                    </a:moveTo>
                    <a:cubicBezTo>
                      <a:pt x="20525" y="1543"/>
                      <a:pt x="21002" y="3158"/>
                      <a:pt x="21286" y="4813"/>
                    </a:cubicBezTo>
                  </a:path>
                  <a:path w="21287" h="8477" stroke="0">
                    <a:moveTo>
                      <a:pt x="19867" y="-1"/>
                    </a:moveTo>
                    <a:cubicBezTo>
                      <a:pt x="20525" y="1543"/>
                      <a:pt x="21002" y="3158"/>
                      <a:pt x="21286" y="4813"/>
                    </a:cubicBezTo>
                    <a:lnTo>
                      <a:pt x="0" y="8477"/>
                    </a:lnTo>
                    <a:lnTo>
                      <a:pt x="19867" y="-1"/>
                    </a:lnTo>
                    <a:close/>
                  </a:path>
                </a:pathLst>
              </a:custGeom>
              <a:noFill/>
              <a:ln w="57150" cap="flat" cmpd="sng">
                <a:solidFill>
                  <a:srgbClr val="FF0000">
                    <a:alpha val="100000"/>
                  </a:srgbClr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98" name="Oval 30" descr="Large confetti"/>
              <p:cNvSpPr>
                <a:spLocks noChangeArrowheads="1"/>
              </p:cNvSpPr>
              <p:nvPr/>
            </p:nvSpPr>
            <p:spPr bwMode="auto">
              <a:xfrm>
                <a:off x="5334012" y="4860384"/>
                <a:ext cx="228598" cy="203200"/>
              </a:xfrm>
              <a:prstGeom prst="ellipse">
                <a:avLst/>
              </a:prstGeom>
              <a:pattFill prst="lgConfetti">
                <a:fgClr>
                  <a:srgbClr val="808080"/>
                </a:fgClr>
                <a:bgClr>
                  <a:schemeClr val="bg1"/>
                </a:bgClr>
              </a:pattFill>
              <a:ln w="9525">
                <a:solidFill>
                  <a:schemeClr val="bg1"/>
                </a:solidFill>
                <a:rou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44" name="Oval 31"/>
              <p:cNvSpPr/>
              <p:nvPr/>
            </p:nvSpPr>
            <p:spPr>
              <a:xfrm>
                <a:off x="5409829" y="4911173"/>
                <a:ext cx="45729" cy="76184"/>
              </a:xfrm>
              <a:prstGeom prst="ellipse">
                <a:avLst/>
              </a:prstGeom>
              <a:solidFill>
                <a:srgbClr val="969696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sz="9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345" name="Text Box 33"/>
              <p:cNvSpPr txBox="1"/>
              <p:nvPr/>
            </p:nvSpPr>
            <p:spPr>
              <a:xfrm>
                <a:off x="5638479" y="4860384"/>
                <a:ext cx="425210" cy="23078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sz="900" b="1" dirty="0">
                    <a:latin typeface="VNI-Times" pitchFamily="2" charset="0"/>
                  </a:rPr>
                  <a:t>Nuùi </a:t>
                </a:r>
                <a:r>
                  <a:rPr sz="900" b="1" dirty="0">
                    <a:solidFill>
                      <a:srgbClr val="0066FF"/>
                    </a:solidFill>
                    <a:latin typeface="VNI-Times" pitchFamily="2" charset="0"/>
                  </a:rPr>
                  <a:t> </a:t>
                </a:r>
              </a:p>
            </p:txBody>
          </p:sp>
          <p:sp>
            <p:nvSpPr>
              <p:cNvPr id="12346" name="Text Box 34"/>
              <p:cNvSpPr txBox="1"/>
              <p:nvPr/>
            </p:nvSpPr>
            <p:spPr>
              <a:xfrm>
                <a:off x="5714696" y="5088935"/>
                <a:ext cx="465295" cy="23078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sz="900" b="1" dirty="0">
                    <a:latin typeface="VNI-Times" pitchFamily="2" charset="0"/>
                  </a:rPr>
                  <a:t>Soâng </a:t>
                </a:r>
              </a:p>
            </p:txBody>
          </p:sp>
          <p:sp>
            <p:nvSpPr>
              <p:cNvPr id="12347" name="Text Box 35"/>
              <p:cNvSpPr txBox="1"/>
              <p:nvPr/>
            </p:nvSpPr>
            <p:spPr>
              <a:xfrm>
                <a:off x="5638479" y="5760674"/>
                <a:ext cx="1295687" cy="23078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sz="900" b="1" dirty="0">
                    <a:latin typeface="VNI-Times" pitchFamily="2" charset="0"/>
                  </a:rPr>
                  <a:t>Quaân ta tieán ñaùnh   </a:t>
                </a:r>
              </a:p>
            </p:txBody>
          </p:sp>
          <p:sp>
            <p:nvSpPr>
              <p:cNvPr id="12348" name="AutoShape 36"/>
              <p:cNvSpPr/>
              <p:nvPr/>
            </p:nvSpPr>
            <p:spPr>
              <a:xfrm>
                <a:off x="5333612" y="5165118"/>
                <a:ext cx="304867" cy="45709"/>
              </a:xfrm>
              <a:prstGeom prst="wave">
                <a:avLst>
                  <a:gd name="adj1" fmla="val 13005"/>
                  <a:gd name="adj2" fmla="val 0"/>
                </a:avLst>
              </a:prstGeom>
              <a:noFill/>
              <a:ln w="38100" cap="flat" cmpd="sng">
                <a:solidFill>
                  <a:srgbClr val="33CC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sz="9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349" name="Arc 37"/>
              <p:cNvSpPr/>
              <p:nvPr/>
            </p:nvSpPr>
            <p:spPr>
              <a:xfrm rot="-3483116">
                <a:off x="5340392" y="6129177"/>
                <a:ext cx="502811" cy="474499"/>
              </a:xfrm>
              <a:custGeom>
                <a:avLst/>
                <a:gdLst>
                  <a:gd name="txL" fmla="*/ 0 w 19639"/>
                  <a:gd name="txT" fmla="*/ 0 h 19781"/>
                  <a:gd name="txR" fmla="*/ 19639 w 19639"/>
                  <a:gd name="txB" fmla="*/ 19781 h 19781"/>
                </a:gdLst>
                <a:ahLst/>
                <a:cxnLst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0" y="2147483647"/>
                  </a:cxn>
                </a:cxnLst>
                <a:rect l="txL" t="txT" r="txR" b="txB"/>
                <a:pathLst>
                  <a:path w="19639" h="19781" fill="none">
                    <a:moveTo>
                      <a:pt x="8675" y="0"/>
                    </a:moveTo>
                    <a:cubicBezTo>
                      <a:pt x="13529" y="2128"/>
                      <a:pt x="17431" y="5968"/>
                      <a:pt x="19638" y="10787"/>
                    </a:cubicBezTo>
                  </a:path>
                  <a:path w="19639" h="19781" stroke="0">
                    <a:moveTo>
                      <a:pt x="8675" y="0"/>
                    </a:moveTo>
                    <a:cubicBezTo>
                      <a:pt x="13529" y="2128"/>
                      <a:pt x="17431" y="5968"/>
                      <a:pt x="19638" y="10787"/>
                    </a:cubicBezTo>
                    <a:lnTo>
                      <a:pt x="0" y="19781"/>
                    </a:lnTo>
                    <a:lnTo>
                      <a:pt x="8675" y="0"/>
                    </a:lnTo>
                    <a:close/>
                  </a:path>
                </a:pathLst>
              </a:custGeom>
              <a:noFill/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2350" name="Picture 38" descr="MAI-PHUC2"/>
              <p:cNvPicPr>
                <a:picLocks noChangeAspect="1"/>
              </p:cNvPicPr>
              <p:nvPr/>
            </p:nvPicPr>
            <p:blipFill>
              <a:blip r:embed="rId4">
                <a:lum bright="-12000" contrast="36000"/>
              </a:blip>
              <a:stretch>
                <a:fillRect/>
              </a:stretch>
            </p:blipFill>
            <p:spPr>
              <a:xfrm rot="-1437178">
                <a:off x="5287976" y="5343137"/>
                <a:ext cx="403866" cy="23622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2351" name="Text Box 39"/>
              <p:cNvSpPr txBox="1"/>
              <p:nvPr/>
            </p:nvSpPr>
            <p:spPr>
              <a:xfrm>
                <a:off x="5638479" y="5297561"/>
                <a:ext cx="1090604" cy="23078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sz="900" b="1" dirty="0">
                    <a:latin typeface="VNI-Times" pitchFamily="2" charset="0"/>
                  </a:rPr>
                  <a:t>Quaân ta mai phuïc</a:t>
                </a:r>
              </a:p>
            </p:txBody>
          </p:sp>
          <p:sp>
            <p:nvSpPr>
              <p:cNvPr id="12352" name="Text Box 40"/>
              <p:cNvSpPr txBox="1"/>
              <p:nvPr/>
            </p:nvSpPr>
            <p:spPr>
              <a:xfrm>
                <a:off x="5714696" y="6019586"/>
                <a:ext cx="1371904" cy="2285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sz="900" b="1" dirty="0">
                    <a:latin typeface="VNI-Times" pitchFamily="2" charset="0"/>
                  </a:rPr>
                  <a:t>Quaân ñòch haønh quaân  </a:t>
                </a:r>
              </a:p>
            </p:txBody>
          </p:sp>
          <p:sp>
            <p:nvSpPr>
              <p:cNvPr id="12353" name="Text Box 41"/>
              <p:cNvSpPr txBox="1"/>
              <p:nvPr/>
            </p:nvSpPr>
            <p:spPr>
              <a:xfrm>
                <a:off x="5714696" y="6330178"/>
                <a:ext cx="1295687" cy="2285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sz="900" b="1" dirty="0">
                    <a:latin typeface="VNI-Times" pitchFamily="2" charset="0"/>
                  </a:rPr>
                  <a:t>Quaân ñòch thaùo chaïy  </a:t>
                </a:r>
              </a:p>
            </p:txBody>
          </p:sp>
          <p:sp>
            <p:nvSpPr>
              <p:cNvPr id="12354" name="Arc 28"/>
              <p:cNvSpPr/>
              <p:nvPr/>
            </p:nvSpPr>
            <p:spPr>
              <a:xfrm rot="-5741872" flipH="1">
                <a:off x="5529401" y="5251558"/>
                <a:ext cx="151648" cy="613577"/>
              </a:xfrm>
              <a:custGeom>
                <a:avLst/>
                <a:gdLst>
                  <a:gd name="txL" fmla="*/ 0 w 21287"/>
                  <a:gd name="txT" fmla="*/ 0 h 8477"/>
                  <a:gd name="txR" fmla="*/ 21287 w 21287"/>
                  <a:gd name="txB" fmla="*/ 8477 h 8477"/>
                </a:gdLst>
                <a:ahLst/>
                <a:cxnLst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0" y="2147483647"/>
                  </a:cxn>
                </a:cxnLst>
                <a:rect l="txL" t="txT" r="txR" b="txB"/>
                <a:pathLst>
                  <a:path w="21287" h="8477" fill="none">
                    <a:moveTo>
                      <a:pt x="19867" y="-1"/>
                    </a:moveTo>
                    <a:cubicBezTo>
                      <a:pt x="20525" y="1543"/>
                      <a:pt x="21002" y="3158"/>
                      <a:pt x="21286" y="4813"/>
                    </a:cubicBezTo>
                  </a:path>
                  <a:path w="21287" h="8477" stroke="0">
                    <a:moveTo>
                      <a:pt x="19867" y="-1"/>
                    </a:moveTo>
                    <a:cubicBezTo>
                      <a:pt x="20525" y="1543"/>
                      <a:pt x="21002" y="3158"/>
                      <a:pt x="21286" y="4813"/>
                    </a:cubicBezTo>
                    <a:lnTo>
                      <a:pt x="0" y="8477"/>
                    </a:lnTo>
                    <a:lnTo>
                      <a:pt x="19867" y="-1"/>
                    </a:lnTo>
                    <a:close/>
                  </a:path>
                </a:pathLst>
              </a:custGeom>
              <a:noFill/>
              <a:ln w="57150" cap="flat" cmpd="sng">
                <a:solidFill>
                  <a:srgbClr val="00FF00">
                    <a:alpha val="100000"/>
                  </a:srgbClr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5" name="Text Box 40"/>
              <p:cNvSpPr txBox="1"/>
              <p:nvPr/>
            </p:nvSpPr>
            <p:spPr>
              <a:xfrm>
                <a:off x="5630592" y="5520396"/>
                <a:ext cx="1371904" cy="2308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sz="900" b="1" dirty="0">
                    <a:latin typeface="VNI-Times" pitchFamily="2" charset="0"/>
                  </a:rPr>
                  <a:t>Quaân ta haønh quaân  </a:t>
                </a:r>
              </a:p>
            </p:txBody>
          </p:sp>
        </p:grpSp>
      </p:grpSp>
      <p:sp>
        <p:nvSpPr>
          <p:cNvPr id="51" name="Arc 21"/>
          <p:cNvSpPr/>
          <p:nvPr/>
        </p:nvSpPr>
        <p:spPr>
          <a:xfrm rot="6981393" flipH="1">
            <a:off x="7327900" y="4652963"/>
            <a:ext cx="546100" cy="1131887"/>
          </a:xfrm>
          <a:custGeom>
            <a:avLst/>
            <a:gdLst>
              <a:gd name="txL" fmla="*/ 0 w 21600"/>
              <a:gd name="txT" fmla="*/ 0 h 19521"/>
              <a:gd name="txR" fmla="*/ 21600 w 21600"/>
              <a:gd name="txB" fmla="*/ 19521 h 19521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21600" h="19521" fill="none">
                <a:moveTo>
                  <a:pt x="14150" y="0"/>
                </a:moveTo>
                <a:cubicBezTo>
                  <a:pt x="18882" y="4102"/>
                  <a:pt x="21600" y="10056"/>
                  <a:pt x="21600" y="16319"/>
                </a:cubicBezTo>
                <a:cubicBezTo>
                  <a:pt x="21600" y="17390"/>
                  <a:pt x="21520" y="18461"/>
                  <a:pt x="21361" y="19521"/>
                </a:cubicBezTo>
              </a:path>
              <a:path w="21600" h="19521" stroke="0">
                <a:moveTo>
                  <a:pt x="14150" y="0"/>
                </a:moveTo>
                <a:cubicBezTo>
                  <a:pt x="18882" y="4102"/>
                  <a:pt x="21600" y="10056"/>
                  <a:pt x="21600" y="16319"/>
                </a:cubicBezTo>
                <a:cubicBezTo>
                  <a:pt x="21600" y="17390"/>
                  <a:pt x="21520" y="18461"/>
                  <a:pt x="21361" y="19521"/>
                </a:cubicBezTo>
                <a:lnTo>
                  <a:pt x="0" y="16319"/>
                </a:lnTo>
                <a:lnTo>
                  <a:pt x="14150" y="0"/>
                </a:lnTo>
                <a:close/>
              </a:path>
            </a:pathLst>
          </a:custGeom>
          <a:noFill/>
          <a:ln w="76200" cap="flat" cmpd="sng">
            <a:solidFill>
              <a:srgbClr val="00FF00">
                <a:alpha val="100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84" name="Picture 4" descr="Clip_3"/>
          <p:cNvPicPr>
            <a:picLocks noChangeAspect="1"/>
          </p:cNvPicPr>
          <p:nvPr/>
        </p:nvPicPr>
        <p:blipFill>
          <a:blip r:embed="rId6">
            <a:lum contrast="36000"/>
          </a:blip>
          <a:stretch>
            <a:fillRect/>
          </a:stretch>
        </p:blipFill>
        <p:spPr>
          <a:xfrm>
            <a:off x="381000" y="1371600"/>
            <a:ext cx="4572000" cy="426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5" name="Text Box 19"/>
          <p:cNvSpPr txBox="1">
            <a:spLocks noChangeArrowheads="1"/>
          </p:cNvSpPr>
          <p:nvPr/>
        </p:nvSpPr>
        <p:spPr bwMode="auto">
          <a:xfrm>
            <a:off x="228600" y="5791200"/>
            <a:ext cx="4899025" cy="8302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 binh của ta từ hai bên sườn núi v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lòng khe, nhất tề xông ra tấn công</a:t>
            </a:r>
            <a:endParaRPr lang="vi-VN" altLang="x-none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" name="AutoShape 20"/>
          <p:cNvSpPr/>
          <p:nvPr/>
        </p:nvSpPr>
        <p:spPr>
          <a:xfrm>
            <a:off x="6400800" y="39624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87" name="AutoShape 7"/>
          <p:cNvSpPr/>
          <p:nvPr/>
        </p:nvSpPr>
        <p:spPr>
          <a:xfrm>
            <a:off x="7848600" y="3429000"/>
            <a:ext cx="428625" cy="409575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88" name="AutoShape 8"/>
          <p:cNvSpPr/>
          <p:nvPr/>
        </p:nvSpPr>
        <p:spPr>
          <a:xfrm>
            <a:off x="6934200" y="33528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  <a:tileRect/>
          </a:gradFill>
          <a:ln w="9525">
            <a:noFill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89" name="AutoShape 9"/>
          <p:cNvSpPr>
            <a:spLocks noChangeArrowheads="1"/>
          </p:cNvSpPr>
          <p:nvPr/>
        </p:nvSpPr>
        <p:spPr bwMode="auto">
          <a:xfrm>
            <a:off x="6553200" y="2590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0" name="AutoShape 13"/>
          <p:cNvSpPr>
            <a:spLocks noChangeArrowheads="1"/>
          </p:cNvSpPr>
          <p:nvPr/>
        </p:nvSpPr>
        <p:spPr bwMode="auto">
          <a:xfrm>
            <a:off x="7010400" y="26670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1" name="AutoShape 19"/>
          <p:cNvSpPr/>
          <p:nvPr/>
        </p:nvSpPr>
        <p:spPr>
          <a:xfrm>
            <a:off x="8001000" y="39624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92" name="AutoShape 21"/>
          <p:cNvSpPr>
            <a:spLocks noChangeArrowheads="1"/>
          </p:cNvSpPr>
          <p:nvPr/>
        </p:nvSpPr>
        <p:spPr bwMode="auto">
          <a:xfrm>
            <a:off x="7620000" y="3048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3" name="AutoShape 22"/>
          <p:cNvSpPr/>
          <p:nvPr/>
        </p:nvSpPr>
        <p:spPr>
          <a:xfrm>
            <a:off x="7467600" y="35052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94" name="AutoShape 23"/>
          <p:cNvSpPr>
            <a:spLocks noChangeArrowheads="1"/>
          </p:cNvSpPr>
          <p:nvPr/>
        </p:nvSpPr>
        <p:spPr bwMode="auto">
          <a:xfrm>
            <a:off x="7467600" y="3962400"/>
            <a:ext cx="5334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5" name="AutoShape 24"/>
          <p:cNvSpPr/>
          <p:nvPr/>
        </p:nvSpPr>
        <p:spPr>
          <a:xfrm>
            <a:off x="7391400" y="30480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96" name="AutoShape 25"/>
          <p:cNvSpPr/>
          <p:nvPr/>
        </p:nvSpPr>
        <p:spPr>
          <a:xfrm>
            <a:off x="6934200" y="3733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97" name="AutoShape 26"/>
          <p:cNvSpPr>
            <a:spLocks noChangeArrowheads="1"/>
          </p:cNvSpPr>
          <p:nvPr/>
        </p:nvSpPr>
        <p:spPr bwMode="auto">
          <a:xfrm>
            <a:off x="7162800" y="41910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3" name="Picture 10" descr="Image19"/>
          <p:cNvPicPr>
            <a:picLocks noChangeAspect="1"/>
          </p:cNvPicPr>
          <p:nvPr/>
        </p:nvPicPr>
        <p:blipFill>
          <a:blip r:embed="rId7">
            <a:lum bright="17999" contrast="66000"/>
          </a:blip>
          <a:srcRect t="2039" b="6218"/>
          <a:stretch>
            <a:fillRect/>
          </a:stretch>
        </p:blipFill>
        <p:spPr>
          <a:xfrm>
            <a:off x="457200" y="1371600"/>
            <a:ext cx="4419600" cy="43275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2" name="Text Box 6"/>
          <p:cNvSpPr txBox="1"/>
          <p:nvPr/>
        </p:nvSpPr>
        <p:spPr>
          <a:xfrm>
            <a:off x="304800" y="5867400"/>
            <a:ext cx="4800600" cy="461963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Liễu Thăng bị giết chết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tại trận</a:t>
            </a:r>
            <a:endParaRPr lang="vi-VN" altLang="x-none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" name="Picture 5" descr="q4"/>
          <p:cNvPicPr>
            <a:picLocks noChangeAspect="1"/>
          </p:cNvPicPr>
          <p:nvPr/>
        </p:nvPicPr>
        <p:blipFill>
          <a:blip r:embed="rId8">
            <a:grayscl/>
          </a:blip>
          <a:stretch>
            <a:fillRect/>
          </a:stretch>
        </p:blipFill>
        <p:spPr>
          <a:xfrm>
            <a:off x="304800" y="1600200"/>
            <a:ext cx="4648200" cy="4332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76200" y="6103938"/>
            <a:ext cx="4953000" cy="83026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12549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chùm tên v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mũi lao vun vút phóng xuống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8" name="Picture 2" descr="q2"/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533400" y="1447800"/>
            <a:ext cx="4114800" cy="4441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9" name="Text Box 5"/>
          <p:cNvSpPr txBox="1"/>
          <p:nvPr/>
        </p:nvSpPr>
        <p:spPr>
          <a:xfrm>
            <a:off x="152400" y="5943600"/>
            <a:ext cx="4953000" cy="8302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B0E9F4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000099"/>
                </a:solidFill>
                <a:latin typeface=".VnTime" panose="020B7200000000000000" pitchFamily="34" charset="0"/>
              </a:rPr>
              <a:t>Ph¸o hiÖu næ, tõ hai bªn s­ên nói, qu©n ta ®ång lo¹t tÊn c«ng.</a:t>
            </a:r>
          </a:p>
        </p:txBody>
      </p:sp>
      <p:graphicFrame>
        <p:nvGraphicFramePr>
          <p:cNvPr id="66" name="Object 5"/>
          <p:cNvGraphicFramePr>
            <a:graphicFrameLocks noChangeAspect="1"/>
          </p:cNvGraphicFramePr>
          <p:nvPr/>
        </p:nvGraphicFramePr>
        <p:xfrm>
          <a:off x="381000" y="1447800"/>
          <a:ext cx="4419600" cy="450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r:id="rId10" imgW="4924425" imgH="4076700" progId="Paint.Picture">
                  <p:embed/>
                </p:oleObj>
              </mc:Choice>
              <mc:Fallback>
                <p:oleObj r:id="rId10" imgW="4924425" imgH="4076700" progId="Paint.Picture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1000" y="1447800"/>
                        <a:ext cx="4419600" cy="450532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chemeClr val="accent2"/>
                          </a:gs>
                          <a:gs pos="50000">
                            <a:srgbClr val="FFFFFF"/>
                          </a:gs>
                          <a:gs pos="100000">
                            <a:schemeClr val="accent2"/>
                          </a:gs>
                        </a:gsLst>
                        <a:lin ang="5400000" scaled="1"/>
                        <a:tileRect/>
                      </a:gra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 Box 8"/>
          <p:cNvSpPr txBox="1">
            <a:spLocks noChangeArrowheads="1"/>
          </p:cNvSpPr>
          <p:nvPr/>
        </p:nvSpPr>
        <p:spPr bwMode="auto">
          <a:xfrm>
            <a:off x="0" y="5638800"/>
            <a:ext cx="5105400" cy="8302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spcBef>
                <a:spcPct val="50000"/>
              </a:spcBef>
            </a:pP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 binh của Liễu Thăng ham đuổi nên bỏ xa h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vạn quân bộ phía sau.</a:t>
            </a:r>
            <a:endParaRPr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3" name="Picture 5" descr="DTTTL-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1000" y="1447800"/>
            <a:ext cx="4419600" cy="429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" name="Text Box 6"/>
          <p:cNvSpPr txBox="1"/>
          <p:nvPr/>
        </p:nvSpPr>
        <p:spPr>
          <a:xfrm>
            <a:off x="0" y="5715000"/>
            <a:ext cx="5181600" cy="954088"/>
          </a:xfrm>
          <a:prstGeom prst="rect">
            <a:avLst/>
          </a:prstGeom>
          <a:gradFill rotWithShape="1">
            <a:gsLst>
              <a:gs pos="0">
                <a:srgbClr val="F0FD8F"/>
              </a:gs>
              <a:gs pos="50000">
                <a:srgbClr val="FFFFFF"/>
              </a:gs>
              <a:gs pos="100000">
                <a:srgbClr val="F0FD8F"/>
              </a:gs>
            </a:gsLst>
            <a:lin ang="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800" b="1" dirty="0">
                <a:solidFill>
                  <a:srgbClr val="000099"/>
                </a:solidFill>
                <a:latin typeface=".VnTime" panose="020B7200000000000000" pitchFamily="34" charset="0"/>
              </a:rPr>
              <a:t>KÞ binh ta ra nghªnh chiÕn råi quay ®Çu gi¶ vê thua, nhö giÆc.</a:t>
            </a:r>
          </a:p>
        </p:txBody>
      </p:sp>
      <p:sp>
        <p:nvSpPr>
          <p:cNvPr id="76" name="Title 1"/>
          <p:cNvSpPr txBox="1"/>
          <p:nvPr/>
        </p:nvSpPr>
        <p:spPr bwMode="auto">
          <a:xfrm>
            <a:off x="290830" y="99695"/>
            <a:ext cx="7010400" cy="71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0" hangingPunct="0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CHIẾN THẮNG CHI LĂNG</a:t>
            </a:r>
            <a:endParaRPr sz="28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8.14061E-7 L -0.02501 0.09991 " pathEditMode="relative" ptsTypes="AA">
                                      <p:cBhvr>
                                        <p:cTn id="19" dur="2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6" dur="18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4 -0.1154 L -0.0441 -0.4484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1400000">
                                      <p:cBhvr>
                                        <p:cTn id="4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1 -0.44843 L 0.0085 -0.0074 " pathEditMode="relative" rAng="0" ptsTypes="AA">
                                      <p:cBhvr>
                                        <p:cTn id="5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" y="2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7.49306E-7 L -0.04253 0.3152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1570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1.81314E-6 L -0.04566 0.3031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" y="1510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decel="100000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decel="100000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3" presetClass="entr" presetSubtype="528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0" presetClass="path" presetSubtype="0" repeatCount="20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12 -0.0673 L -0.11354 0.07701 " pathEditMode="relative" rAng="0" ptsTypes="AA">
                                      <p:cBhvr>
                                        <p:cTn id="210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0" y="7200"/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0" presetClass="path" presetSubtype="0" repeatCount="20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8 -0.05851 L -0.07153 -0.04741 " pathEditMode="relative" rAng="0" ptsTypes="AA">
                                      <p:cBhvr>
                                        <p:cTn id="212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0" y="600"/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0" presetClass="path" presetSubtype="0" repeatCount="20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27 -0.05273 L -0.08473 -0.13044 " pathEditMode="relative" rAng="0" ptsTypes="AA">
                                      <p:cBhvr>
                                        <p:cTn id="214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00" y="-3900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0" presetClass="path" presetSubtype="0" repeatCount="20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666 0.07771 " pathEditMode="relative" ptsTypes="AA">
                                      <p:cBhvr>
                                        <p:cTn id="21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0" presetClass="path" presetSubtype="0" repeatCount="20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94 4.39408E-6 L 0.10573 -0.01111 " pathEditMode="relative" rAng="0" ptsTypes="AA">
                                      <p:cBhvr>
                                        <p:cTn id="218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-600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0" presetClass="path" presetSubtype="0" repeatCount="20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666 -0.07771 " pathEditMode="relative" ptsTypes="AA">
                                      <p:cBhvr>
                                        <p:cTn id="220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6" dur="2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9" dur="20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2" dur="2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5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8" dur="20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1" dur="20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" decel="100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" decel="100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3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-0.75486 " pathEditMode="relative" ptsTypes="AA">
                                      <p:cBhvr>
                                        <p:cTn id="365" dur="3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3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8" dur="2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2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2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4" dur="2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2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2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9" dur="500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91" grpId="0" animBg="1"/>
      <p:bldP spid="91" grpId="1" animBg="1"/>
      <p:bldP spid="93" grpId="0" animBg="1"/>
      <p:bldP spid="93" grpId="1" animBg="1"/>
      <p:bldP spid="95" grpId="0" animBg="1"/>
      <p:bldP spid="95" grpId="1" animBg="1"/>
      <p:bldP spid="96" grpId="0" animBg="1"/>
      <p:bldP spid="96" grpId="1" animBg="1"/>
      <p:bldP spid="72" grpId="0" animBg="1"/>
      <p:bldP spid="72" grpId="1" animBg="1"/>
      <p:bldP spid="70" grpId="0" animBg="1"/>
      <p:bldP spid="70" grpId="1" animBg="1"/>
      <p:bldP spid="69" grpId="0" animBg="1"/>
      <p:bldP spid="69" grpId="1" animBg="1"/>
      <p:bldP spid="67" grpId="0" animBg="1"/>
      <p:bldP spid="67" grpId="1" animBg="1"/>
      <p:bldP spid="65" grpId="0" animBg="1"/>
      <p:bldP spid="6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0" descr="AG00040_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543800" y="695325"/>
            <a:ext cx="1219200" cy="1352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Oval 20"/>
          <p:cNvSpPr/>
          <p:nvPr/>
        </p:nvSpPr>
        <p:spPr>
          <a:xfrm>
            <a:off x="7239000" y="466725"/>
            <a:ext cx="1752600" cy="1676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0" name="Oval 19"/>
          <p:cNvSpPr/>
          <p:nvPr/>
        </p:nvSpPr>
        <p:spPr>
          <a:xfrm>
            <a:off x="7239000" y="466725"/>
            <a:ext cx="1752600" cy="1676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9" name="Oval 18"/>
          <p:cNvSpPr/>
          <p:nvPr/>
        </p:nvSpPr>
        <p:spPr>
          <a:xfrm>
            <a:off x="7239000" y="466725"/>
            <a:ext cx="1752600" cy="1676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8" name="Oval 17"/>
          <p:cNvSpPr/>
          <p:nvPr/>
        </p:nvSpPr>
        <p:spPr>
          <a:xfrm>
            <a:off x="7239000" y="466725"/>
            <a:ext cx="1752600" cy="1676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7" name="Oval 16"/>
          <p:cNvSpPr/>
          <p:nvPr/>
        </p:nvSpPr>
        <p:spPr>
          <a:xfrm>
            <a:off x="7239000" y="466725"/>
            <a:ext cx="1752600" cy="1676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16" name="Oval 15"/>
          <p:cNvSpPr/>
          <p:nvPr/>
        </p:nvSpPr>
        <p:spPr>
          <a:xfrm>
            <a:off x="7239000" y="466725"/>
            <a:ext cx="1752600" cy="1676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5" name="Oval 14"/>
          <p:cNvSpPr/>
          <p:nvPr/>
        </p:nvSpPr>
        <p:spPr>
          <a:xfrm>
            <a:off x="7239000" y="466725"/>
            <a:ext cx="1752600" cy="1676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4" name="Oval 13"/>
          <p:cNvSpPr/>
          <p:nvPr/>
        </p:nvSpPr>
        <p:spPr>
          <a:xfrm>
            <a:off x="7239000" y="466725"/>
            <a:ext cx="1752600" cy="1676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3" name="Oval 12"/>
          <p:cNvSpPr/>
          <p:nvPr/>
        </p:nvSpPr>
        <p:spPr>
          <a:xfrm>
            <a:off x="7239000" y="466725"/>
            <a:ext cx="1752600" cy="1676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2" name="Oval 11"/>
          <p:cNvSpPr/>
          <p:nvPr/>
        </p:nvSpPr>
        <p:spPr>
          <a:xfrm>
            <a:off x="7239000" y="466725"/>
            <a:ext cx="1752600" cy="1676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1" name="Oval 10"/>
          <p:cNvSpPr/>
          <p:nvPr/>
        </p:nvSpPr>
        <p:spPr>
          <a:xfrm>
            <a:off x="7239000" y="466725"/>
            <a:ext cx="1752600" cy="1676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10" name="Oval 9"/>
          <p:cNvSpPr/>
          <p:nvPr/>
        </p:nvSpPr>
        <p:spPr>
          <a:xfrm>
            <a:off x="7239000" y="466725"/>
            <a:ext cx="1752600" cy="1676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6" name="Oval 5"/>
          <p:cNvSpPr/>
          <p:nvPr/>
        </p:nvSpPr>
        <p:spPr>
          <a:xfrm>
            <a:off x="7235825" y="468313"/>
            <a:ext cx="1752600" cy="1676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5" name="Oval 4"/>
          <p:cNvSpPr/>
          <p:nvPr/>
        </p:nvSpPr>
        <p:spPr>
          <a:xfrm>
            <a:off x="7239000" y="457200"/>
            <a:ext cx="1752600" cy="1676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7" name="Oval 6"/>
          <p:cNvSpPr/>
          <p:nvPr/>
        </p:nvSpPr>
        <p:spPr>
          <a:xfrm>
            <a:off x="7239000" y="457200"/>
            <a:ext cx="1752600" cy="1676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8" name="Oval 7"/>
          <p:cNvSpPr/>
          <p:nvPr/>
        </p:nvSpPr>
        <p:spPr>
          <a:xfrm>
            <a:off x="7239000" y="457200"/>
            <a:ext cx="1752600" cy="1676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9" name="Oval 8"/>
          <p:cNvSpPr/>
          <p:nvPr/>
        </p:nvSpPr>
        <p:spPr>
          <a:xfrm>
            <a:off x="7239000" y="457200"/>
            <a:ext cx="1752600" cy="1676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4" name="Oval 3"/>
          <p:cNvSpPr/>
          <p:nvPr/>
        </p:nvSpPr>
        <p:spPr>
          <a:xfrm>
            <a:off x="7239000" y="457200"/>
            <a:ext cx="1752600" cy="1676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152400" y="3429000"/>
            <a:ext cx="8991600" cy="22463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Kị binh của quân ta h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động như thế n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khi quân Minh đến trước ải Chi Lăng?</a:t>
            </a:r>
          </a:p>
          <a:p>
            <a:pPr lvl="0" eaLnBrk="1" hangingPunct="1"/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Trước h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động của quân ta, kị binh của giặc đã l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gì?</a:t>
            </a:r>
          </a:p>
          <a:p>
            <a:pPr lvl="0" eaLnBrk="1" hangingPunct="1"/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Kị binh của nh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thua trận ra sao?</a:t>
            </a:r>
          </a:p>
          <a:p>
            <a:pPr lvl="0" eaLnBrk="1" hangingPunct="1"/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Bộ binh của giặc thua trận như thế n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5867400" y="2148205"/>
            <a:ext cx="3276600" cy="5219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vi-VN" altLang="x-none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335" name="Picture 21" descr="j02321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12918">
            <a:off x="160338" y="5568950"/>
            <a:ext cx="1571625" cy="1255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6" name="Picture 2" descr="Free funny graphic myspac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4800" y="5638800"/>
            <a:ext cx="10668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7" name="Picture 8" descr="1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52400"/>
            <a:ext cx="129540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" name="Title 1"/>
          <p:cNvSpPr txBox="1"/>
          <p:nvPr/>
        </p:nvSpPr>
        <p:spPr bwMode="auto">
          <a:xfrm>
            <a:off x="685800" y="1524000"/>
            <a:ext cx="3886200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/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Diễn biến trận Chi Lăng:</a:t>
            </a:r>
            <a:endParaRPr sz="2400" b="1" u="sng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7239000" y="471488"/>
            <a:ext cx="1752600" cy="1676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3" name="Oval 42"/>
          <p:cNvSpPr/>
          <p:nvPr/>
        </p:nvSpPr>
        <p:spPr>
          <a:xfrm>
            <a:off x="7239000" y="457200"/>
            <a:ext cx="1752600" cy="1676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44" name="Oval 43"/>
          <p:cNvSpPr/>
          <p:nvPr/>
        </p:nvSpPr>
        <p:spPr>
          <a:xfrm>
            <a:off x="7239000" y="457200"/>
            <a:ext cx="1752600" cy="1676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45" name="Oval 44"/>
          <p:cNvSpPr/>
          <p:nvPr/>
        </p:nvSpPr>
        <p:spPr>
          <a:xfrm>
            <a:off x="7239000" y="457200"/>
            <a:ext cx="1752600" cy="1676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46" name="Oval 45"/>
          <p:cNvSpPr/>
          <p:nvPr/>
        </p:nvSpPr>
        <p:spPr>
          <a:xfrm>
            <a:off x="7246938" y="457200"/>
            <a:ext cx="1752600" cy="1676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47" name="Oval 46"/>
          <p:cNvSpPr/>
          <p:nvPr/>
        </p:nvSpPr>
        <p:spPr>
          <a:xfrm>
            <a:off x="7239000" y="471488"/>
            <a:ext cx="1752600" cy="1676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50" name="Rectangle 49"/>
          <p:cNvSpPr/>
          <p:nvPr/>
        </p:nvSpPr>
        <p:spPr>
          <a:xfrm>
            <a:off x="990600" y="3886200"/>
            <a:ext cx="7010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 algn="ctr"/>
            <a:r>
              <a:rPr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 địch do ai chỉ huy đến ải Chi Lăng?</a:t>
            </a:r>
            <a:endParaRPr sz="2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90600" y="3810000"/>
            <a:ext cx="7162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/>
            <a:r>
              <a:rPr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Lợi đã bố trí quân ta ở Chi Lăng như thế n</a:t>
            </a:r>
            <a:r>
              <a:rPr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Title 1"/>
          <p:cNvSpPr txBox="1"/>
          <p:nvPr/>
        </p:nvSpPr>
        <p:spPr bwMode="auto">
          <a:xfrm>
            <a:off x="1086485" y="4410075"/>
            <a:ext cx="5257800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/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Quân địch do Liễu Thăng chỉ huy đến ải Chi Lăng.  </a:t>
            </a:r>
            <a:endParaRPr sz="24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Title 1"/>
          <p:cNvSpPr txBox="1"/>
          <p:nvPr/>
        </p:nvSpPr>
        <p:spPr bwMode="auto">
          <a:xfrm>
            <a:off x="685800" y="152400"/>
            <a:ext cx="7010400" cy="71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0" hangingPunct="0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 THẮNG CHI LĂNG</a:t>
            </a:r>
            <a:endParaRPr sz="28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 dir="in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20" presetClass="exit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8500"/>
                            </p:stCondLst>
                            <p:childTnLst>
                              <p:par>
                                <p:cTn id="186" presetID="20" presetClass="exit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90" presetID="20" presetClass="exit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4" presetID="2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8" presetID="20" presetClass="exit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8500"/>
                            </p:stCondLst>
                            <p:childTnLst>
                              <p:par>
                                <p:cTn id="202" presetID="20" presetClass="exit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6000"/>
                            </p:stCondLst>
                            <p:childTnLst>
                              <p:par>
                                <p:cTn id="206" presetID="20" presetClass="exit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3500"/>
                            </p:stCondLst>
                            <p:childTnLst>
                              <p:par>
                                <p:cTn id="210" presetID="20" presetClass="exit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1000"/>
                            </p:stCondLst>
                            <p:childTnLst>
                              <p:par>
                                <p:cTn id="214" presetID="20" presetClass="exit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8" presetID="2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6000"/>
                            </p:stCondLst>
                            <p:childTnLst>
                              <p:par>
                                <p:cTn id="222" presetID="20" presetClass="exit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83500"/>
                            </p:stCondLst>
                            <p:childTnLst>
                              <p:par>
                                <p:cTn id="226" presetID="20" presetClass="exit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91000"/>
                            </p:stCondLst>
                            <p:childTnLst>
                              <p:par>
                                <p:cTn id="230" presetID="20" presetClass="exit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98500"/>
                            </p:stCondLst>
                            <p:childTnLst>
                              <p:par>
                                <p:cTn id="234" presetID="20" presetClass="exit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06000"/>
                            </p:stCondLst>
                            <p:childTnLst>
                              <p:par>
                                <p:cTn id="238" presetID="20" presetClass="exit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13500"/>
                            </p:stCondLst>
                            <p:childTnLst>
                              <p:par>
                                <p:cTn id="242" presetID="20" presetClass="exit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21000"/>
                            </p:stCondLst>
                            <p:childTnLst>
                              <p:par>
                                <p:cTn id="246" presetID="20" presetClass="exit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28500"/>
                            </p:stCondLst>
                            <p:childTnLst>
                              <p:par>
                                <p:cTn id="250" presetID="20" presetClass="exit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36000"/>
                            </p:stCondLst>
                            <p:childTnLst>
                              <p:par>
                                <p:cTn id="254" presetID="20" presetClass="exit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258" presetID="20" presetClass="exit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51000"/>
                            </p:stCondLst>
                            <p:childTnLst>
                              <p:par>
                                <p:cTn id="262" presetID="20" presetClass="exit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58500"/>
                            </p:stCondLst>
                            <p:childTnLst>
                              <p:par>
                                <p:cTn id="266" presetID="20" presetClass="exit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66000"/>
                            </p:stCondLst>
                            <p:childTnLst>
                              <p:par>
                                <p:cTn id="270" presetID="20" presetClass="exit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73500"/>
                            </p:stCondLst>
                            <p:childTnLst>
                              <p:par>
                                <p:cTn id="274" presetID="20" presetClass="exit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1000"/>
                            </p:stCondLst>
                            <p:childTnLst>
                              <p:par>
                                <p:cTn id="2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181000"/>
                            </p:stCondLst>
                            <p:childTnLst>
                              <p:par>
                                <p:cTn id="28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2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84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0" grpId="0" animBg="1"/>
      <p:bldP spid="20" grpId="1" animBg="1"/>
      <p:bldP spid="19" grpId="0" animBg="1"/>
      <p:bldP spid="19" grpId="1" animBg="1"/>
      <p:bldP spid="18" grpId="0" animBg="1"/>
      <p:bldP spid="18" grpId="1" animBg="1"/>
      <p:bldP spid="17" grpId="0" animBg="1"/>
      <p:bldP spid="17" grpId="1" animBg="1"/>
      <p:bldP spid="16" grpId="0" animBg="1"/>
      <p:bldP spid="16" grpId="1" animBg="1"/>
      <p:bldP spid="15" grpId="0" animBg="1"/>
      <p:bldP spid="15" grpId="1" animBg="1"/>
      <p:bldP spid="14" grpId="0" animBg="1"/>
      <p:bldP spid="14" grpId="1" animBg="1"/>
      <p:bldP spid="13" grpId="0" animBg="1"/>
      <p:bldP spid="13" grpId="1" animBg="1"/>
      <p:bldP spid="12" grpId="0" animBg="1"/>
      <p:bldP spid="12" grpId="1" animBg="1"/>
      <p:bldP spid="11" grpId="0" animBg="1"/>
      <p:bldP spid="11" grpId="1" animBg="1"/>
      <p:bldP spid="10" grpId="0" animBg="1"/>
      <p:bldP spid="10" grpId="1" animBg="1"/>
      <p:bldP spid="6" grpId="0" animBg="1"/>
      <p:bldP spid="6" grpId="1" animBg="1"/>
      <p:bldP spid="5" grpId="0" animBg="1"/>
      <p:bldP spid="5" grpId="1" animBg="1"/>
      <p:bldP spid="7" grpId="0" animBg="1"/>
      <p:bldP spid="8" grpId="0" animBg="1"/>
      <p:bldP spid="8" grpId="1" animBg="1"/>
      <p:bldP spid="9" grpId="0" animBg="1"/>
      <p:bldP spid="9" grpId="1" animBg="1"/>
      <p:bldP spid="4" grpId="0" animBg="1"/>
      <p:bldP spid="4" grpId="1" animBg="1"/>
      <p:bldP spid="25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50" grpId="0"/>
      <p:bldP spid="50" grpId="1"/>
      <p:bldP spid="51" grpId="0"/>
      <p:bldP spid="51" grpId="1"/>
      <p:bldP spid="37" grpId="0"/>
      <p:bldP spid="3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q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755" y="1155700"/>
            <a:ext cx="3886200" cy="541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itle 1"/>
          <p:cNvSpPr txBox="1"/>
          <p:nvPr/>
        </p:nvSpPr>
        <p:spPr bwMode="auto">
          <a:xfrm>
            <a:off x="228600" y="635635"/>
            <a:ext cx="5410200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/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Diễn biến trận Chi Lăng:</a:t>
            </a:r>
            <a:endParaRPr sz="2400" b="1" u="sng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itle 1"/>
          <p:cNvSpPr txBox="1"/>
          <p:nvPr/>
        </p:nvSpPr>
        <p:spPr bwMode="auto">
          <a:xfrm>
            <a:off x="38100" y="1930400"/>
            <a:ext cx="4838700" cy="1651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/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Kị binh ta nghênh chiến, nhử Liễu Thăng v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kị binh giặc v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ải. </a:t>
            </a:r>
            <a:endParaRPr sz="24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itle 1"/>
          <p:cNvSpPr txBox="1"/>
          <p:nvPr/>
        </p:nvSpPr>
        <p:spPr bwMode="auto">
          <a:xfrm>
            <a:off x="38100" y="1169035"/>
            <a:ext cx="5257800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/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Quân địch do Liễu Thăng chỉ huy đến ải Chi Lăng.  </a:t>
            </a:r>
            <a:endParaRPr sz="24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Title 1"/>
          <p:cNvSpPr txBox="1"/>
          <p:nvPr/>
        </p:nvSpPr>
        <p:spPr bwMode="auto">
          <a:xfrm>
            <a:off x="0" y="3810000"/>
            <a:ext cx="4876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kị binh của giặc v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ải, quân ta tấn công, Liễu Thăng bị giết, quân giặc hoảng loạn v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rút chạy.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3810000"/>
            <a:ext cx="7848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Bộ binh của giặc thua trận như thế n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2667000"/>
            <a:ext cx="85344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Kị binh của quân ta h</a:t>
            </a:r>
            <a:r>
              <a:rPr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động như thế n</a:t>
            </a:r>
            <a:r>
              <a:rPr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khi quân Minh đến trước ải Chi Lăng?</a:t>
            </a:r>
            <a:endParaRPr sz="2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3657600"/>
            <a:ext cx="8686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Trước h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động của quân ta, kị binh của giặc đã l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gì?</a:t>
            </a:r>
            <a:endParaRPr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3733800"/>
            <a:ext cx="614203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Kị binh của nh</a:t>
            </a:r>
            <a:r>
              <a:rPr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thua trận ra sao?</a:t>
            </a:r>
            <a:endParaRPr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28600" y="5181600"/>
            <a:ext cx="4876800" cy="13843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thuật lại trận phục kích của quân ta tại ải Chi Lăng?</a:t>
            </a:r>
            <a:endParaRPr lang="vi-VN" altLang="x-none"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itle 1"/>
          <p:cNvSpPr txBox="1"/>
          <p:nvPr/>
        </p:nvSpPr>
        <p:spPr bwMode="auto">
          <a:xfrm>
            <a:off x="1104900" y="108268"/>
            <a:ext cx="7010400" cy="71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0" hangingPunct="0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 THẮNG CHI LĂNG</a:t>
            </a:r>
            <a:endParaRPr sz="28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9" grpId="0" build="allAtOnce"/>
      <p:bldP spid="10" grpId="0"/>
      <p:bldP spid="10" grpId="1"/>
      <p:bldP spid="11" grpId="0"/>
      <p:bldP spid="11" grpId="1"/>
      <p:bldP spid="12" grpId="0" build="allAtOnce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/>
          <p:nvPr/>
        </p:nvSpPr>
        <p:spPr bwMode="auto">
          <a:xfrm>
            <a:off x="342900" y="648970"/>
            <a:ext cx="7924800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/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Kết quả, nguyên nhân thắng lợi v</a:t>
            </a:r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nghĩa lịch sử:</a:t>
            </a:r>
            <a:endParaRPr sz="2400" b="1" u="sng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42900" y="1817370"/>
            <a:ext cx="8382000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em, vì sao quân ta gi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thắng lợi ở trận Chi Lăng?</a:t>
            </a:r>
            <a:endParaRPr lang="vi-VN" altLang="x-none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2762885" y="2474595"/>
            <a:ext cx="3084513" cy="5238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r>
              <a:rPr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đôi</a:t>
            </a:r>
            <a:endParaRPr lang="vi-VN" altLang="x-none" sz="28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Oval 7"/>
          <p:cNvSpPr/>
          <p:nvPr/>
        </p:nvSpPr>
        <p:spPr>
          <a:xfrm>
            <a:off x="3657600" y="388620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2" name="Oval 7"/>
          <p:cNvSpPr/>
          <p:nvPr/>
        </p:nvSpPr>
        <p:spPr>
          <a:xfrm>
            <a:off x="3657600" y="388620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3" name="Oval 7"/>
          <p:cNvSpPr/>
          <p:nvPr/>
        </p:nvSpPr>
        <p:spPr>
          <a:xfrm>
            <a:off x="3657600" y="388620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4" name="Oval 7"/>
          <p:cNvSpPr/>
          <p:nvPr/>
        </p:nvSpPr>
        <p:spPr>
          <a:xfrm>
            <a:off x="3657600" y="388620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5" name="Oval 7"/>
          <p:cNvSpPr/>
          <p:nvPr/>
        </p:nvSpPr>
        <p:spPr>
          <a:xfrm>
            <a:off x="3657600" y="388620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6" name="Oval 7"/>
          <p:cNvSpPr/>
          <p:nvPr/>
        </p:nvSpPr>
        <p:spPr>
          <a:xfrm>
            <a:off x="3657600" y="388620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7" name="Oval 7"/>
          <p:cNvSpPr/>
          <p:nvPr/>
        </p:nvSpPr>
        <p:spPr>
          <a:xfrm>
            <a:off x="3657600" y="388620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8" name="Oval 7"/>
          <p:cNvSpPr/>
          <p:nvPr/>
        </p:nvSpPr>
        <p:spPr>
          <a:xfrm>
            <a:off x="3657600" y="388620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9" name="Oval 7"/>
          <p:cNvSpPr/>
          <p:nvPr/>
        </p:nvSpPr>
        <p:spPr>
          <a:xfrm>
            <a:off x="3657600" y="388620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30" name="Oval 7"/>
          <p:cNvSpPr/>
          <p:nvPr/>
        </p:nvSpPr>
        <p:spPr>
          <a:xfrm>
            <a:off x="3657600" y="388620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31" name="Oval 7"/>
          <p:cNvSpPr/>
          <p:nvPr/>
        </p:nvSpPr>
        <p:spPr>
          <a:xfrm>
            <a:off x="3657600" y="388620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32" name="Oval 7"/>
          <p:cNvSpPr/>
          <p:nvPr/>
        </p:nvSpPr>
        <p:spPr>
          <a:xfrm>
            <a:off x="3657600" y="388620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33" name="Oval 7"/>
          <p:cNvSpPr/>
          <p:nvPr/>
        </p:nvSpPr>
        <p:spPr>
          <a:xfrm>
            <a:off x="3657600" y="388620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34" name="Oval 7"/>
          <p:cNvSpPr/>
          <p:nvPr/>
        </p:nvSpPr>
        <p:spPr>
          <a:xfrm>
            <a:off x="3657600" y="388620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35" name="Oval 7"/>
          <p:cNvSpPr/>
          <p:nvPr/>
        </p:nvSpPr>
        <p:spPr>
          <a:xfrm>
            <a:off x="3657600" y="388620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36" name="Oval 7"/>
          <p:cNvSpPr/>
          <p:nvPr/>
        </p:nvSpPr>
        <p:spPr>
          <a:xfrm>
            <a:off x="3657600" y="388620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37" name="Oval 7"/>
          <p:cNvSpPr/>
          <p:nvPr/>
        </p:nvSpPr>
        <p:spPr>
          <a:xfrm>
            <a:off x="3657600" y="388620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38" name="Oval 7"/>
          <p:cNvSpPr/>
          <p:nvPr/>
        </p:nvSpPr>
        <p:spPr>
          <a:xfrm>
            <a:off x="3657600" y="388620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39" name="Oval 7"/>
          <p:cNvSpPr/>
          <p:nvPr/>
        </p:nvSpPr>
        <p:spPr>
          <a:xfrm>
            <a:off x="3657600" y="388620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19</a:t>
            </a:r>
          </a:p>
        </p:txBody>
      </p:sp>
      <p:sp>
        <p:nvSpPr>
          <p:cNvPr id="40" name="Oval 7"/>
          <p:cNvSpPr/>
          <p:nvPr/>
        </p:nvSpPr>
        <p:spPr>
          <a:xfrm>
            <a:off x="3657600" y="388620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41" name="Oval 7"/>
          <p:cNvSpPr/>
          <p:nvPr/>
        </p:nvSpPr>
        <p:spPr>
          <a:xfrm>
            <a:off x="3657600" y="388620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42" name="Oval 7"/>
          <p:cNvSpPr/>
          <p:nvPr/>
        </p:nvSpPr>
        <p:spPr>
          <a:xfrm>
            <a:off x="3657600" y="388620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22</a:t>
            </a:r>
          </a:p>
        </p:txBody>
      </p:sp>
      <p:sp>
        <p:nvSpPr>
          <p:cNvPr id="43" name="Oval 7"/>
          <p:cNvSpPr/>
          <p:nvPr/>
        </p:nvSpPr>
        <p:spPr>
          <a:xfrm>
            <a:off x="3657600" y="388620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23</a:t>
            </a:r>
          </a:p>
        </p:txBody>
      </p:sp>
      <p:sp>
        <p:nvSpPr>
          <p:cNvPr id="44" name="Oval 7"/>
          <p:cNvSpPr/>
          <p:nvPr/>
        </p:nvSpPr>
        <p:spPr>
          <a:xfrm>
            <a:off x="3657600" y="388620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45" name="Oval 7"/>
          <p:cNvSpPr/>
          <p:nvPr/>
        </p:nvSpPr>
        <p:spPr>
          <a:xfrm>
            <a:off x="3657600" y="388620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25</a:t>
            </a:r>
          </a:p>
        </p:txBody>
      </p:sp>
      <p:sp>
        <p:nvSpPr>
          <p:cNvPr id="46" name="Oval 7"/>
          <p:cNvSpPr/>
          <p:nvPr/>
        </p:nvSpPr>
        <p:spPr>
          <a:xfrm>
            <a:off x="3657600" y="388620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26</a:t>
            </a:r>
          </a:p>
        </p:txBody>
      </p:sp>
      <p:sp>
        <p:nvSpPr>
          <p:cNvPr id="47" name="Oval 7"/>
          <p:cNvSpPr/>
          <p:nvPr/>
        </p:nvSpPr>
        <p:spPr>
          <a:xfrm>
            <a:off x="3657600" y="388620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27</a:t>
            </a:r>
          </a:p>
        </p:txBody>
      </p:sp>
      <p:sp>
        <p:nvSpPr>
          <p:cNvPr id="48" name="Oval 7"/>
          <p:cNvSpPr/>
          <p:nvPr/>
        </p:nvSpPr>
        <p:spPr>
          <a:xfrm>
            <a:off x="3657600" y="388620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28</a:t>
            </a:r>
          </a:p>
        </p:txBody>
      </p:sp>
      <p:sp>
        <p:nvSpPr>
          <p:cNvPr id="49" name="Oval 7"/>
          <p:cNvSpPr/>
          <p:nvPr/>
        </p:nvSpPr>
        <p:spPr>
          <a:xfrm>
            <a:off x="3657600" y="388620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29</a:t>
            </a:r>
          </a:p>
        </p:txBody>
      </p:sp>
      <p:sp>
        <p:nvSpPr>
          <p:cNvPr id="50" name="Oval 7"/>
          <p:cNvSpPr/>
          <p:nvPr/>
        </p:nvSpPr>
        <p:spPr>
          <a:xfrm>
            <a:off x="3657600" y="388620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51" name="Oval 7"/>
          <p:cNvSpPr/>
          <p:nvPr/>
        </p:nvSpPr>
        <p:spPr>
          <a:xfrm>
            <a:off x="3657600" y="388620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31</a:t>
            </a:r>
          </a:p>
        </p:txBody>
      </p:sp>
      <p:sp>
        <p:nvSpPr>
          <p:cNvPr id="52" name="Oval 7"/>
          <p:cNvSpPr/>
          <p:nvPr/>
        </p:nvSpPr>
        <p:spPr>
          <a:xfrm>
            <a:off x="3657600" y="388620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32</a:t>
            </a:r>
          </a:p>
        </p:txBody>
      </p:sp>
      <p:sp>
        <p:nvSpPr>
          <p:cNvPr id="53" name="Oval 7"/>
          <p:cNvSpPr/>
          <p:nvPr/>
        </p:nvSpPr>
        <p:spPr>
          <a:xfrm>
            <a:off x="3657600" y="388620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33</a:t>
            </a:r>
          </a:p>
        </p:txBody>
      </p:sp>
      <p:sp>
        <p:nvSpPr>
          <p:cNvPr id="54" name="Oval 7"/>
          <p:cNvSpPr/>
          <p:nvPr/>
        </p:nvSpPr>
        <p:spPr>
          <a:xfrm>
            <a:off x="3657600" y="388620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34</a:t>
            </a:r>
          </a:p>
        </p:txBody>
      </p:sp>
      <p:sp>
        <p:nvSpPr>
          <p:cNvPr id="55" name="Oval 7"/>
          <p:cNvSpPr/>
          <p:nvPr/>
        </p:nvSpPr>
        <p:spPr>
          <a:xfrm>
            <a:off x="3657600" y="388620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35</a:t>
            </a:r>
          </a:p>
        </p:txBody>
      </p:sp>
      <p:sp>
        <p:nvSpPr>
          <p:cNvPr id="56" name="Oval 7"/>
          <p:cNvSpPr/>
          <p:nvPr/>
        </p:nvSpPr>
        <p:spPr>
          <a:xfrm>
            <a:off x="3657600" y="388620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36</a:t>
            </a:r>
          </a:p>
        </p:txBody>
      </p:sp>
      <p:sp>
        <p:nvSpPr>
          <p:cNvPr id="57" name="Oval 7"/>
          <p:cNvSpPr/>
          <p:nvPr/>
        </p:nvSpPr>
        <p:spPr>
          <a:xfrm>
            <a:off x="3657600" y="388620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37</a:t>
            </a:r>
          </a:p>
        </p:txBody>
      </p:sp>
      <p:sp>
        <p:nvSpPr>
          <p:cNvPr id="58" name="Oval 7"/>
          <p:cNvSpPr/>
          <p:nvPr/>
        </p:nvSpPr>
        <p:spPr>
          <a:xfrm>
            <a:off x="3657600" y="388620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38</a:t>
            </a:r>
          </a:p>
        </p:txBody>
      </p:sp>
      <p:sp>
        <p:nvSpPr>
          <p:cNvPr id="59" name="Oval 7"/>
          <p:cNvSpPr/>
          <p:nvPr/>
        </p:nvSpPr>
        <p:spPr>
          <a:xfrm>
            <a:off x="3657600" y="388620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39</a:t>
            </a:r>
          </a:p>
        </p:txBody>
      </p:sp>
      <p:sp>
        <p:nvSpPr>
          <p:cNvPr id="60" name="Oval 7"/>
          <p:cNvSpPr/>
          <p:nvPr/>
        </p:nvSpPr>
        <p:spPr>
          <a:xfrm>
            <a:off x="3657600" y="388620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40</a:t>
            </a:r>
          </a:p>
        </p:txBody>
      </p:sp>
      <p:sp>
        <p:nvSpPr>
          <p:cNvPr id="61" name="Oval 7"/>
          <p:cNvSpPr/>
          <p:nvPr/>
        </p:nvSpPr>
        <p:spPr>
          <a:xfrm>
            <a:off x="3657600" y="388620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41</a:t>
            </a:r>
          </a:p>
        </p:txBody>
      </p:sp>
      <p:sp>
        <p:nvSpPr>
          <p:cNvPr id="62" name="Oval 7"/>
          <p:cNvSpPr/>
          <p:nvPr/>
        </p:nvSpPr>
        <p:spPr>
          <a:xfrm>
            <a:off x="3657600" y="388620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42</a:t>
            </a:r>
          </a:p>
        </p:txBody>
      </p:sp>
      <p:sp>
        <p:nvSpPr>
          <p:cNvPr id="63" name="Oval 7"/>
          <p:cNvSpPr/>
          <p:nvPr/>
        </p:nvSpPr>
        <p:spPr>
          <a:xfrm>
            <a:off x="3657600" y="388620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43</a:t>
            </a:r>
          </a:p>
        </p:txBody>
      </p:sp>
      <p:sp>
        <p:nvSpPr>
          <p:cNvPr id="64" name="Oval 7"/>
          <p:cNvSpPr/>
          <p:nvPr/>
        </p:nvSpPr>
        <p:spPr>
          <a:xfrm>
            <a:off x="3657600" y="388620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44</a:t>
            </a:r>
          </a:p>
        </p:txBody>
      </p:sp>
      <p:sp>
        <p:nvSpPr>
          <p:cNvPr id="65" name="Oval 7"/>
          <p:cNvSpPr/>
          <p:nvPr/>
        </p:nvSpPr>
        <p:spPr>
          <a:xfrm>
            <a:off x="3657600" y="388620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45</a:t>
            </a:r>
          </a:p>
        </p:txBody>
      </p:sp>
      <p:sp>
        <p:nvSpPr>
          <p:cNvPr id="66" name="Oval 7"/>
          <p:cNvSpPr/>
          <p:nvPr/>
        </p:nvSpPr>
        <p:spPr>
          <a:xfrm>
            <a:off x="3657600" y="388620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46</a:t>
            </a:r>
          </a:p>
        </p:txBody>
      </p:sp>
      <p:sp>
        <p:nvSpPr>
          <p:cNvPr id="67" name="Oval 7"/>
          <p:cNvSpPr/>
          <p:nvPr/>
        </p:nvSpPr>
        <p:spPr>
          <a:xfrm>
            <a:off x="3657600" y="388620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47</a:t>
            </a:r>
          </a:p>
        </p:txBody>
      </p:sp>
      <p:sp>
        <p:nvSpPr>
          <p:cNvPr id="68" name="Oval 7"/>
          <p:cNvSpPr/>
          <p:nvPr/>
        </p:nvSpPr>
        <p:spPr>
          <a:xfrm>
            <a:off x="3657600" y="388620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48</a:t>
            </a:r>
          </a:p>
        </p:txBody>
      </p:sp>
      <p:sp>
        <p:nvSpPr>
          <p:cNvPr id="69" name="Oval 7"/>
          <p:cNvSpPr/>
          <p:nvPr/>
        </p:nvSpPr>
        <p:spPr>
          <a:xfrm>
            <a:off x="3657600" y="388620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49</a:t>
            </a:r>
          </a:p>
        </p:txBody>
      </p:sp>
      <p:sp>
        <p:nvSpPr>
          <p:cNvPr id="70" name="Oval 7"/>
          <p:cNvSpPr/>
          <p:nvPr/>
        </p:nvSpPr>
        <p:spPr>
          <a:xfrm>
            <a:off x="3657600" y="388620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50</a:t>
            </a:r>
          </a:p>
        </p:txBody>
      </p:sp>
      <p:sp>
        <p:nvSpPr>
          <p:cNvPr id="71" name="Oval 7"/>
          <p:cNvSpPr/>
          <p:nvPr/>
        </p:nvSpPr>
        <p:spPr>
          <a:xfrm>
            <a:off x="3657600" y="388620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51</a:t>
            </a:r>
          </a:p>
        </p:txBody>
      </p:sp>
      <p:sp>
        <p:nvSpPr>
          <p:cNvPr id="72" name="Oval 7"/>
          <p:cNvSpPr/>
          <p:nvPr/>
        </p:nvSpPr>
        <p:spPr>
          <a:xfrm>
            <a:off x="3657600" y="388620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52</a:t>
            </a:r>
          </a:p>
        </p:txBody>
      </p:sp>
      <p:sp>
        <p:nvSpPr>
          <p:cNvPr id="73" name="Oval 7"/>
          <p:cNvSpPr/>
          <p:nvPr/>
        </p:nvSpPr>
        <p:spPr>
          <a:xfrm>
            <a:off x="3657600" y="388620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53</a:t>
            </a:r>
          </a:p>
        </p:txBody>
      </p:sp>
      <p:sp>
        <p:nvSpPr>
          <p:cNvPr id="74" name="Oval 7"/>
          <p:cNvSpPr/>
          <p:nvPr/>
        </p:nvSpPr>
        <p:spPr>
          <a:xfrm>
            <a:off x="3657600" y="388620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54</a:t>
            </a:r>
          </a:p>
        </p:txBody>
      </p:sp>
      <p:sp>
        <p:nvSpPr>
          <p:cNvPr id="75" name="Oval 7"/>
          <p:cNvSpPr/>
          <p:nvPr/>
        </p:nvSpPr>
        <p:spPr>
          <a:xfrm>
            <a:off x="3657600" y="388620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55</a:t>
            </a:r>
          </a:p>
        </p:txBody>
      </p:sp>
      <p:sp>
        <p:nvSpPr>
          <p:cNvPr id="76" name="Oval 7"/>
          <p:cNvSpPr/>
          <p:nvPr/>
        </p:nvSpPr>
        <p:spPr>
          <a:xfrm>
            <a:off x="3657600" y="388620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56</a:t>
            </a:r>
          </a:p>
        </p:txBody>
      </p:sp>
      <p:sp>
        <p:nvSpPr>
          <p:cNvPr id="77" name="Oval 7"/>
          <p:cNvSpPr/>
          <p:nvPr/>
        </p:nvSpPr>
        <p:spPr>
          <a:xfrm>
            <a:off x="5197475" y="388620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57</a:t>
            </a:r>
          </a:p>
        </p:txBody>
      </p:sp>
      <p:sp>
        <p:nvSpPr>
          <p:cNvPr id="78" name="Oval 7"/>
          <p:cNvSpPr/>
          <p:nvPr/>
        </p:nvSpPr>
        <p:spPr>
          <a:xfrm>
            <a:off x="2005965" y="388620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58</a:t>
            </a:r>
          </a:p>
        </p:txBody>
      </p:sp>
      <p:sp>
        <p:nvSpPr>
          <p:cNvPr id="79" name="Oval 7"/>
          <p:cNvSpPr/>
          <p:nvPr/>
        </p:nvSpPr>
        <p:spPr>
          <a:xfrm>
            <a:off x="1357630" y="2874645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59</a:t>
            </a:r>
          </a:p>
        </p:txBody>
      </p:sp>
      <p:sp>
        <p:nvSpPr>
          <p:cNvPr id="80" name="Oval 7"/>
          <p:cNvSpPr/>
          <p:nvPr/>
        </p:nvSpPr>
        <p:spPr>
          <a:xfrm>
            <a:off x="5197475" y="299847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60</a:t>
            </a:r>
          </a:p>
        </p:txBody>
      </p:sp>
      <p:sp>
        <p:nvSpPr>
          <p:cNvPr id="81" name="Oval 7"/>
          <p:cNvSpPr/>
          <p:nvPr/>
        </p:nvSpPr>
        <p:spPr>
          <a:xfrm>
            <a:off x="3512820" y="2998470"/>
            <a:ext cx="2041525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Hết </a:t>
            </a:r>
          </a:p>
          <a:p>
            <a:pPr algn="ctr" eaLnBrk="0" hangingPunct="0"/>
            <a:r>
              <a:rPr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</a:p>
        </p:txBody>
      </p:sp>
      <p:pic>
        <p:nvPicPr>
          <p:cNvPr id="82" name="Picture 20" descr="AG00040_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390265" y="2998470"/>
            <a:ext cx="2286000" cy="1809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3" name="Text Box 19"/>
          <p:cNvSpPr txBox="1">
            <a:spLocks noChangeArrowheads="1"/>
          </p:cNvSpPr>
          <p:nvPr/>
        </p:nvSpPr>
        <p:spPr bwMode="auto">
          <a:xfrm>
            <a:off x="638175" y="4150995"/>
            <a:ext cx="7629525" cy="523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 ta rất anh dũng v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mưu trí trong đánh giặc.</a:t>
            </a:r>
            <a:endParaRPr lang="vi-VN" altLang="x-none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" name="Text Box 19"/>
          <p:cNvSpPr txBox="1">
            <a:spLocks noChangeArrowheads="1"/>
          </p:cNvSpPr>
          <p:nvPr/>
        </p:nvSpPr>
        <p:spPr bwMode="auto">
          <a:xfrm>
            <a:off x="1104900" y="4808220"/>
            <a:ext cx="7620000" cy="523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thế của ải Chi Lăng có lợi cho ta.</a:t>
            </a:r>
            <a:endParaRPr lang="vi-VN" altLang="x-none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" name="Text Box 3"/>
          <p:cNvSpPr txBox="1">
            <a:spLocks noChangeArrowheads="1"/>
          </p:cNvSpPr>
          <p:nvPr/>
        </p:nvSpPr>
        <p:spPr bwMode="auto">
          <a:xfrm>
            <a:off x="1219200" y="1182370"/>
            <a:ext cx="6019800" cy="523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nêu kết quả của trận Chi Lăng?</a:t>
            </a:r>
            <a:endParaRPr lang="vi-VN" altLang="x-none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" name="Title 1"/>
          <p:cNvSpPr txBox="1"/>
          <p:nvPr/>
        </p:nvSpPr>
        <p:spPr bwMode="auto">
          <a:xfrm>
            <a:off x="1219200" y="45720"/>
            <a:ext cx="7010400" cy="71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0" hangingPunct="0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 THẮNG CHI LĂNG</a:t>
            </a:r>
            <a:endParaRPr sz="28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8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5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5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8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8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9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9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0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1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1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2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2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4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4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5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5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6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7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25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7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35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8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45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7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8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55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9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65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9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0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75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5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0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85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1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95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7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05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3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2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15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9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3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25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5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3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35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1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4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45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4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355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3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5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65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9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6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375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5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6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385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1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7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395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7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7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405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3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8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415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9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9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425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5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9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35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1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0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45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7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0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455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3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1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465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9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2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475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5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485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1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495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7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3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505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3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515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9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5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525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5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5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35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1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545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7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6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55500"/>
                            </p:stCondLst>
                            <p:childTnLst>
                              <p:par>
                                <p:cTn id="37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3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7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37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9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8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5750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5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8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58500"/>
                            </p:stCondLst>
                            <p:childTnLst>
                              <p:par>
                                <p:cTn id="38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1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9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59500"/>
                            </p:stCondLst>
                            <p:childTnLst>
                              <p:par>
                                <p:cTn id="3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60000"/>
                            </p:stCondLst>
                            <p:childTnLst>
                              <p:par>
                                <p:cTn id="398" presetID="1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9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62000"/>
                            </p:stCondLst>
                            <p:childTnLst>
                              <p:par>
                                <p:cTn id="4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62000"/>
                            </p:stCondLst>
                            <p:childTnLst>
                              <p:par>
                                <p:cTn id="4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6" dur="2000" fill="hold"/>
                                        <p:tgtEl>
                                          <p:spTgt spid="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64000"/>
                            </p:stCondLst>
                            <p:childTnLst>
                              <p:par>
                                <p:cTn id="408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770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6" dur="770" decel="100000"/>
                                        <p:tgtEl>
                                          <p:spTgt spid="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8" dur="77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0" dur="77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77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7" dur="770" decel="100000"/>
                                        <p:tgtEl>
                                          <p:spTgt spid="8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9" dur="77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1" dur="77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bldLvl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bldLvl="0" animBg="1"/>
      <p:bldP spid="78" grpId="0" bldLvl="0" animBg="1"/>
      <p:bldP spid="79" grpId="0" bldLvl="0" animBg="1"/>
      <p:bldP spid="81" grpId="0" bldLvl="0" animBg="1"/>
      <p:bldP spid="83" grpId="0" bldLvl="0" animBg="1"/>
      <p:bldP spid="84" grpId="0" bldLvl="0" animBg="1"/>
      <p:bldP spid="85" grpId="0" bldLvl="0" animBg="1"/>
      <p:bldP spid="85" grpId="1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905000" y="1676400"/>
            <a:ext cx="4953000" cy="523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r>
              <a:rPr lang="vi-VN" altLang="x-none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</a:t>
            </a:r>
            <a:r>
              <a:rPr lang="vi-VN" altLang="x-none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chọn những ý trả lời đ</a:t>
            </a: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vi-VN" altLang="x-none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vi-VN" altLang="x-none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 Box 8"/>
          <p:cNvSpPr txBox="1"/>
          <p:nvPr/>
        </p:nvSpPr>
        <p:spPr>
          <a:xfrm>
            <a:off x="914400" y="3465513"/>
            <a:ext cx="8229600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Đập tan mưu đồ cứu viện th</a:t>
            </a:r>
            <a:r>
              <a:rPr lang="vi-VN" altLang="x-non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Đông Quan của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Minh. Quân Minh đầu h</a:t>
            </a:r>
            <a:r>
              <a:rPr lang="vi-VN" altLang="x-non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v</a:t>
            </a:r>
            <a:r>
              <a:rPr lang="vi-VN" altLang="x-non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xin rút về nước.</a:t>
            </a:r>
            <a:endParaRPr lang="vi-VN" altLang="x-none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10"/>
          <p:cNvSpPr txBox="1"/>
          <p:nvPr/>
        </p:nvSpPr>
        <p:spPr>
          <a:xfrm>
            <a:off x="914400" y="4989513"/>
            <a:ext cx="7696200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 ta gi</a:t>
            </a:r>
            <a:r>
              <a:rPr lang="vi-VN" altLang="x-non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được độc lập Lê Lợi lên ngôi ho</a:t>
            </a:r>
            <a:r>
              <a:rPr lang="vi-VN" altLang="x-non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đế ( hiệu l</a:t>
            </a:r>
            <a:r>
              <a:rPr lang="vi-VN" altLang="x-non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Lê Thái Tổ)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x-none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13"/>
          <p:cNvSpPr txBox="1"/>
          <p:nvPr/>
        </p:nvSpPr>
        <p:spPr>
          <a:xfrm>
            <a:off x="914400" y="6105525"/>
            <a:ext cx="6324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x-non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hậu Lê bắt đầu từ đây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x-none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18"/>
          <p:cNvSpPr txBox="1"/>
          <p:nvPr/>
        </p:nvSpPr>
        <p:spPr>
          <a:xfrm>
            <a:off x="914400" y="4429125"/>
            <a:ext cx="7543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Đây l</a:t>
            </a:r>
            <a:r>
              <a:rPr lang="vi-VN" altLang="x-non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lần đầu tiên nước ta gi</a:t>
            </a:r>
            <a:r>
              <a:rPr lang="vi-VN" altLang="x-non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được độc lập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x-none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609600" y="2322513"/>
            <a:ext cx="8077200" cy="9540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 chiến thắng Chi Lăng có ý nghĩa thế n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đối với lịch sử dân tộc ta?</a:t>
            </a:r>
            <a:endParaRPr lang="vi-VN" altLang="x-none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itle 1"/>
          <p:cNvSpPr txBox="1"/>
          <p:nvPr/>
        </p:nvSpPr>
        <p:spPr bwMode="auto">
          <a:xfrm>
            <a:off x="419100" y="625475"/>
            <a:ext cx="7924800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/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Kết quả, nguyên nhân thắng lợi v</a:t>
            </a:r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nghĩa lịch sử:</a:t>
            </a:r>
            <a:endParaRPr sz="2400" b="1" u="sng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itle 1"/>
          <p:cNvSpPr txBox="1"/>
          <p:nvPr/>
        </p:nvSpPr>
        <p:spPr bwMode="auto">
          <a:xfrm>
            <a:off x="1257300" y="-11112"/>
            <a:ext cx="7010400" cy="71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0" hangingPunct="0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CHIẾN THẮNG CHI LĂNG</a:t>
            </a:r>
            <a:endParaRPr sz="28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/>
      <p:bldP spid="10" grpId="0"/>
      <p:bldP spid="13" grpId="0"/>
      <p:bldP spid="13" grpId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AutoShape 4"/>
          <p:cNvSpPr>
            <a:spLocks noChangeArrowheads="1"/>
          </p:cNvSpPr>
          <p:nvPr/>
        </p:nvSpPr>
        <p:spPr bwMode="auto">
          <a:xfrm>
            <a:off x="-291465" y="1177925"/>
            <a:ext cx="9143999" cy="31242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FF0000"/>
              </a:gs>
            </a:gsLst>
            <a:lin ang="13500000" scaled="1"/>
            <a:tileRect/>
          </a:gradFill>
          <a:ln w="9525"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  <a:tileRect/>
            </a:gradFill>
            <a:round/>
          </a:ln>
          <a:effectLst>
            <a:innerShdw blurRad="63500" dist="50800" dir="5400000">
              <a:srgbClr val="FF99FF">
                <a:alpha val="50000"/>
              </a:srgb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  <a:bevelB w="139700" prst="cross"/>
          </a:sp3d>
        </p:spPr>
        <p:txBody>
          <a:bodyPr wrap="none" anchor="ctr"/>
          <a:lstStyle/>
          <a:p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Dựa v</a:t>
            </a:r>
            <a:r>
              <a:rPr lang="vi-VN" altLang="x-none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địa hình hiểm trở của ải Chi Lăng, nghĩa</a:t>
            </a:r>
          </a:p>
          <a:p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quân Lam Sơn do Lê Lợi chỉ huy đã đánh tan quân Minh</a:t>
            </a:r>
          </a:p>
          <a:p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Chi Lăng .</a:t>
            </a:r>
          </a:p>
          <a:p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Thua trận ở Chi Lăng v</a:t>
            </a:r>
            <a:r>
              <a:rPr lang="vi-VN" altLang="x-none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số trận khác, quân </a:t>
            </a:r>
          </a:p>
          <a:p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Minh xâm lược phải đầu h</a:t>
            </a:r>
            <a:r>
              <a:rPr lang="vi-VN" altLang="x-none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ng, rút về nước. Lê Lợi lên </a:t>
            </a:r>
          </a:p>
          <a:p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ngôi Ho</a:t>
            </a:r>
            <a:r>
              <a:rPr lang="vi-VN" altLang="x-none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đế ( 1428) mở đầu thời Hậu Lê.</a:t>
            </a:r>
          </a:p>
          <a:p>
            <a:pPr eaLnBrk="0" hangingPunct="0"/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4612005" y="4222750"/>
            <a:ext cx="3886200" cy="1447800"/>
          </a:xfrm>
          <a:prstGeom prst="cloudCallout">
            <a:avLst>
              <a:gd name="adj1" fmla="val -36912"/>
              <a:gd name="adj2" fmla="val 982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  <a:p>
            <a:pPr lvl="0" algn="ctr" eaLnBrk="1" hangingPunct="1"/>
            <a:r>
              <a:rPr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SGK/trang 46</a:t>
            </a:r>
            <a:endParaRPr sz="32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itle 1"/>
          <p:cNvSpPr txBox="1"/>
          <p:nvPr/>
        </p:nvSpPr>
        <p:spPr bwMode="auto">
          <a:xfrm>
            <a:off x="1066800" y="-4127"/>
            <a:ext cx="7010400" cy="71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0" hangingPunct="0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 THẮNG CHI LĂNG</a:t>
            </a:r>
            <a:endParaRPr sz="28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 2 6"/>
          <p:cNvSpPr/>
          <p:nvPr/>
        </p:nvSpPr>
        <p:spPr>
          <a:xfrm>
            <a:off x="533400" y="1524000"/>
            <a:ext cx="8305800" cy="4419600"/>
          </a:xfrm>
          <a:prstGeom prst="irregularSeal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sau: “Nh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Hậu Lê v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việc tổ chức quản lí đất nước”.</a:t>
            </a:r>
            <a:endParaRPr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itle 1"/>
          <p:cNvSpPr txBox="1"/>
          <p:nvPr/>
        </p:nvSpPr>
        <p:spPr bwMode="auto">
          <a:xfrm>
            <a:off x="1066800" y="220663"/>
            <a:ext cx="7010400" cy="71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0" hangingPunct="0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 THẮNG CHI LĂNG</a:t>
            </a:r>
            <a:endParaRPr sz="28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474345" y="2374900"/>
          <a:ext cx="351155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r:id="rId3" imgW="1060450" imgH="1334770" progId="MS_ClipArt_Gallery.2">
                  <p:embed/>
                </p:oleObj>
              </mc:Choice>
              <mc:Fallback>
                <p:oleObj r:id="rId3" imgW="1060450" imgH="1334770" progId="MS_ClipArt_Gallery.2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474345" y="2374900"/>
                        <a:ext cx="3511550" cy="44196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7" name="Picture 4" descr="BAMBO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0" y="0"/>
            <a:ext cx="1449388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8662" name="Picture 6" descr="FIREWRK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7200" y="5638800"/>
            <a:ext cx="10668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8663" name="Picture 7" descr="FIREWRK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4800" y="0"/>
            <a:ext cx="12192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8664" name="Picture 8" descr="FIREWRK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26050"/>
            <a:ext cx="1752600" cy="1631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8665" name="Picture 9" descr="FIREWRK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2400" y="1295400"/>
            <a:ext cx="1676400" cy="177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8666" name="Picture 10" descr="FIREWRK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0"/>
            <a:ext cx="16002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8667" name="Picture 11" descr="FIREWRK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095750"/>
            <a:ext cx="1752600" cy="1631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8668" name="Picture 12" descr="FIREWRK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400" y="1752600"/>
            <a:ext cx="1676400" cy="1771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 Box 195"/>
          <p:cNvSpPr txBox="1"/>
          <p:nvPr/>
        </p:nvSpPr>
        <p:spPr>
          <a:xfrm>
            <a:off x="0" y="990600"/>
            <a:ext cx="914400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4400" b="1" dirty="0">
                <a:latin typeface="Arial" panose="020B0604020202020204" pitchFamily="34" charset="0"/>
              </a:rPr>
              <a:t> 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THẦY CÔ MẠNH KHOẺ!</a:t>
            </a:r>
          </a:p>
          <a:p>
            <a:pPr algn="ctr"/>
            <a:r>
              <a:rPr lang="pt-BR" altLang="x-none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GIỎI!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517" name="Picture 5" descr="1841479pi8i8jd86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1200" y="4095750"/>
            <a:ext cx="2733675" cy="2762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986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1738313" y="4953000"/>
            <a:ext cx="3062288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Năm 1428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752600" y="4197350"/>
            <a:ext cx="3048000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Năm 1406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1752600" y="3511550"/>
            <a:ext cx="3048000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Năm 1400  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752600" y="2825750"/>
            <a:ext cx="3048000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Năm 1226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1219200" y="2057400"/>
            <a:ext cx="6629400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 Minh xâm lược nước ta v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năm n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3886200" y="1371600"/>
            <a:ext cx="4419600" cy="4619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chọn  ý trả lời đúng nhất</a:t>
            </a:r>
            <a:endParaRPr lang="vi-VN" altLang="x-none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80" name="Picture 9" descr="IMG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0"/>
            <a:ext cx="1524000" cy="1212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0" descr="ag00319_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514600"/>
            <a:ext cx="2430463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2" name="Picture 2" descr="Dog-10-ju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5786438"/>
            <a:ext cx="1343025" cy="1071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3" name="Picture 19" descr="Box-01-ju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0668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4" name="Picture 4" descr="Alligator-02-jun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486400"/>
            <a:ext cx="1600200" cy="1123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30" descr="TYFAQ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600" y="3200400"/>
            <a:ext cx="1203325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Rounded Rectangle 18"/>
          <p:cNvSpPr/>
          <p:nvPr/>
        </p:nvSpPr>
        <p:spPr>
          <a:xfrm>
            <a:off x="304800" y="1143000"/>
            <a:ext cx="2895600" cy="533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cũ</a:t>
            </a:r>
            <a:endParaRPr sz="28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itle 1"/>
          <p:cNvSpPr txBox="1"/>
          <p:nvPr/>
        </p:nvSpPr>
        <p:spPr bwMode="auto">
          <a:xfrm>
            <a:off x="419100" y="248285"/>
            <a:ext cx="8229600" cy="71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0" hangingPunct="0"/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Lịch sử </a:t>
            </a:r>
            <a:endParaRPr sz="32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981200" y="6248400"/>
            <a:ext cx="5181600" cy="533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 thờ Anh hùng Dân tộc Lê Lợi</a:t>
            </a:r>
            <a:endParaRPr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3" name="Picture 5" descr="D:\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990600"/>
            <a:ext cx="3886200" cy="5181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533400" y="1143000"/>
            <a:ext cx="3708400" cy="5105400"/>
            <a:chOff x="0" y="0"/>
            <a:chExt cx="3536" cy="4320"/>
          </a:xfrm>
        </p:grpSpPr>
        <p:pic>
          <p:nvPicPr>
            <p:cNvPr id="6151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536" cy="4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2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324"/>
              <a:ext cx="1872" cy="9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7131" name="Freeform 27"/>
          <p:cNvSpPr/>
          <p:nvPr/>
        </p:nvSpPr>
        <p:spPr>
          <a:xfrm>
            <a:off x="1890713" y="3014663"/>
            <a:ext cx="762000" cy="914400"/>
          </a:xfrm>
          <a:custGeom>
            <a:avLst/>
            <a:gdLst>
              <a:gd name="txL" fmla="*/ 0 w 687"/>
              <a:gd name="txT" fmla="*/ 0 h 738"/>
              <a:gd name="txR" fmla="*/ 687 w 687"/>
              <a:gd name="txB" fmla="*/ 738 h 73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687" h="738">
                <a:moveTo>
                  <a:pt x="279" y="18"/>
                </a:moveTo>
                <a:cubicBezTo>
                  <a:pt x="286" y="14"/>
                  <a:pt x="291" y="8"/>
                  <a:pt x="299" y="6"/>
                </a:cubicBezTo>
                <a:cubicBezTo>
                  <a:pt x="329" y="0"/>
                  <a:pt x="311" y="12"/>
                  <a:pt x="327" y="22"/>
                </a:cubicBezTo>
                <a:cubicBezTo>
                  <a:pt x="344" y="33"/>
                  <a:pt x="372" y="40"/>
                  <a:pt x="391" y="46"/>
                </a:cubicBezTo>
                <a:cubicBezTo>
                  <a:pt x="406" y="68"/>
                  <a:pt x="407" y="85"/>
                  <a:pt x="435" y="94"/>
                </a:cubicBezTo>
                <a:cubicBezTo>
                  <a:pt x="436" y="98"/>
                  <a:pt x="436" y="104"/>
                  <a:pt x="439" y="106"/>
                </a:cubicBezTo>
                <a:cubicBezTo>
                  <a:pt x="446" y="111"/>
                  <a:pt x="463" y="114"/>
                  <a:pt x="463" y="114"/>
                </a:cubicBezTo>
                <a:cubicBezTo>
                  <a:pt x="473" y="129"/>
                  <a:pt x="473" y="150"/>
                  <a:pt x="487" y="162"/>
                </a:cubicBezTo>
                <a:cubicBezTo>
                  <a:pt x="525" y="195"/>
                  <a:pt x="561" y="201"/>
                  <a:pt x="603" y="222"/>
                </a:cubicBezTo>
                <a:cubicBezTo>
                  <a:pt x="616" y="228"/>
                  <a:pt x="630" y="228"/>
                  <a:pt x="643" y="234"/>
                </a:cubicBezTo>
                <a:cubicBezTo>
                  <a:pt x="650" y="242"/>
                  <a:pt x="653" y="255"/>
                  <a:pt x="663" y="258"/>
                </a:cubicBezTo>
                <a:cubicBezTo>
                  <a:pt x="677" y="261"/>
                  <a:pt x="642" y="212"/>
                  <a:pt x="667" y="250"/>
                </a:cubicBezTo>
                <a:cubicBezTo>
                  <a:pt x="674" y="299"/>
                  <a:pt x="679" y="262"/>
                  <a:pt x="687" y="302"/>
                </a:cubicBezTo>
                <a:cubicBezTo>
                  <a:pt x="682" y="310"/>
                  <a:pt x="676" y="318"/>
                  <a:pt x="671" y="326"/>
                </a:cubicBezTo>
                <a:cubicBezTo>
                  <a:pt x="656" y="348"/>
                  <a:pt x="676" y="367"/>
                  <a:pt x="647" y="386"/>
                </a:cubicBezTo>
                <a:cubicBezTo>
                  <a:pt x="642" y="406"/>
                  <a:pt x="628" y="422"/>
                  <a:pt x="611" y="434"/>
                </a:cubicBezTo>
                <a:cubicBezTo>
                  <a:pt x="605" y="443"/>
                  <a:pt x="596" y="449"/>
                  <a:pt x="591" y="458"/>
                </a:cubicBezTo>
                <a:cubicBezTo>
                  <a:pt x="577" y="482"/>
                  <a:pt x="583" y="510"/>
                  <a:pt x="567" y="534"/>
                </a:cubicBezTo>
                <a:cubicBezTo>
                  <a:pt x="563" y="597"/>
                  <a:pt x="564" y="579"/>
                  <a:pt x="551" y="618"/>
                </a:cubicBezTo>
                <a:cubicBezTo>
                  <a:pt x="546" y="658"/>
                  <a:pt x="550" y="640"/>
                  <a:pt x="539" y="674"/>
                </a:cubicBezTo>
                <a:cubicBezTo>
                  <a:pt x="538" y="678"/>
                  <a:pt x="535" y="686"/>
                  <a:pt x="535" y="686"/>
                </a:cubicBezTo>
                <a:cubicBezTo>
                  <a:pt x="528" y="738"/>
                  <a:pt x="498" y="733"/>
                  <a:pt x="451" y="738"/>
                </a:cubicBezTo>
                <a:cubicBezTo>
                  <a:pt x="434" y="737"/>
                  <a:pt x="416" y="737"/>
                  <a:pt x="399" y="734"/>
                </a:cubicBezTo>
                <a:cubicBezTo>
                  <a:pt x="384" y="731"/>
                  <a:pt x="388" y="722"/>
                  <a:pt x="379" y="714"/>
                </a:cubicBezTo>
                <a:cubicBezTo>
                  <a:pt x="371" y="707"/>
                  <a:pt x="343" y="684"/>
                  <a:pt x="331" y="678"/>
                </a:cubicBezTo>
                <a:cubicBezTo>
                  <a:pt x="285" y="653"/>
                  <a:pt x="216" y="656"/>
                  <a:pt x="171" y="654"/>
                </a:cubicBezTo>
                <a:cubicBezTo>
                  <a:pt x="160" y="637"/>
                  <a:pt x="146" y="626"/>
                  <a:pt x="139" y="606"/>
                </a:cubicBezTo>
                <a:cubicBezTo>
                  <a:pt x="147" y="601"/>
                  <a:pt x="155" y="595"/>
                  <a:pt x="163" y="590"/>
                </a:cubicBezTo>
                <a:cubicBezTo>
                  <a:pt x="180" y="579"/>
                  <a:pt x="167" y="538"/>
                  <a:pt x="195" y="530"/>
                </a:cubicBezTo>
                <a:cubicBezTo>
                  <a:pt x="209" y="526"/>
                  <a:pt x="224" y="527"/>
                  <a:pt x="239" y="526"/>
                </a:cubicBezTo>
                <a:cubicBezTo>
                  <a:pt x="267" y="498"/>
                  <a:pt x="243" y="528"/>
                  <a:pt x="255" y="458"/>
                </a:cubicBezTo>
                <a:cubicBezTo>
                  <a:pt x="256" y="451"/>
                  <a:pt x="268" y="425"/>
                  <a:pt x="271" y="418"/>
                </a:cubicBezTo>
                <a:cubicBezTo>
                  <a:pt x="276" y="406"/>
                  <a:pt x="303" y="398"/>
                  <a:pt x="303" y="398"/>
                </a:cubicBezTo>
                <a:cubicBezTo>
                  <a:pt x="326" y="364"/>
                  <a:pt x="313" y="338"/>
                  <a:pt x="283" y="318"/>
                </a:cubicBezTo>
                <a:cubicBezTo>
                  <a:pt x="257" y="301"/>
                  <a:pt x="249" y="298"/>
                  <a:pt x="215" y="294"/>
                </a:cubicBezTo>
                <a:cubicBezTo>
                  <a:pt x="187" y="275"/>
                  <a:pt x="147" y="278"/>
                  <a:pt x="123" y="254"/>
                </a:cubicBezTo>
                <a:cubicBezTo>
                  <a:pt x="127" y="255"/>
                  <a:pt x="134" y="262"/>
                  <a:pt x="135" y="258"/>
                </a:cubicBezTo>
                <a:cubicBezTo>
                  <a:pt x="137" y="248"/>
                  <a:pt x="128" y="240"/>
                  <a:pt x="127" y="230"/>
                </a:cubicBezTo>
                <a:cubicBezTo>
                  <a:pt x="124" y="191"/>
                  <a:pt x="134" y="191"/>
                  <a:pt x="159" y="174"/>
                </a:cubicBezTo>
                <a:cubicBezTo>
                  <a:pt x="176" y="148"/>
                  <a:pt x="161" y="150"/>
                  <a:pt x="135" y="154"/>
                </a:cubicBezTo>
                <a:cubicBezTo>
                  <a:pt x="96" y="180"/>
                  <a:pt x="127" y="164"/>
                  <a:pt x="87" y="174"/>
                </a:cubicBezTo>
                <a:cubicBezTo>
                  <a:pt x="79" y="176"/>
                  <a:pt x="71" y="179"/>
                  <a:pt x="63" y="182"/>
                </a:cubicBezTo>
                <a:cubicBezTo>
                  <a:pt x="59" y="183"/>
                  <a:pt x="51" y="186"/>
                  <a:pt x="51" y="186"/>
                </a:cubicBezTo>
                <a:cubicBezTo>
                  <a:pt x="42" y="185"/>
                  <a:pt x="32" y="186"/>
                  <a:pt x="23" y="182"/>
                </a:cubicBezTo>
                <a:cubicBezTo>
                  <a:pt x="0" y="173"/>
                  <a:pt x="6" y="141"/>
                  <a:pt x="27" y="134"/>
                </a:cubicBezTo>
                <a:cubicBezTo>
                  <a:pt x="34" y="123"/>
                  <a:pt x="55" y="106"/>
                  <a:pt x="67" y="102"/>
                </a:cubicBezTo>
                <a:cubicBezTo>
                  <a:pt x="78" y="85"/>
                  <a:pt x="92" y="76"/>
                  <a:pt x="111" y="70"/>
                </a:cubicBezTo>
                <a:cubicBezTo>
                  <a:pt x="125" y="49"/>
                  <a:pt x="151" y="43"/>
                  <a:pt x="175" y="38"/>
                </a:cubicBezTo>
                <a:cubicBezTo>
                  <a:pt x="196" y="24"/>
                  <a:pt x="227" y="12"/>
                  <a:pt x="251" y="10"/>
                </a:cubicBezTo>
                <a:cubicBezTo>
                  <a:pt x="271" y="8"/>
                  <a:pt x="311" y="6"/>
                  <a:pt x="311" y="6"/>
                </a:cubicBezTo>
                <a:lnTo>
                  <a:pt x="279" y="18"/>
                </a:lnTo>
                <a:close/>
              </a:path>
            </a:pathLst>
          </a:custGeom>
          <a:noFill/>
          <a:ln w="38100" cap="flat" cmpd="sng">
            <a:solidFill>
              <a:srgbClr val="0000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02" name="Text Box 24"/>
          <p:cNvSpPr txBox="1"/>
          <p:nvPr/>
        </p:nvSpPr>
        <p:spPr>
          <a:xfrm>
            <a:off x="4495800" y="4648200"/>
            <a:ext cx="4419600" cy="1016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Lợi (1385 - 1433) l</a:t>
            </a:r>
            <a:r>
              <a:rPr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h</a:t>
            </a:r>
            <a:r>
              <a:rPr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trưởng có uy tín lớn ở vùng Lam Sơn (Thanh Hóa). </a:t>
            </a:r>
            <a:endParaRPr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0903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1447800"/>
            <a:ext cx="2819400" cy="3124200"/>
          </a:xfrm>
          <a:prstGeom prst="rect">
            <a:avLst/>
          </a:prstGeom>
          <a:noFill/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4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7" presetClass="emph" presetSubtype="2" repeatCount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31" grpId="0" animBg="1"/>
      <p:bldP spid="8090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/>
          <p:nvPr/>
        </p:nvSpPr>
        <p:spPr bwMode="auto">
          <a:xfrm>
            <a:off x="609600" y="1371600"/>
            <a:ext cx="7315200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/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Nguyên nhân dẫn đến trận Chi Lăng:</a:t>
            </a:r>
            <a:endParaRPr sz="2400" b="1" u="sng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1371600" y="4648200"/>
            <a:ext cx="7010400" cy="584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 n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dẫn đến trận Chi Lăng?</a:t>
            </a:r>
            <a:endParaRPr lang="vi-VN" altLang="x-none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1600200" y="1905000"/>
            <a:ext cx="7010400" cy="2209800"/>
          </a:xfrm>
          <a:prstGeom prst="cloudCallout">
            <a:avLst>
              <a:gd name="adj1" fmla="val -17622"/>
              <a:gd name="adj2" fmla="val 7586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thầm từ: Ải Chi Lăng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kéo sang phá vây – SGK trang 45 v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trả lời câu hỏi:</a:t>
            </a:r>
            <a:endParaRPr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itle 1"/>
          <p:cNvSpPr txBox="1"/>
          <p:nvPr/>
        </p:nvSpPr>
        <p:spPr bwMode="auto">
          <a:xfrm>
            <a:off x="457200" y="-164147"/>
            <a:ext cx="8229600" cy="71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0" hangingPunct="0"/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Lịch sử </a:t>
            </a:r>
            <a:endParaRPr sz="32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itle 1"/>
          <p:cNvSpPr txBox="1"/>
          <p:nvPr/>
        </p:nvSpPr>
        <p:spPr bwMode="auto">
          <a:xfrm>
            <a:off x="1371600" y="884238"/>
            <a:ext cx="7010400" cy="71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0" hangingPunct="0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40: CHIẾN THẮNG CHI LĂNG</a:t>
            </a:r>
            <a:endParaRPr sz="28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7" name="Picture 13" descr="D: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981200"/>
            <a:ext cx="2466975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278" name="Picture 14" descr="D: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953000"/>
            <a:ext cx="2857500" cy="1600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9" name="Picture 15" descr="D: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5029199"/>
            <a:ext cx="2857500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280" name="Picture 16" descr="D:\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981200"/>
            <a:ext cx="2466974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81" name="Picture 17" descr="D:\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24625" y="4724400"/>
            <a:ext cx="2619375" cy="17430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282" name="Picture 18" descr="D:\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1905000"/>
            <a:ext cx="2571750" cy="17811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2743200" y="4114800"/>
            <a:ext cx="3352800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Ải Chi Lăng ng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nay</a:t>
            </a:r>
            <a:endParaRPr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1143000" y="3048000"/>
            <a:ext cx="7010400" cy="584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Ải Chi Lăng thuộc tỉnh n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của nước ta?</a:t>
            </a:r>
            <a:endParaRPr lang="vi-VN" altLang="x-none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itle 1"/>
          <p:cNvSpPr txBox="1"/>
          <p:nvPr/>
        </p:nvSpPr>
        <p:spPr bwMode="auto">
          <a:xfrm>
            <a:off x="609600" y="1295400"/>
            <a:ext cx="7315200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/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Nguyên nhân dẫn đến trận Chi Lăng:</a:t>
            </a:r>
            <a:endParaRPr sz="2400" b="1" u="sng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itle 1"/>
          <p:cNvSpPr txBox="1"/>
          <p:nvPr/>
        </p:nvSpPr>
        <p:spPr bwMode="auto">
          <a:xfrm>
            <a:off x="457200" y="-229235"/>
            <a:ext cx="8229600" cy="71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0" hangingPunct="0"/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Lịch sử </a:t>
            </a:r>
            <a:endParaRPr sz="32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itle 1"/>
          <p:cNvSpPr txBox="1"/>
          <p:nvPr/>
        </p:nvSpPr>
        <p:spPr bwMode="auto">
          <a:xfrm>
            <a:off x="1371600" y="762000"/>
            <a:ext cx="7010400" cy="71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0" hangingPunct="0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40: CHIẾN THẮNG CHI LĂNG</a:t>
            </a:r>
            <a:endParaRPr sz="28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890713" y="5562600"/>
            <a:ext cx="4899025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Cả 3 ý trên.</a:t>
            </a:r>
            <a:endParaRPr lang="vi-VN" altLang="x-none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905000" y="4806950"/>
            <a:ext cx="4876800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Rừng rậm, cây cối um tùm.</a:t>
            </a:r>
            <a:endParaRPr lang="vi-VN" altLang="x-none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1905000" y="4121150"/>
            <a:ext cx="4876800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Đường nhỏ hẹp, khe sâu, đầm lầy.</a:t>
            </a:r>
            <a:endParaRPr lang="vi-VN" altLang="x-none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1905000" y="3435350"/>
            <a:ext cx="4876800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L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vùng núi đá hiểm trở.</a:t>
            </a:r>
            <a:endParaRPr lang="vi-VN" altLang="x-none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1371600" y="2667000"/>
            <a:ext cx="6629400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Ải Chi Lăng có đặc điểm như thế n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2438400" y="2032000"/>
            <a:ext cx="4419600" cy="4619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chọn ý trả lời đúng nhất</a:t>
            </a:r>
            <a:endParaRPr lang="vi-VN" altLang="x-none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0" descr="ag00319_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3276600"/>
            <a:ext cx="2133600" cy="2408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30" descr="TYFAQ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3886200"/>
            <a:ext cx="1203325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itle 1"/>
          <p:cNvSpPr txBox="1"/>
          <p:nvPr/>
        </p:nvSpPr>
        <p:spPr bwMode="auto">
          <a:xfrm>
            <a:off x="609600" y="1295400"/>
            <a:ext cx="7315200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/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Nguyên nhân dẫn đến trận Chi Lăng:</a:t>
            </a:r>
            <a:endParaRPr sz="2400" b="1" u="sng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itle 1"/>
          <p:cNvSpPr txBox="1"/>
          <p:nvPr/>
        </p:nvSpPr>
        <p:spPr bwMode="auto">
          <a:xfrm>
            <a:off x="1371600" y="762000"/>
            <a:ext cx="7010400" cy="71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0" hangingPunct="0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CHIẾN THẮNG CHI LĂNG</a:t>
            </a:r>
            <a:endParaRPr sz="28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LDO-CHI-LA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225" y="649288"/>
            <a:ext cx="3886200" cy="5867400"/>
          </a:xfrm>
          <a:prstGeom prst="rect">
            <a:avLst/>
          </a:prstGeom>
          <a:solidFill>
            <a:srgbClr val="B2B2A9"/>
          </a:solidFill>
          <a:ln w="9525" cap="flat" cmpd="sng">
            <a:solidFill>
              <a:srgbClr val="0066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1267" name="Text Box 5"/>
          <p:cNvSpPr txBox="1"/>
          <p:nvPr/>
        </p:nvSpPr>
        <p:spPr>
          <a:xfrm rot="5400000">
            <a:off x="5133975" y="3314700"/>
            <a:ext cx="1652588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sz="1600" b="1" dirty="0">
                <a:solidFill>
                  <a:srgbClr val="000000"/>
                </a:solidFill>
                <a:latin typeface="VNI-Times" pitchFamily="2" charset="0"/>
              </a:rPr>
              <a:t>DAÕY   NUÙI   ÑAÙ</a:t>
            </a:r>
          </a:p>
        </p:txBody>
      </p:sp>
      <p:sp>
        <p:nvSpPr>
          <p:cNvPr id="11268" name="Text Box 6"/>
          <p:cNvSpPr txBox="1"/>
          <p:nvPr/>
        </p:nvSpPr>
        <p:spPr>
          <a:xfrm rot="5400000">
            <a:off x="7581900" y="3336925"/>
            <a:ext cx="1905000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sz="1600" b="1" dirty="0">
                <a:solidFill>
                  <a:srgbClr val="000000"/>
                </a:solidFill>
                <a:latin typeface="VNI-Times" pitchFamily="2" charset="0"/>
              </a:rPr>
              <a:t>DAÕY   NUÙI  ÑAÁT</a:t>
            </a:r>
          </a:p>
        </p:txBody>
      </p:sp>
      <p:sp>
        <p:nvSpPr>
          <p:cNvPr id="83982" name="Text Box 14"/>
          <p:cNvSpPr txBox="1">
            <a:spLocks noChangeArrowheads="1"/>
          </p:cNvSpPr>
          <p:nvPr/>
        </p:nvSpPr>
        <p:spPr bwMode="auto">
          <a:xfrm>
            <a:off x="7620000" y="1563688"/>
            <a:ext cx="874713" cy="254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Núi Ma Sẳn</a:t>
            </a:r>
            <a:endParaRPr sz="1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983" name="Text Box 15"/>
          <p:cNvSpPr txBox="1">
            <a:spLocks noChangeArrowheads="1"/>
          </p:cNvSpPr>
          <p:nvPr/>
        </p:nvSpPr>
        <p:spPr bwMode="auto">
          <a:xfrm>
            <a:off x="5791200" y="1106488"/>
            <a:ext cx="1495425" cy="461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vi-VN" altLang="x-none" sz="1200" dirty="0">
                <a:latin typeface="Arial" panose="020B0604020202020204" pitchFamily="34" charset="0"/>
              </a:rPr>
              <a:t> </a:t>
            </a:r>
            <a:r>
              <a:rPr lang="vi-VN" altLang="x-none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Cửa Ngăn </a:t>
            </a:r>
          </a:p>
          <a:p>
            <a:pPr algn="ctr"/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Núi Quỷ Môn Quan</a:t>
            </a:r>
            <a:endParaRPr sz="1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984" name="Text Box 16"/>
          <p:cNvSpPr txBox="1">
            <a:spLocks noChangeArrowheads="1"/>
          </p:cNvSpPr>
          <p:nvPr/>
        </p:nvSpPr>
        <p:spPr bwMode="auto">
          <a:xfrm>
            <a:off x="7086600" y="2071688"/>
            <a:ext cx="1298575" cy="254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vi-VN" altLang="x-none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Núi Phượng Ho</a:t>
            </a:r>
            <a:r>
              <a:rPr lang="vi-VN" altLang="x-none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vi-VN" altLang="x-none" sz="1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985" name="Text Box 17"/>
          <p:cNvSpPr txBox="1">
            <a:spLocks noChangeArrowheads="1"/>
          </p:cNvSpPr>
          <p:nvPr/>
        </p:nvSpPr>
        <p:spPr bwMode="auto">
          <a:xfrm>
            <a:off x="6705600" y="5449888"/>
            <a:ext cx="722313" cy="254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1050" b="1" kern="1200" cap="none" spc="0" normalizeH="0" baseline="0" noProof="0">
                <a:latin typeface="Arial" panose="020B0604020202020204" pitchFamily="34" charset="0"/>
                <a:ea typeface="+mn-ea"/>
                <a:cs typeface="+mn-cs"/>
              </a:rPr>
              <a:t>Ngõ Thề</a:t>
            </a:r>
          </a:p>
        </p:txBody>
      </p:sp>
      <p:sp>
        <p:nvSpPr>
          <p:cNvPr id="83989" name="Text Box 21"/>
          <p:cNvSpPr txBox="1">
            <a:spLocks noChangeArrowheads="1"/>
          </p:cNvSpPr>
          <p:nvPr/>
        </p:nvSpPr>
        <p:spPr bwMode="auto">
          <a:xfrm>
            <a:off x="6096000" y="4406900"/>
            <a:ext cx="963613" cy="254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1050" b="1" kern="1200" cap="none" spc="0" normalizeH="0" baseline="0" noProof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Núi Cai Kinh</a:t>
            </a:r>
          </a:p>
        </p:txBody>
      </p:sp>
      <p:sp>
        <p:nvSpPr>
          <p:cNvPr id="83990" name="Text Box 22"/>
          <p:cNvSpPr txBox="1">
            <a:spLocks noChangeArrowheads="1"/>
          </p:cNvSpPr>
          <p:nvPr/>
        </p:nvSpPr>
        <p:spPr bwMode="auto">
          <a:xfrm>
            <a:off x="7086600" y="4306888"/>
            <a:ext cx="909638" cy="254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1050" b="1" kern="1200" cap="none" spc="0" normalizeH="0" baseline="0" noProof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Núi Mã Yên</a:t>
            </a:r>
          </a:p>
        </p:txBody>
      </p:sp>
      <p:sp>
        <p:nvSpPr>
          <p:cNvPr id="11275" name="Rectangle 44"/>
          <p:cNvSpPr/>
          <p:nvPr/>
        </p:nvSpPr>
        <p:spPr>
          <a:xfrm>
            <a:off x="6096000" y="6572250"/>
            <a:ext cx="2362200" cy="28575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r>
              <a:rPr sz="2000" dirty="0">
                <a:solidFill>
                  <a:srgbClr val="FF0000"/>
                </a:solidFill>
                <a:latin typeface="Arial" panose="020B0604020202020204" pitchFamily="34" charset="0"/>
              </a:rPr>
              <a:t>ược đồ trận Chi Lăng</a:t>
            </a:r>
          </a:p>
        </p:txBody>
      </p:sp>
      <p:grpSp>
        <p:nvGrpSpPr>
          <p:cNvPr id="2" name="Group 52"/>
          <p:cNvGrpSpPr/>
          <p:nvPr/>
        </p:nvGrpSpPr>
        <p:grpSpPr>
          <a:xfrm>
            <a:off x="5045075" y="4535488"/>
            <a:ext cx="2087563" cy="2052637"/>
            <a:chOff x="5045075" y="4648200"/>
            <a:chExt cx="2087549" cy="2052638"/>
          </a:xfrm>
        </p:grpSpPr>
        <p:sp>
          <p:nvSpPr>
            <p:cNvPr id="10259" name="Arc 29"/>
            <p:cNvSpPr/>
            <p:nvPr/>
          </p:nvSpPr>
          <p:spPr>
            <a:xfrm rot="9308394" flipH="1" flipV="1">
              <a:off x="5045075" y="6459520"/>
              <a:ext cx="729507" cy="241318"/>
            </a:xfrm>
            <a:custGeom>
              <a:avLst/>
              <a:gdLst>
                <a:gd name="txL" fmla="*/ 0 w 20894"/>
                <a:gd name="txT" fmla="*/ 0 h 19072"/>
                <a:gd name="txR" fmla="*/ 20894 w 20894"/>
                <a:gd name="txB" fmla="*/ 19072 h 19072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20894" h="19072" fill="none">
                  <a:moveTo>
                    <a:pt x="10139" y="0"/>
                  </a:moveTo>
                  <a:cubicBezTo>
                    <a:pt x="15465" y="2831"/>
                    <a:pt x="19364" y="7760"/>
                    <a:pt x="20894" y="13594"/>
                  </a:cubicBezTo>
                </a:path>
                <a:path w="20894" h="19072" stroke="0">
                  <a:moveTo>
                    <a:pt x="10139" y="0"/>
                  </a:moveTo>
                  <a:cubicBezTo>
                    <a:pt x="15465" y="2831"/>
                    <a:pt x="19364" y="7760"/>
                    <a:pt x="20894" y="13594"/>
                  </a:cubicBezTo>
                  <a:lnTo>
                    <a:pt x="0" y="19072"/>
                  </a:lnTo>
                  <a:lnTo>
                    <a:pt x="10139" y="0"/>
                  </a:lnTo>
                  <a:close/>
                </a:path>
              </a:pathLst>
            </a:custGeom>
            <a:noFill/>
            <a:ln w="57150" cap="flat" cmpd="sng">
              <a:solidFill>
                <a:srgbClr val="000000">
                  <a:alpha val="100000"/>
                </a:srgbClr>
              </a:solidFill>
              <a:prstDash val="sysDot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60" name="Group 51"/>
            <p:cNvGrpSpPr/>
            <p:nvPr/>
          </p:nvGrpSpPr>
          <p:grpSpPr>
            <a:xfrm>
              <a:off x="5334000" y="4648200"/>
              <a:ext cx="1798624" cy="1986048"/>
              <a:chOff x="5287976" y="4631784"/>
              <a:chExt cx="1798624" cy="1986048"/>
            </a:xfrm>
          </p:grpSpPr>
          <p:sp>
            <p:nvSpPr>
              <p:cNvPr id="10261" name="Text Box 32"/>
              <p:cNvSpPr txBox="1"/>
              <p:nvPr/>
            </p:nvSpPr>
            <p:spPr>
              <a:xfrm>
                <a:off x="5334000" y="4631784"/>
                <a:ext cx="842963" cy="2301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sz="900" b="1" dirty="0">
                    <a:latin typeface="VNI-Times" pitchFamily="2" charset="0"/>
                  </a:rPr>
                  <a:t>CHUÙ GIAÛI : </a:t>
                </a:r>
              </a:p>
            </p:txBody>
          </p:sp>
          <p:sp>
            <p:nvSpPr>
              <p:cNvPr id="10262" name="Arc 28"/>
              <p:cNvSpPr/>
              <p:nvPr/>
            </p:nvSpPr>
            <p:spPr>
              <a:xfrm rot="-5741872" flipH="1">
                <a:off x="5601338" y="5536248"/>
                <a:ext cx="83370" cy="613577"/>
              </a:xfrm>
              <a:custGeom>
                <a:avLst/>
                <a:gdLst>
                  <a:gd name="txL" fmla="*/ 0 w 21287"/>
                  <a:gd name="txT" fmla="*/ 0 h 8477"/>
                  <a:gd name="txR" fmla="*/ 21287 w 21287"/>
                  <a:gd name="txB" fmla="*/ 8477 h 8477"/>
                </a:gdLst>
                <a:ahLst/>
                <a:cxnLst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0" y="2147483647"/>
                  </a:cxn>
                </a:cxnLst>
                <a:rect l="txL" t="txT" r="txR" b="txB"/>
                <a:pathLst>
                  <a:path w="21287" h="8477" fill="none">
                    <a:moveTo>
                      <a:pt x="19867" y="-1"/>
                    </a:moveTo>
                    <a:cubicBezTo>
                      <a:pt x="20525" y="1543"/>
                      <a:pt x="21002" y="3158"/>
                      <a:pt x="21286" y="4813"/>
                    </a:cubicBezTo>
                  </a:path>
                  <a:path w="21287" h="8477" stroke="0">
                    <a:moveTo>
                      <a:pt x="19867" y="-1"/>
                    </a:moveTo>
                    <a:cubicBezTo>
                      <a:pt x="20525" y="1543"/>
                      <a:pt x="21002" y="3158"/>
                      <a:pt x="21286" y="4813"/>
                    </a:cubicBezTo>
                    <a:lnTo>
                      <a:pt x="0" y="8477"/>
                    </a:lnTo>
                    <a:lnTo>
                      <a:pt x="19867" y="-1"/>
                    </a:lnTo>
                    <a:close/>
                  </a:path>
                </a:pathLst>
              </a:custGeom>
              <a:noFill/>
              <a:ln w="57150" cap="flat" cmpd="sng">
                <a:solidFill>
                  <a:srgbClr val="FF0000">
                    <a:alpha val="100000"/>
                  </a:srgbClr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98" name="Oval 30" descr="Large confetti"/>
              <p:cNvSpPr>
                <a:spLocks noChangeArrowheads="1"/>
              </p:cNvSpPr>
              <p:nvPr/>
            </p:nvSpPr>
            <p:spPr bwMode="auto">
              <a:xfrm>
                <a:off x="5334012" y="4860384"/>
                <a:ext cx="228598" cy="203200"/>
              </a:xfrm>
              <a:prstGeom prst="ellipse">
                <a:avLst/>
              </a:prstGeom>
              <a:pattFill prst="lgConfetti">
                <a:fgClr>
                  <a:srgbClr val="808080"/>
                </a:fgClr>
                <a:bgClr>
                  <a:schemeClr val="bg1"/>
                </a:bgClr>
              </a:pattFill>
              <a:ln w="9525">
                <a:solidFill>
                  <a:schemeClr val="bg1"/>
                </a:solidFill>
                <a:rou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64" name="Oval 31"/>
              <p:cNvSpPr/>
              <p:nvPr/>
            </p:nvSpPr>
            <p:spPr>
              <a:xfrm>
                <a:off x="5409829" y="4911173"/>
                <a:ext cx="45729" cy="76184"/>
              </a:xfrm>
              <a:prstGeom prst="ellipse">
                <a:avLst/>
              </a:prstGeom>
              <a:solidFill>
                <a:srgbClr val="969696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sz="9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265" name="Text Box 33"/>
              <p:cNvSpPr txBox="1"/>
              <p:nvPr/>
            </p:nvSpPr>
            <p:spPr>
              <a:xfrm>
                <a:off x="5638479" y="4860384"/>
                <a:ext cx="425210" cy="23078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sz="900" b="1" dirty="0">
                    <a:latin typeface="VNI-Times" pitchFamily="2" charset="0"/>
                  </a:rPr>
                  <a:t>Nuùi </a:t>
                </a:r>
                <a:r>
                  <a:rPr sz="900" b="1" dirty="0">
                    <a:solidFill>
                      <a:srgbClr val="0066FF"/>
                    </a:solidFill>
                    <a:latin typeface="VNI-Times" pitchFamily="2" charset="0"/>
                  </a:rPr>
                  <a:t> </a:t>
                </a:r>
              </a:p>
            </p:txBody>
          </p:sp>
          <p:sp>
            <p:nvSpPr>
              <p:cNvPr id="10266" name="Text Box 34"/>
              <p:cNvSpPr txBox="1"/>
              <p:nvPr/>
            </p:nvSpPr>
            <p:spPr>
              <a:xfrm>
                <a:off x="5714696" y="5088935"/>
                <a:ext cx="465295" cy="23078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sz="900" b="1" dirty="0">
                    <a:latin typeface="VNI-Times" pitchFamily="2" charset="0"/>
                  </a:rPr>
                  <a:t>Soâng </a:t>
                </a:r>
              </a:p>
            </p:txBody>
          </p:sp>
          <p:sp>
            <p:nvSpPr>
              <p:cNvPr id="10267" name="Text Box 35"/>
              <p:cNvSpPr txBox="1"/>
              <p:nvPr/>
            </p:nvSpPr>
            <p:spPr>
              <a:xfrm>
                <a:off x="5638479" y="5760674"/>
                <a:ext cx="1295687" cy="23078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sz="900" b="1" dirty="0">
                    <a:latin typeface="VNI-Times" pitchFamily="2" charset="0"/>
                  </a:rPr>
                  <a:t>Quaân ta tieán ñaùnh   </a:t>
                </a:r>
              </a:p>
            </p:txBody>
          </p:sp>
          <p:sp>
            <p:nvSpPr>
              <p:cNvPr id="10268" name="AutoShape 36"/>
              <p:cNvSpPr/>
              <p:nvPr/>
            </p:nvSpPr>
            <p:spPr>
              <a:xfrm>
                <a:off x="5333612" y="5165118"/>
                <a:ext cx="304867" cy="45709"/>
              </a:xfrm>
              <a:prstGeom prst="wave">
                <a:avLst>
                  <a:gd name="adj1" fmla="val 13005"/>
                  <a:gd name="adj2" fmla="val 0"/>
                </a:avLst>
              </a:prstGeom>
              <a:noFill/>
              <a:ln w="38100" cap="flat" cmpd="sng">
                <a:solidFill>
                  <a:srgbClr val="33CC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sz="9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269" name="Arc 37"/>
              <p:cNvSpPr/>
              <p:nvPr/>
            </p:nvSpPr>
            <p:spPr>
              <a:xfrm rot="-3483116">
                <a:off x="5340392" y="6129177"/>
                <a:ext cx="502811" cy="474499"/>
              </a:xfrm>
              <a:custGeom>
                <a:avLst/>
                <a:gdLst>
                  <a:gd name="txL" fmla="*/ 0 w 19639"/>
                  <a:gd name="txT" fmla="*/ 0 h 19781"/>
                  <a:gd name="txR" fmla="*/ 19639 w 19639"/>
                  <a:gd name="txB" fmla="*/ 19781 h 19781"/>
                </a:gdLst>
                <a:ahLst/>
                <a:cxnLst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0" y="2147483647"/>
                  </a:cxn>
                </a:cxnLst>
                <a:rect l="txL" t="txT" r="txR" b="txB"/>
                <a:pathLst>
                  <a:path w="19639" h="19781" fill="none">
                    <a:moveTo>
                      <a:pt x="8675" y="0"/>
                    </a:moveTo>
                    <a:cubicBezTo>
                      <a:pt x="13529" y="2128"/>
                      <a:pt x="17431" y="5968"/>
                      <a:pt x="19638" y="10787"/>
                    </a:cubicBezTo>
                  </a:path>
                  <a:path w="19639" h="19781" stroke="0">
                    <a:moveTo>
                      <a:pt x="8675" y="0"/>
                    </a:moveTo>
                    <a:cubicBezTo>
                      <a:pt x="13529" y="2128"/>
                      <a:pt x="17431" y="5968"/>
                      <a:pt x="19638" y="10787"/>
                    </a:cubicBezTo>
                    <a:lnTo>
                      <a:pt x="0" y="19781"/>
                    </a:lnTo>
                    <a:lnTo>
                      <a:pt x="8675" y="0"/>
                    </a:lnTo>
                    <a:close/>
                  </a:path>
                </a:pathLst>
              </a:custGeom>
              <a:noFill/>
              <a:ln w="57150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0270" name="Picture 38" descr="MAI-PHUC2"/>
              <p:cNvPicPr>
                <a:picLocks noChangeAspect="1"/>
              </p:cNvPicPr>
              <p:nvPr/>
            </p:nvPicPr>
            <p:blipFill>
              <a:blip r:embed="rId4">
                <a:lum bright="-12000" contrast="36000"/>
              </a:blip>
              <a:stretch>
                <a:fillRect/>
              </a:stretch>
            </p:blipFill>
            <p:spPr>
              <a:xfrm rot="-1437178">
                <a:off x="5287976" y="5343137"/>
                <a:ext cx="403866" cy="23622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0271" name="Text Box 39"/>
              <p:cNvSpPr txBox="1"/>
              <p:nvPr/>
            </p:nvSpPr>
            <p:spPr>
              <a:xfrm>
                <a:off x="5638479" y="5297561"/>
                <a:ext cx="1090604" cy="23078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sz="900" b="1" dirty="0">
                    <a:latin typeface="VNI-Times" pitchFamily="2" charset="0"/>
                  </a:rPr>
                  <a:t>Quaân ta mai phuïc</a:t>
                </a:r>
              </a:p>
            </p:txBody>
          </p:sp>
          <p:sp>
            <p:nvSpPr>
              <p:cNvPr id="10272" name="Text Box 40"/>
              <p:cNvSpPr txBox="1"/>
              <p:nvPr/>
            </p:nvSpPr>
            <p:spPr>
              <a:xfrm>
                <a:off x="5714696" y="6019586"/>
                <a:ext cx="1371904" cy="2285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sz="900" b="1" dirty="0">
                    <a:latin typeface="VNI-Times" pitchFamily="2" charset="0"/>
                  </a:rPr>
                  <a:t>Quaân ñòch haønh quaân  </a:t>
                </a:r>
              </a:p>
            </p:txBody>
          </p:sp>
          <p:sp>
            <p:nvSpPr>
              <p:cNvPr id="10273" name="Text Box 41"/>
              <p:cNvSpPr txBox="1"/>
              <p:nvPr/>
            </p:nvSpPr>
            <p:spPr>
              <a:xfrm>
                <a:off x="5714696" y="6330178"/>
                <a:ext cx="1295687" cy="2285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sz="900" b="1" dirty="0">
                    <a:latin typeface="VNI-Times" pitchFamily="2" charset="0"/>
                  </a:rPr>
                  <a:t>Quaân ñòch thaùo chaïy  </a:t>
                </a:r>
              </a:p>
            </p:txBody>
          </p:sp>
          <p:sp>
            <p:nvSpPr>
              <p:cNvPr id="10274" name="Arc 28"/>
              <p:cNvSpPr/>
              <p:nvPr/>
            </p:nvSpPr>
            <p:spPr>
              <a:xfrm rot="-5741872" flipH="1">
                <a:off x="5529401" y="5251558"/>
                <a:ext cx="151648" cy="613577"/>
              </a:xfrm>
              <a:custGeom>
                <a:avLst/>
                <a:gdLst>
                  <a:gd name="txL" fmla="*/ 0 w 21287"/>
                  <a:gd name="txT" fmla="*/ 0 h 8477"/>
                  <a:gd name="txR" fmla="*/ 21287 w 21287"/>
                  <a:gd name="txB" fmla="*/ 8477 h 8477"/>
                </a:gdLst>
                <a:ahLst/>
                <a:cxnLst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0" y="2147483647"/>
                  </a:cxn>
                </a:cxnLst>
                <a:rect l="txL" t="txT" r="txR" b="txB"/>
                <a:pathLst>
                  <a:path w="21287" h="8477" fill="none">
                    <a:moveTo>
                      <a:pt x="19867" y="-1"/>
                    </a:moveTo>
                    <a:cubicBezTo>
                      <a:pt x="20525" y="1543"/>
                      <a:pt x="21002" y="3158"/>
                      <a:pt x="21286" y="4813"/>
                    </a:cubicBezTo>
                  </a:path>
                  <a:path w="21287" h="8477" stroke="0">
                    <a:moveTo>
                      <a:pt x="19867" y="-1"/>
                    </a:moveTo>
                    <a:cubicBezTo>
                      <a:pt x="20525" y="1543"/>
                      <a:pt x="21002" y="3158"/>
                      <a:pt x="21286" y="4813"/>
                    </a:cubicBezTo>
                    <a:lnTo>
                      <a:pt x="0" y="8477"/>
                    </a:lnTo>
                    <a:lnTo>
                      <a:pt x="19867" y="-1"/>
                    </a:lnTo>
                    <a:close/>
                  </a:path>
                </a:pathLst>
              </a:custGeom>
              <a:noFill/>
              <a:ln w="57150" cap="flat" cmpd="sng">
                <a:solidFill>
                  <a:srgbClr val="00FF00">
                    <a:alpha val="100000"/>
                  </a:srgbClr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5" name="Text Box 40"/>
              <p:cNvSpPr txBox="1"/>
              <p:nvPr/>
            </p:nvSpPr>
            <p:spPr>
              <a:xfrm>
                <a:off x="5630592" y="5520396"/>
                <a:ext cx="1371904" cy="2308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sz="900" b="1" dirty="0">
                    <a:latin typeface="VNI-Times" pitchFamily="2" charset="0"/>
                  </a:rPr>
                  <a:t>Quaân ta haønh quaân  </a:t>
                </a:r>
              </a:p>
            </p:txBody>
          </p:sp>
        </p:grpSp>
      </p:grpSp>
      <p:sp>
        <p:nvSpPr>
          <p:cNvPr id="79" name="Rectangle 12"/>
          <p:cNvSpPr/>
          <p:nvPr/>
        </p:nvSpPr>
        <p:spPr>
          <a:xfrm>
            <a:off x="762000" y="6019800"/>
            <a:ext cx="3898900" cy="5238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núi Quỷ Môn Quan</a:t>
            </a:r>
            <a:endParaRPr sz="28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4" name="Rectangle 2"/>
          <p:cNvSpPr>
            <a:spLocks noGrp="1"/>
          </p:cNvSpPr>
          <p:nvPr>
            <p:ph type="title"/>
          </p:nvPr>
        </p:nvSpPr>
        <p:spPr>
          <a:xfrm>
            <a:off x="228600" y="1524000"/>
            <a:ext cx="4724400" cy="1981200"/>
          </a:xfrm>
          <a:gradFill rotWithShape="1">
            <a:gsLst>
              <a:gs pos="0">
                <a:srgbClr val="00FFFF">
                  <a:alpha val="100000"/>
                </a:srgbClr>
              </a:gs>
              <a:gs pos="50000">
                <a:srgbClr val="D7FFFF">
                  <a:alpha val="100000"/>
                </a:srgbClr>
              </a:gs>
              <a:gs pos="100000">
                <a:srgbClr val="00FFFF">
                  <a:alpha val="100000"/>
                </a:srgbClr>
              </a:gs>
            </a:gsLst>
            <a:lin ang="5400000" scaled="1"/>
            <a:tileRect/>
          </a:gradFill>
          <a:ln/>
        </p:spPr>
        <p:txBody>
          <a:bodyPr vert="horz" wrap="square" lIns="91440" tIns="45720" rIns="91440" bIns="45720" anchor="ctr"/>
          <a:lstStyle/>
          <a:p>
            <a:pPr algn="l"/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Ải Chi Lăng l</a:t>
            </a:r>
            <a:r>
              <a:rPr lang="vi-VN" altLang="x-none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vùng núi đá hiểm trở, đường nhỏ hẹp, khe sâu, đầm lầy, rừng rậm, cây cối um tùm.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8" name="Picture 11" descr="400px-Quym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24000"/>
            <a:ext cx="5181600" cy="4537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47625" y="728980"/>
            <a:ext cx="4800600" cy="9540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quân ta chọn ải Chi Lăng l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trận địa đánh địch?</a:t>
            </a:r>
            <a:endParaRPr lang="vi-VN" altLang="x-none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Title 1"/>
          <p:cNvSpPr txBox="1"/>
          <p:nvPr/>
        </p:nvSpPr>
        <p:spPr bwMode="auto">
          <a:xfrm>
            <a:off x="474980" y="-175895"/>
            <a:ext cx="8229600" cy="3981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0" hangingPunct="0"/>
            <a:r>
              <a:rPr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2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Title 1"/>
          <p:cNvSpPr txBox="1"/>
          <p:nvPr/>
        </p:nvSpPr>
        <p:spPr bwMode="auto">
          <a:xfrm>
            <a:off x="762000" y="76200"/>
            <a:ext cx="7010400" cy="146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0" hangingPunct="0"/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CHIẾN THẮNG CHI LĂNG</a:t>
            </a:r>
            <a:endParaRPr sz="28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decel="100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decel="100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  <p:bldP spid="83985" grpId="0"/>
      <p:bldP spid="83989" grpId="0"/>
      <p:bldP spid="83990" grpId="0"/>
      <p:bldP spid="11275" grpId="0" animBg="1"/>
      <p:bldP spid="79" grpId="0"/>
      <p:bldP spid="79" grpId="1"/>
      <p:bldP spid="3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/>
          <p:nvPr/>
        </p:nvSpPr>
        <p:spPr bwMode="auto">
          <a:xfrm>
            <a:off x="609600" y="1981200"/>
            <a:ext cx="3886200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/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Diễn biến trận Chi Lăng:</a:t>
            </a:r>
            <a:endParaRPr sz="2400" b="1" u="sng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itle 1"/>
          <p:cNvSpPr txBox="1"/>
          <p:nvPr/>
        </p:nvSpPr>
        <p:spPr bwMode="auto">
          <a:xfrm>
            <a:off x="609600" y="1447800"/>
            <a:ext cx="7315200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/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Nguyên nhân dẫn đến trận Chi Lăng:</a:t>
            </a:r>
            <a:endParaRPr sz="2400" b="1" u="sng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itle 1"/>
          <p:cNvSpPr txBox="1"/>
          <p:nvPr/>
        </p:nvSpPr>
        <p:spPr bwMode="auto">
          <a:xfrm>
            <a:off x="381000" y="152400"/>
            <a:ext cx="8229600" cy="71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0" hangingPunct="0"/>
            <a:r>
              <a:rPr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Lịch sử </a:t>
            </a:r>
            <a:endParaRPr sz="32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itle 1"/>
          <p:cNvSpPr txBox="1"/>
          <p:nvPr/>
        </p:nvSpPr>
        <p:spPr bwMode="auto">
          <a:xfrm>
            <a:off x="1371600" y="884238"/>
            <a:ext cx="7010400" cy="71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0" hangingPunct="0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CHIẾN THẮNG CHI LĂNG</a:t>
            </a:r>
            <a:endParaRPr sz="28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1_Orange Waves">
  <a:themeElements>
    <a:clrScheme name="Orang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73109"/>
      </a:accent1>
      <a:accent2>
        <a:srgbClr val="FF5050"/>
      </a:accent2>
      <a:accent3>
        <a:srgbClr val="FFFFFF"/>
      </a:accent3>
      <a:accent4>
        <a:srgbClr val="000000"/>
      </a:accent4>
      <a:accent5>
        <a:srgbClr val="E0ADAA"/>
      </a:accent5>
      <a:accent6>
        <a:srgbClr val="E74848"/>
      </a:accent6>
      <a:hlink>
        <a:srgbClr val="4D4D4D"/>
      </a:hlink>
      <a:folHlink>
        <a:srgbClr val="777777"/>
      </a:folHlink>
    </a:clrScheme>
    <a:fontScheme name="Orang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Orang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73109"/>
        </a:accent1>
        <a:accent2>
          <a:srgbClr val="FF5050"/>
        </a:accent2>
        <a:accent3>
          <a:srgbClr val="FFFFFF"/>
        </a:accent3>
        <a:accent4>
          <a:srgbClr val="000000"/>
        </a:accent4>
        <a:accent5>
          <a:srgbClr val="E0ADAA"/>
        </a:accent5>
        <a:accent6>
          <a:srgbClr val="E74848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</TotalTime>
  <Words>1120</Words>
  <Application>Microsoft Office PowerPoint</Application>
  <PresentationFormat>On-screen Show (4:3)</PresentationFormat>
  <Paragraphs>221</Paragraphs>
  <Slides>17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1_Orange Waves</vt:lpstr>
      <vt:lpstr>Bitmap Image</vt:lpstr>
      <vt:lpstr>MS_ClipArt_Gallery.2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Ải Chi Lăng là vùng núi đá hiểm trở, đường nhỏ hẹp, khe sâu, đầm lầy, rừng rậm, cây cối um tùm.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Mrs Hien</dc:creator>
  <cp:lastModifiedBy>Carcassonno</cp:lastModifiedBy>
  <cp:revision>221</cp:revision>
  <dcterms:created xsi:type="dcterms:W3CDTF">2010-01-07T06:39:45Z</dcterms:created>
  <dcterms:modified xsi:type="dcterms:W3CDTF">2018-01-22T07:14:14Z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1033-10.2.0.5978</vt:lpwstr>
  </property>
</Properties>
</file>