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8" r:id="rId3"/>
  </p:sldMasterIdLst>
  <p:notesMasterIdLst>
    <p:notesMasterId r:id="rId19"/>
  </p:notesMasterIdLst>
  <p:handoutMasterIdLst>
    <p:handoutMasterId r:id="rId20"/>
  </p:handoutMasterIdLst>
  <p:sldIdLst>
    <p:sldId id="290" r:id="rId4"/>
    <p:sldId id="297" r:id="rId5"/>
    <p:sldId id="325" r:id="rId6"/>
    <p:sldId id="326" r:id="rId7"/>
    <p:sldId id="319" r:id="rId8"/>
    <p:sldId id="327" r:id="rId9"/>
    <p:sldId id="321" r:id="rId10"/>
    <p:sldId id="331" r:id="rId11"/>
    <p:sldId id="328" r:id="rId12"/>
    <p:sldId id="304" r:id="rId13"/>
    <p:sldId id="330" r:id="rId14"/>
    <p:sldId id="322" r:id="rId15"/>
    <p:sldId id="287" r:id="rId16"/>
    <p:sldId id="301" r:id="rId17"/>
    <p:sldId id="312" r:id="rId18"/>
  </p:sldIdLst>
  <p:sldSz cx="12192000" cy="6858000"/>
  <p:notesSz cx="6761163" cy="9942513"/>
  <p:defaultTextStyle>
    <a:defPPr rtl="0">
      <a:defRPr lang="vi-V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82" autoAdjust="0"/>
    <p:restoredTop sz="86477" autoAdjust="0"/>
  </p:normalViewPr>
  <p:slideViewPr>
    <p:cSldViewPr snapToGrid="0">
      <p:cViewPr varScale="1">
        <p:scale>
          <a:sx n="73" d="100"/>
          <a:sy n="73" d="100"/>
        </p:scale>
        <p:origin x="-77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06/05/2020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06/05/2020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229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vi-VN" smtClean="0">
                <a:solidFill>
                  <a:prstClr val="black"/>
                </a:solidFill>
                <a:latin typeface="Arial"/>
              </a:rPr>
              <a:pPr/>
              <a:t>11</a:t>
            </a:fld>
            <a:endParaRPr lang="vi-VN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26499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5AE752-8BF1-4029-9AA2-9CB87FF5D4C1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1491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0240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9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3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89" indent="0" algn="l" rtl="0">
              <a:buNone/>
              <a:defRPr sz="2800"/>
            </a:lvl2pPr>
            <a:lvl3pPr marL="914377" indent="0" algn="l" rtl="0">
              <a:buNone/>
              <a:defRPr sz="2400"/>
            </a:lvl3pPr>
            <a:lvl4pPr marL="1371566" indent="0" algn="l" rtl="0">
              <a:buNone/>
              <a:defRPr sz="2000"/>
            </a:lvl4pPr>
            <a:lvl5pPr marL="1828754" indent="0" algn="l" rtl="0">
              <a:buNone/>
              <a:defRPr sz="2000"/>
            </a:lvl5pPr>
            <a:lvl6pPr marL="2285943" indent="0" algn="l" rtl="0">
              <a:buNone/>
              <a:defRPr sz="2000"/>
            </a:lvl6pPr>
            <a:lvl7pPr marL="2743131" indent="0" algn="l" rtl="0">
              <a:buNone/>
              <a:defRPr sz="2000"/>
            </a:lvl7pPr>
            <a:lvl8pPr marL="3200320" indent="0" algn="l" rtl="0">
              <a:buNone/>
              <a:defRPr sz="2000"/>
            </a:lvl8pPr>
            <a:lvl9pPr marL="3657509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2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7729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0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vi-VN" sz="1800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vi-VN" sz="1800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9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42651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4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3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89" indent="0" algn="l" rtl="0">
              <a:buNone/>
              <a:defRPr sz="2800"/>
            </a:lvl2pPr>
            <a:lvl3pPr marL="914377" indent="0" algn="l" rtl="0">
              <a:buNone/>
              <a:defRPr sz="2400"/>
            </a:lvl3pPr>
            <a:lvl4pPr marL="1371566" indent="0" algn="l" rtl="0">
              <a:buNone/>
              <a:defRPr sz="2000"/>
            </a:lvl4pPr>
            <a:lvl5pPr marL="1828754" indent="0" algn="l" rtl="0">
              <a:buNone/>
              <a:defRPr sz="2000"/>
            </a:lvl5pPr>
            <a:lvl6pPr marL="2285943" indent="0" algn="l" rtl="0">
              <a:buNone/>
              <a:defRPr sz="2000"/>
            </a:lvl6pPr>
            <a:lvl7pPr marL="2743131" indent="0" algn="l" rtl="0">
              <a:buNone/>
              <a:defRPr sz="2000"/>
            </a:lvl7pPr>
            <a:lvl8pPr marL="3200320" indent="0" algn="l" rtl="0">
              <a:buNone/>
              <a:defRPr sz="2000"/>
            </a:lvl8pPr>
            <a:lvl9pPr marL="3657509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2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7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1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63" indent="-347463" algn="l" defTabSz="914377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45" indent="-283457" algn="l" defTabSz="91437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022B156B-59AE-415F-B24B-8756D48BB977}" type="slidenum">
              <a:rPr lang="vi-VN" smtClean="0">
                <a:solidFill>
                  <a:srgbClr val="9A5315"/>
                </a:solidFill>
              </a:rPr>
              <a:pPr defTabSz="914400"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27D914FD-5CA8-45C1-915F-680DA1912D0A}" type="datetime1">
              <a:rPr lang="vi-VN" smtClean="0">
                <a:solidFill>
                  <a:srgbClr val="9A5315"/>
                </a:solidFill>
              </a:rPr>
              <a:pPr defTabSz="914400"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8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63" indent="-347463" algn="l" defTabSz="914377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45" indent="-283457" algn="l" defTabSz="91437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5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8000" y="12192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5200" y="6102353"/>
            <a:ext cx="1270000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9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1600" y="1371600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50292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WordArt 36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1320800" cy="13716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.TMC-Ong Do"/>
            </a:endParaRPr>
          </a:p>
        </p:txBody>
      </p:sp>
      <p:sp>
        <p:nvSpPr>
          <p:cNvPr id="3092" name="Rectangle 38"/>
          <p:cNvSpPr>
            <a:spLocks noChangeArrowheads="1"/>
          </p:cNvSpPr>
          <p:nvPr/>
        </p:nvSpPr>
        <p:spPr bwMode="auto">
          <a:xfrm>
            <a:off x="812800" y="60960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3097" name="Text Box 14"/>
          <p:cNvSpPr txBox="1">
            <a:spLocks noChangeArrowheads="1"/>
          </p:cNvSpPr>
          <p:nvPr/>
        </p:nvSpPr>
        <p:spPr bwMode="auto">
          <a:xfrm>
            <a:off x="1776207" y="207409"/>
            <a:ext cx="9466757" cy="892546"/>
          </a:xfrm>
          <a:prstGeom prst="rect">
            <a:avLst/>
          </a:prstGeom>
          <a:noFill/>
          <a:ln>
            <a:noFill/>
          </a:ln>
        </p:spPr>
        <p:txBody>
          <a:bodyPr wrap="square"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DISTRICT 12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NGUYEN DU PRIMARY SCHOOL</a:t>
            </a:r>
          </a:p>
        </p:txBody>
      </p:sp>
      <p:sp>
        <p:nvSpPr>
          <p:cNvPr id="3098" name="WordArt 13"/>
          <p:cNvSpPr>
            <a:spLocks noChangeArrowheads="1" noChangeShapeType="1" noTextEdit="1"/>
          </p:cNvSpPr>
          <p:nvPr/>
        </p:nvSpPr>
        <p:spPr bwMode="auto">
          <a:xfrm>
            <a:off x="4198767" y="1677890"/>
            <a:ext cx="4627838" cy="2281991"/>
          </a:xfrm>
          <a:prstGeom prst="rect">
            <a:avLst/>
          </a:prstGeom>
        </p:spPr>
        <p:txBody>
          <a:bodyPr spcFirstLastPara="1" wrap="none" lIns="121914" tIns="60957" rIns="121914" bIns="60957" fromWordArt="1">
            <a:prstTxWarp prst="textArchUp">
              <a:avLst>
                <a:gd name="adj" fmla="val 11248908"/>
              </a:avLst>
            </a:prstTxWarp>
          </a:bodyPr>
          <a:lstStyle/>
          <a:p>
            <a:pPr algn="ctr"/>
            <a:r>
              <a:rPr lang="en-US" sz="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WELCOME TO GRADE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9887" y="2520411"/>
            <a:ext cx="3121471" cy="55399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VfWedding24" panose="00000400000000000000" pitchFamily="2" charset="0"/>
              </a:rPr>
              <a:t>Presented by </a:t>
            </a:r>
            <a:r>
              <a:rPr lang="en-US" sz="3000" b="1" dirty="0" err="1">
                <a:solidFill>
                  <a:srgbClr val="0070C0"/>
                </a:solidFill>
                <a:latin typeface="VfWedding24" panose="00000400000000000000" pitchFamily="2" charset="0"/>
              </a:rPr>
              <a:t>Ms.Ñieåu</a:t>
            </a:r>
            <a:endParaRPr lang="en-US" sz="3000" b="1" dirty="0">
              <a:solidFill>
                <a:srgbClr val="0070C0"/>
              </a:solidFill>
              <a:latin typeface="VfWedding24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36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NGUYEN DU\ONLINE COVID\5\TEXT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" y="1486622"/>
            <a:ext cx="12035258" cy="35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92683" y="2223653"/>
            <a:ext cx="623454" cy="613064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.VnAvant" panose="020B7200000000000000" pitchFamily="34" charset="0"/>
              </a:rPr>
              <a:t>d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05845" y="2836717"/>
            <a:ext cx="706581" cy="727726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.VnAvant" panose="020B7200000000000000" pitchFamily="34" charset="0"/>
              </a:rPr>
              <a:t>c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75810" y="3564443"/>
            <a:ext cx="748145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.VnAvant" panose="020B7200000000000000" pitchFamily="34" charset="0"/>
              </a:rPr>
              <a:t>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21184" y="4250243"/>
            <a:ext cx="654625" cy="716972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.VnAvant" panose="020B7200000000000000" pitchFamily="34" charset="0"/>
              </a:rPr>
              <a:t>b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cxnSp>
        <p:nvCxnSpPr>
          <p:cNvPr id="12" name="Curved Connector 11"/>
          <p:cNvCxnSpPr>
            <a:stCxn id="5" idx="3"/>
          </p:cNvCxnSpPr>
          <p:nvPr/>
        </p:nvCxnSpPr>
        <p:spPr>
          <a:xfrm>
            <a:off x="5912426" y="3200580"/>
            <a:ext cx="2004353" cy="706763"/>
          </a:xfrm>
          <a:prstGeom prst="curvedConnector3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flipV="1">
            <a:off x="4623955" y="2683043"/>
            <a:ext cx="3292824" cy="1443789"/>
          </a:xfrm>
          <a:prstGeom prst="curvedConnector3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3875809" y="3257911"/>
            <a:ext cx="4040970" cy="1494563"/>
          </a:xfrm>
          <a:prstGeom prst="curvedConnector3">
            <a:avLst>
              <a:gd name="adj1" fmla="val 60123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5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8131" y="1864896"/>
            <a:ext cx="551757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.VnArial"/>
              </a:rPr>
              <a:t>1. Robots will do all our housework.</a:t>
            </a:r>
            <a:endParaRPr lang="en-US" sz="2400" dirty="0">
              <a:solidFill>
                <a:srgbClr val="000000"/>
              </a:solidFill>
              <a:latin typeface=".Vn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2939" y="3953097"/>
            <a:ext cx="460207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.VnArial"/>
              </a:rPr>
              <a:t>3.People will live for 200 years.</a:t>
            </a:r>
            <a:endParaRPr lang="en-US" sz="2400" dirty="0">
              <a:solidFill>
                <a:schemeClr val="bg1"/>
              </a:solidFill>
              <a:latin typeface=".Vn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8409" y="6020344"/>
            <a:ext cx="523701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.VnArial"/>
              </a:rPr>
              <a:t>5. Polar bears will become extinct.</a:t>
            </a:r>
            <a:endParaRPr lang="en-US" sz="2400" dirty="0">
              <a:solidFill>
                <a:srgbClr val="000000"/>
              </a:solidFill>
              <a:latin typeface=".Vn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8328" y="2908542"/>
            <a:ext cx="704285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.VnArial"/>
              </a:rPr>
              <a:t>2. Children will study at home with computers.</a:t>
            </a:r>
            <a:endParaRPr lang="en-US" sz="2400" dirty="0">
              <a:solidFill>
                <a:srgbClr val="000000"/>
              </a:solidFill>
              <a:latin typeface=".Vn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2939" y="4951279"/>
            <a:ext cx="354371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.VnArial"/>
              </a:rPr>
              <a:t>4. Cars will fly in the air.</a:t>
            </a:r>
            <a:endParaRPr lang="en-US" sz="2400" dirty="0">
              <a:solidFill>
                <a:srgbClr val="000000"/>
              </a:solidFill>
              <a:latin typeface=".VnArial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3970421" y="-96254"/>
            <a:ext cx="4168942" cy="206495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.VnArial"/>
              </a:rPr>
              <a:t>Game</a:t>
            </a:r>
          </a:p>
          <a:p>
            <a:pPr algn="ctr"/>
            <a:r>
              <a:rPr lang="en-US" sz="2400" dirty="0" smtClean="0">
                <a:latin typeface=".VnArial"/>
              </a:rPr>
              <a:t>“Yes” or “no”</a:t>
            </a:r>
            <a:endParaRPr lang="en-US" sz="2400" dirty="0">
              <a:latin typeface=".Vn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0211" y="1803341"/>
            <a:ext cx="87830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Yes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3526" y="2846987"/>
            <a:ext cx="87830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Yes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6551" y="3953097"/>
            <a:ext cx="8783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3206" y="4920501"/>
            <a:ext cx="8783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49815" y="6020344"/>
            <a:ext cx="8783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9668" y="0"/>
            <a:ext cx="25123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SB page 69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Down Ribbon 1"/>
          <p:cNvSpPr/>
          <p:nvPr/>
        </p:nvSpPr>
        <p:spPr>
          <a:xfrm>
            <a:off x="3751118" y="135082"/>
            <a:ext cx="4298008" cy="1034626"/>
          </a:xfrm>
          <a:prstGeom prst="ribb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LESSON 6 LISTENING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NGUYEN DU\ONLINE COVID\5\TEXT\6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" y="1169708"/>
            <a:ext cx="12177331" cy="45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49905" y="3432331"/>
            <a:ext cx="433137" cy="429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.VnArial" panose="020B7200000000000000" pitchFamily="34" charset="0"/>
              </a:rPr>
              <a:t>2</a:t>
            </a:r>
            <a:endParaRPr lang="en-US" sz="2000" b="1" dirty="0">
              <a:solidFill>
                <a:srgbClr val="00B0F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39463" y="3432331"/>
            <a:ext cx="433137" cy="429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.VnArial" panose="020B7200000000000000" pitchFamily="34" charset="0"/>
              </a:rPr>
              <a:t>4</a:t>
            </a:r>
            <a:endParaRPr lang="en-US" sz="2000" b="1" dirty="0">
              <a:solidFill>
                <a:srgbClr val="00B0F0"/>
              </a:solidFill>
              <a:latin typeface=".VnArial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49905" y="5164879"/>
            <a:ext cx="433137" cy="429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.VnArial" panose="020B7200000000000000" pitchFamily="34" charset="0"/>
              </a:rPr>
              <a:t>3</a:t>
            </a:r>
            <a:endParaRPr lang="en-US" sz="2000" b="1" dirty="0">
              <a:solidFill>
                <a:srgbClr val="00B0F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4942" y="2970666"/>
            <a:ext cx="52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.VnBook-Antiqua"/>
              </a:rPr>
              <a:t>T</a:t>
            </a:r>
            <a:endParaRPr lang="en-US" sz="2400" b="1" dirty="0">
              <a:solidFill>
                <a:srgbClr val="00B0F0"/>
              </a:solidFill>
              <a:latin typeface=".VnBook-Antiqu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2514" y="2970665"/>
            <a:ext cx="52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.VnBook-Antiqua"/>
              </a:rPr>
              <a:t>F</a:t>
            </a:r>
            <a:endParaRPr lang="en-US" sz="2400" b="1" dirty="0">
              <a:solidFill>
                <a:srgbClr val="00B0F0"/>
              </a:solidFill>
              <a:latin typeface=".VnBook-Antiqu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030" y="4981607"/>
            <a:ext cx="52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.VnBook-Antiqua"/>
              </a:rPr>
              <a:t>F</a:t>
            </a:r>
            <a:endParaRPr lang="en-US" sz="2400" b="1" dirty="0">
              <a:solidFill>
                <a:srgbClr val="00B0F0"/>
              </a:solidFill>
              <a:latin typeface=".VnBook-Antiqu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939462" y="5164879"/>
            <a:ext cx="433137" cy="429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.VnArial" panose="020B7200000000000000" pitchFamily="34" charset="0"/>
              </a:rPr>
              <a:t>1</a:t>
            </a:r>
            <a:endParaRPr lang="en-US" sz="2000" b="1" dirty="0">
              <a:solidFill>
                <a:srgbClr val="00B0F0"/>
              </a:solidFill>
              <a:latin typeface=".VnArial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33318" y="4911375"/>
            <a:ext cx="5293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.VnBook-Antiqua"/>
              </a:rPr>
              <a:t>T</a:t>
            </a:r>
            <a:endParaRPr lang="en-US" sz="2400" b="1" dirty="0">
              <a:solidFill>
                <a:srgbClr val="00B0F0"/>
              </a:solidFill>
              <a:latin typeface=".VnBook-Antiqua"/>
            </a:endParaRPr>
          </a:p>
        </p:txBody>
      </p:sp>
    </p:spTree>
    <p:extLst>
      <p:ext uri="{BB962C8B-B14F-4D97-AF65-F5344CB8AC3E}">
        <p14:creationId xmlns:p14="http://schemas.microsoft.com/office/powerpoint/2010/main" val="34408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8" grpId="0" animBg="1"/>
      <p:bldP spid="10" grpId="0" animBg="1"/>
      <p:bldP spid="11" grpId="0" animBg="1"/>
      <p:bldP spid="9" grpId="0"/>
      <p:bldP spid="13" grpId="0"/>
      <p:bldP spid="14" grpId="0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NGUYEN DU\ONLINE COVID\5\TEXT\6.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1" y="1419416"/>
            <a:ext cx="9997439" cy="56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3352" y="2757877"/>
            <a:ext cx="131964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.VnAvant" panose="020B7200000000000000" pitchFamily="34" charset="0"/>
              </a:rPr>
              <a:t>pancake</a:t>
            </a:r>
            <a:endParaRPr lang="en-US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64552" y="3157712"/>
            <a:ext cx="15898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.VnAvant" panose="020B7200000000000000" pitchFamily="34" charset="0"/>
              </a:rPr>
              <a:t>housework</a:t>
            </a:r>
            <a:endParaRPr lang="en-US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06929" y="3527319"/>
            <a:ext cx="138606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.VnAvant" panose="020B7200000000000000" pitchFamily="34" charset="0"/>
              </a:rPr>
              <a:t>doorbell</a:t>
            </a:r>
            <a:endParaRPr lang="en-US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01200" y="2423677"/>
            <a:ext cx="426027" cy="368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.VnAvant" panose="020B7200000000000000" pitchFamily="34" charset="0"/>
              </a:rPr>
              <a:t>4</a:t>
            </a:r>
            <a:endParaRPr lang="en-US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852291" y="3213553"/>
            <a:ext cx="426028" cy="368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.VnAvant" panose="020B7200000000000000" pitchFamily="34" charset="0"/>
              </a:rPr>
              <a:t>3</a:t>
            </a:r>
            <a:endParaRPr lang="en-US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2292" y="2423677"/>
            <a:ext cx="426027" cy="368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.VnAvant" panose="020B7200000000000000" pitchFamily="34" charset="0"/>
              </a:rPr>
              <a:t>2</a:t>
            </a:r>
            <a:endParaRPr lang="en-US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5085" y="5335793"/>
            <a:ext cx="25123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Homework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4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25256" y="2510435"/>
            <a:ext cx="463748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Workbook Page 63, 64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4518212" y="1301675"/>
            <a:ext cx="2796988" cy="1154972"/>
          </a:xfrm>
          <a:prstGeom prst="down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263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481">
            <a:off x="-3701713" y="5759734"/>
            <a:ext cx="3962400" cy="1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54 -0.21651 C 0.31805 -0.22461 0.32365 -0.23525 0.33003 -0.24335 C 0.33238 -0.24659 0.33537 -0.24821 0.33798 -0.25098 C 0.34227 -0.26278 0.35165 -0.26833 0.35829 -0.2762 C 0.3691 -0.28915 0.38369 -0.3028 0.39619 -0.31066 C 0.4014 -0.31413 0.40531 -0.32223 0.41117 -0.32477 C 0.41703 -0.33171 0.42732 -0.34073 0.43409 -0.34351 C 0.44256 -0.35207 0.45155 -0.35762 0.46066 -0.36387 C 0.46379 -0.36618 0.46692 -0.36942 0.4703 -0.37173 C 0.47239 -0.37335 0.47734 -0.37497 0.47734 -0.37474 C 0.48632 -0.38584 0.49687 -0.39116 0.50651 -0.39995 C 0.50872 -0.40203 0.5112 -0.40458 0.51354 -0.4062 C 0.51576 -0.40782 0.52058 -0.40944 0.52058 -0.40921 C 0.53178 -0.421 0.5435 -0.43072 0.55496 -0.44066 C 0.56017 -0.45038 0.55457 -0.44113 0.5629 -0.45015 C 0.56525 -0.45269 0.57619 -0.46472 0.57892 -0.46889 C 0.58492 -0.47837 0.57931 -0.47328 0.58674 -0.47837 C 0.59651 -0.49271 0.60614 -0.51145 0.61865 -0.51908 C 0.62177 -0.52487 0.62464 -0.52926 0.62907 -0.53157 C 0.63024 -0.53319 0.63141 -0.53527 0.63258 -0.53643 C 0.63428 -0.53782 0.63805 -0.53944 0.63805 -0.53921 C 0.64066 -0.54615 0.64326 -0.55124 0.64769 -0.55355 C 0.6503 -0.55633 0.65329 -0.55818 0.65577 -0.56141 C 0.65694 -0.56303 0.65785 -0.56604 0.65915 -0.56766 C 0.65993 -0.56859 0.66111 -0.56859 0.66176 -0.56928 C 0.6628 -0.5702 0.66371 -0.57136 0.66436 -0.57252 C 0.66541 -0.57391 0.66619 -0.57599 0.6671 -0.57714 C 0.66879 -0.57876 0.67218 -0.58038 0.67218 -0.58015 C 0.67895 -0.59172 0.67022 -0.57784 0.68038 -0.58802 C 0.6908 -0.59843 0.67648 -0.58894 0.68559 -0.59449 C 0.69067 -0.60143 0.69627 -0.60398 0.70148 -0.60999 C 0.71099 -0.62063 0.72206 -0.63058 0.73339 -0.63359 C 0.73977 -0.63937 0.74694 -0.64353 0.75358 -0.64932 C 0.764 -0.65857 0.77403 -0.6669 0.78536 -0.67268 C 0.79031 -0.67939 0.79591 -0.68309 0.80216 -0.6854 C 0.8062 -0.69072 0.81063 -0.69257 0.81531 -0.69627 C 0.82573 -0.70483 0.81896 -0.70044 0.82521 -0.70414 C 0.83329 -0.71385 0.84266 -0.71918 0.85152 -0.72611 C 0.85608 -0.72958 0.86025 -0.73352 0.86494 -0.73537 C 0.86819 -0.73953 0.87041 -0.74046 0.87457 -0.74184 C 0.87991 -0.7474 0.88265 -0.74809 0.88877 -0.74948 C 0.89203 -0.75364 0.89528 -0.75572 0.89919 -0.75734 C 0.9044 -0.76313 0.90961 -0.76567 0.91508 -0.76983 C 0.91638 -0.77076 0.91742 -0.77192 0.9186 -0.77307 C 0.91951 -0.774 0.92029 -0.77562 0.92133 -0.77631 C 0.92328 -0.77793 0.92758 -0.77978 0.93006 -0.78094 C 0.93462 -0.7888 0.94139 -0.79042 0.94686 -0.79505 C 0.95142 -0.79875 0.9565 -0.80361 0.96092 -0.80754 C 0.96301 -0.80962 0.96887 -0.81818 0.96978 -0.81864 C 0.9759 -0.82096 0.98137 -0.82605 0.98736 -0.8279 C 0.99114 -0.83437 0.99257 -0.83298 0.99726 -0.83576 C 1.00482 -0.84941 1.01758 -0.84733 1.02709 -0.85612 C 1.03972 -0.86791 1.05327 -0.87647 1.06616 -0.88758 C 1.07215 -0.89267 1.07827 -0.89706 1.08465 -0.90169 C 1.08622 -0.90308 1.08713 -0.90654 1.08895 -0.90793 C 1.09091 -0.90955 1.09299 -0.91001 1.0952 -0.91094 C 1.10862 -0.92667 1.09156 -0.90816 1.10745 -0.92042 C 1.1094 -0.92181 1.11096 -0.92482 1.11292 -0.92667 C 1.1137 -0.92736 1.11461 -0.92783 1.11539 -0.92829 C 1.13089 -0.95003 1.1081 -0.91904 1.12503 -0.93916 C 1.12724 -0.94147 1.12842 -0.94518 1.13037 -0.94703 C 1.13467 -0.95096 1.13988 -0.95142 1.14352 -0.95651 C 1.15394 -0.97016 1.16475 -0.97664 1.17635 -0.98473 C 1.18221 -0.9889 1.18742 -0.99445 1.19315 -0.99884 C 1.21151 -1.01342 1.22701 -1.03979 1.24694 -1.04881 C 1.25006 -1.05459 1.24941 -1.05528 1.25306 -1.0569 C 1.25566 -1.05806 1.26087 -1.05991 1.26087 -1.05968 C 1.26231 -1.06153 1.26322 -1.06338 1.26465 -1.06454 C 1.26556 -1.06546 1.26699 -1.065 1.26817 -1.06616 C 1.26921 -1.06731 1.26986 -1.06986 1.27077 -1.07101 C 1.27442 -1.07518 1.27963 -1.07633 1.28393 -1.07842 C 1.28783 -1.08582 1.29356 -1.09068 1.29903 -1.09276 C 1.30359 -1.09924 1.3088 -1.10109 1.31401 -1.10548 C 1.32026 -1.1108 1.32625 -1.11612 1.33251 -1.12098 C 1.33511 -1.12306 1.33811 -1.12352 1.34032 -1.12584 C 1.3467 -1.13139 1.35452 -1.14018 1.36181 -1.14295 C 1.36559 -1.14781 1.36585 -1.14897 1.36962 -1.15082 C 1.37106 -1.15151 1.37301 -1.15059 1.37392 -1.15244 C 1.37483 -1.15383 1.37392 -1.1566 1.37392 -1.15868 L 1.35191 -1.13995 L 1.33967 -1.1226 " pathEditMode="relative" rAng="0" ptsTypes="ffffffffffffffffffffffffffffffffffffffffffffffffffffffffffffffffffffffffffffff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65" y="-47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GUYEN DU\ONLINE COVID\5\TEXT\song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456"/>
            <a:ext cx="12192000" cy="47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_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9498" y="2176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FFOB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4764618"/>
            <a:ext cx="2976033" cy="209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Anim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" y="1"/>
            <a:ext cx="12092517" cy="1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Anim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74507" y="3391959"/>
            <a:ext cx="6896100" cy="1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Anim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" y="6779685"/>
            <a:ext cx="12092517" cy="15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Anim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37601" y="3380317"/>
            <a:ext cx="6898216" cy="1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1" name="Object 2"/>
          <p:cNvGraphicFramePr>
            <a:graphicFrameLocks noChangeAspect="1"/>
          </p:cNvGraphicFramePr>
          <p:nvPr/>
        </p:nvGraphicFramePr>
        <p:xfrm>
          <a:off x="304801" y="4495801"/>
          <a:ext cx="1953684" cy="2188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Clip" r:id="rId6" imgW="3154363" imgH="4708525" progId="MS_ClipArt_Gallery.2">
                  <p:embed/>
                </p:oleObj>
              </mc:Choice>
              <mc:Fallback>
                <p:oleObj name="Clip" r:id="rId6" imgW="3154363" imgH="470852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1" y="4495801"/>
                        <a:ext cx="1953684" cy="2188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1" name="WordArt 9"/>
          <p:cNvSpPr>
            <a:spLocks noChangeArrowheads="1" noChangeShapeType="1" noTextEdit="1"/>
          </p:cNvSpPr>
          <p:nvPr/>
        </p:nvSpPr>
        <p:spPr bwMode="auto">
          <a:xfrm>
            <a:off x="1942352" y="777988"/>
            <a:ext cx="6908800" cy="57996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B5395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Unit </a:t>
            </a:r>
            <a:r>
              <a:rPr lang="en-US" sz="3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B5395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9: </a:t>
            </a:r>
            <a:r>
              <a:rPr lang="en-US" sz="3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B5395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SKILLS TIME!</a:t>
            </a:r>
          </a:p>
        </p:txBody>
      </p:sp>
      <p:sp>
        <p:nvSpPr>
          <p:cNvPr id="110602" name="WordArt 10"/>
          <p:cNvSpPr>
            <a:spLocks noChangeArrowheads="1" noChangeShapeType="1" noTextEdit="1"/>
          </p:cNvSpPr>
          <p:nvPr/>
        </p:nvSpPr>
        <p:spPr bwMode="auto">
          <a:xfrm>
            <a:off x="2235200" y="3124200"/>
            <a:ext cx="7518400" cy="14478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CanDown">
              <a:avLst>
                <a:gd name="adj" fmla="val 24051"/>
              </a:avLst>
            </a:prstTxWarp>
          </a:bodyPr>
          <a:lstStyle/>
          <a:p>
            <a:pPr algn="ctr"/>
            <a:endParaRPr lang="en-US" sz="2100" b="1" kern="10">
              <a:ln w="254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760357" y="1995745"/>
            <a:ext cx="4034118" cy="97446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.VnBodoniH" panose="020B7200000000000000" pitchFamily="34" charset="0"/>
              </a:rPr>
              <a:t>Lesson 5 - Reading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4563185" y="3471334"/>
            <a:ext cx="4034118" cy="97446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.VnBodoniH" panose="020B7200000000000000" pitchFamily="34" charset="0"/>
              </a:rPr>
              <a:t>Lesson </a:t>
            </a:r>
            <a:r>
              <a:rPr lang="en-US" sz="2000" dirty="0" smtClean="0">
                <a:solidFill>
                  <a:srgbClr val="FF0000"/>
                </a:solidFill>
                <a:latin typeface=".VnBodoniH" panose="020B7200000000000000" pitchFamily="34" charset="0"/>
              </a:rPr>
              <a:t>6 </a:t>
            </a:r>
            <a:r>
              <a:rPr lang="en-US" sz="2000" dirty="0">
                <a:solidFill>
                  <a:srgbClr val="FF0000"/>
                </a:solidFill>
                <a:latin typeface=".VnBodoniH" panose="020B7200000000000000" pitchFamily="34" charset="0"/>
              </a:rPr>
              <a:t>- </a:t>
            </a:r>
            <a:r>
              <a:rPr lang="en-US" sz="2000" dirty="0" smtClean="0">
                <a:solidFill>
                  <a:srgbClr val="FF0000"/>
                </a:solidFill>
                <a:latin typeface=".VnBodoniH" panose="020B7200000000000000" pitchFamily="34" charset="0"/>
              </a:rPr>
              <a:t>listening</a:t>
            </a:r>
            <a:endParaRPr lang="en-US" sz="2000" dirty="0">
              <a:solidFill>
                <a:srgbClr val="FF0000"/>
              </a:solidFill>
              <a:latin typeface=".VnBodoniH" panose="020B7200000000000000" pitchFamily="34" charset="0"/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13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1" grpId="0"/>
      <p:bldP spid="110602" grpId="0" animBg="1"/>
      <p:bldP spid="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3530954" y="139483"/>
            <a:ext cx="4842164" cy="904009"/>
          </a:xfrm>
          <a:prstGeom prst="vertic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smtClean="0">
              <a:solidFill>
                <a:schemeClr val="bg1"/>
              </a:solidFill>
              <a:latin typeface=".VnBodoniH" panose="020B7200000000000000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.VnBodoniH" panose="020B7200000000000000" pitchFamily="34" charset="0"/>
              </a:rPr>
              <a:t>Lesson </a:t>
            </a:r>
            <a:r>
              <a:rPr lang="en-US" sz="2400" dirty="0">
                <a:solidFill>
                  <a:schemeClr val="bg1"/>
                </a:solidFill>
                <a:latin typeface=".VnBodoniH" panose="020B7200000000000000" pitchFamily="34" charset="0"/>
              </a:rPr>
              <a:t>5 - Reading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763794" y="2700169"/>
            <a:ext cx="3184752" cy="242047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1. Will there be more people?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10874" y="2642040"/>
            <a:ext cx="3078399" cy="2536727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2. Will it be hotter?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659906" y="2714777"/>
            <a:ext cx="3175340" cy="2463990"/>
          </a:xfrm>
          <a:prstGeom prst="wedgeEllipse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3. Will children go to school or study at home?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2" y="-7533"/>
            <a:ext cx="1937654" cy="54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7157" y="1554378"/>
            <a:ext cx="423859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Ask and answer  the questions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GUYEN DU\ONLINE COVID\5\TEXT\2.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95" y="0"/>
            <a:ext cx="1009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 rot="21009025">
            <a:off x="3228770" y="553133"/>
            <a:ext cx="2966359" cy="1204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What is the robot doing?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 rot="19566538">
            <a:off x="9047744" y="4042518"/>
            <a:ext cx="2600718" cy="131348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Which animal can you see?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 rot="21000225">
            <a:off x="9025036" y="1548643"/>
            <a:ext cx="2854708" cy="16618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How are people traveling?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102" name="Picture 6" descr="D:\NGUYEN DU\ONLINE COVID\5\TEXT\1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95" y="24856"/>
            <a:ext cx="4946662" cy="3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88584" y="22669"/>
            <a:ext cx="180341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SB page 68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987088" y="2108878"/>
            <a:ext cx="1528011" cy="541421"/>
          </a:xfrm>
          <a:prstGeom prst="roundRect">
            <a:avLst>
              <a:gd name="adj" fmla="val 122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housework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16520" y="3108520"/>
            <a:ext cx="1185795" cy="5654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526286" y="6316579"/>
            <a:ext cx="1528011" cy="541421"/>
          </a:xfrm>
          <a:prstGeom prst="roundRect">
            <a:avLst>
              <a:gd name="adj" fmla="val 122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Polar bear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7" grpId="0" animBg="1"/>
      <p:bldP spid="3" grpId="0" animBg="1"/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GUYEN DU\ONLINE COVID\5\TEXT\2.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_8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1146" y="17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018809" y="124690"/>
            <a:ext cx="2992582" cy="914400"/>
          </a:xfrm>
          <a:prstGeom prst="horizontalScroll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b="1" dirty="0" smtClean="0">
                <a:solidFill>
                  <a:schemeClr val="bg1"/>
                </a:solidFill>
              </a:rPr>
              <a:t>QUESTIONS</a:t>
            </a:r>
            <a:endParaRPr lang="en-US" altLang="en-US" sz="20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00300" y="1143001"/>
            <a:ext cx="551757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1. What will robots do in the future? 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0300" y="2341387"/>
            <a:ext cx="523701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2. What will the weather be like?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7409" y="4133852"/>
            <a:ext cx="523701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Because there will be less illness.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8510" y="4704395"/>
            <a:ext cx="3491345" cy="46166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4. How will we travel?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581" y="1710545"/>
            <a:ext cx="543444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Robot will do everything for us.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8973" y="2929974"/>
            <a:ext cx="58293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It will be hotter and more storm.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9909" y="3517604"/>
            <a:ext cx="43434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3. Why will we live longer?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7019" y="5327847"/>
            <a:ext cx="3886200" cy="46166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/>
                </a:solidFill>
                <a:latin typeface=".VnArial"/>
              </a:rPr>
              <a:t>We will travel by car.</a:t>
            </a:r>
            <a:endParaRPr lang="en-US" sz="2400" dirty="0">
              <a:solidFill>
                <a:schemeClr val="tx2"/>
              </a:solidFill>
              <a:latin typeface=".Vn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5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GUYEN DU\ONLINE COVID\5\TEXT\2.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NGUYEN DU\ONLINE COVID\5\TEXT\3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85" y="2744274"/>
            <a:ext cx="815407" cy="3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NGUYEN DU\ONLINE COVID\5\TEXT\3.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90" y="3821789"/>
            <a:ext cx="946318" cy="3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NGUYEN DU\ONLINE COVID\5\TEXT\3.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19" y="2333741"/>
            <a:ext cx="804746" cy="3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NGUYEN DU\ONLINE COVID\5\TEXT\3.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84" y="2831143"/>
            <a:ext cx="1091714" cy="3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NGUYEN DU\ONLINE COVID\5\TEXT\3.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58" y="2875316"/>
            <a:ext cx="710005" cy="3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NGUYEN DU\ONLINE COVID\5\TEXT\3.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342294"/>
            <a:ext cx="938645" cy="2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NGUYEN DU\ONLINE COVID\5\TEXT\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37" y="0"/>
            <a:ext cx="6954252" cy="5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018809" y="124690"/>
            <a:ext cx="3408218" cy="914400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000" b="1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.VnBook-Antiqua" panose="020B7200000000000000" pitchFamily="34" charset="0"/>
              </a:rPr>
              <a:t>MEANING OF WORDS</a:t>
            </a:r>
            <a:endParaRPr lang="en-US" altLang="en-US" sz="2000" b="1" dirty="0">
              <a:solidFill>
                <a:schemeClr val="bg1"/>
              </a:solidFill>
              <a:latin typeface=".VnBook-Antiqua" panose="020B7200000000000000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82291" y="1070268"/>
            <a:ext cx="644236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(noun): emotion –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no </a:t>
            </a:r>
            <a:r>
              <a:rPr lang="en-US" sz="2400" b="1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my little finger.</a:t>
            </a:r>
            <a:endParaRPr lang="en-US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1116" y="2249181"/>
            <a:ext cx="654627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illness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(noun): a disease of the body –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died at home after a long </a:t>
            </a:r>
            <a:r>
              <a:rPr lang="en-US" sz="2400" b="1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illness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5530" y="3495675"/>
            <a:ext cx="657744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rowded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(adjective): full of people –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10 o’clock the bar was </a:t>
            </a:r>
            <a:r>
              <a:rPr lang="en-US" sz="2400" b="1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crowded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6704" y="4551222"/>
            <a:ext cx="6546274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(noun): 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route –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careful 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cross a main </a:t>
            </a:r>
            <a:r>
              <a:rPr lang="en-US" sz="2400" b="1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2291" y="5660824"/>
            <a:ext cx="65151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(noun): violent weather –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lot of </a:t>
            </a:r>
            <a:r>
              <a:rPr lang="en-US" sz="2400" b="1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trees</a:t>
            </a:r>
            <a:r>
              <a:rPr lang="en-US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came down in the 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1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2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4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giang online grade 1-unit5-words</Template>
  <TotalTime>4893</TotalTime>
  <Words>343</Words>
  <Application>Microsoft Office PowerPoint</Application>
  <PresentationFormat>Custom</PresentationFormat>
  <Paragraphs>90</Paragraphs>
  <Slides>15</Slides>
  <Notes>13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bai giang online grade 1-unit5-words</vt:lpstr>
      <vt:lpstr>1_bai giang online grade 1-unit5-words</vt:lpstr>
      <vt:lpstr>2_bai giang online grade 1-unit5-words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FAMILY</dc:title>
  <dc:creator>User</dc:creator>
  <cp:lastModifiedBy>Khanh Dieu</cp:lastModifiedBy>
  <cp:revision>464</cp:revision>
  <cp:lastPrinted>2020-04-14T14:56:37Z</cp:lastPrinted>
  <dcterms:created xsi:type="dcterms:W3CDTF">2020-03-24T09:53:49Z</dcterms:created>
  <dcterms:modified xsi:type="dcterms:W3CDTF">2020-05-06T14:42:08Z</dcterms:modified>
</cp:coreProperties>
</file>