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67" r:id="rId3"/>
    <p:sldId id="268" r:id="rId4"/>
    <p:sldId id="259" r:id="rId5"/>
    <p:sldId id="274" r:id="rId6"/>
    <p:sldId id="275" r:id="rId7"/>
    <p:sldId id="270" r:id="rId8"/>
    <p:sldId id="272" r:id="rId9"/>
    <p:sldId id="263" r:id="rId10"/>
    <p:sldId id="271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06FC0-2DEA-4B4B-A6A8-4A5B53F8EB0B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A196F-20E3-4285-9762-51EBEDA5E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1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4D88F-7877-44B5-9C68-6B58CF1EFFB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5A64-16C9-4984-92B9-B029E47D0D7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1EDDF05-13AB-4A89-B113-3A359A4F0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3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5A64-16C9-4984-92B9-B029E47D0D7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EDDF05-13AB-4A89-B113-3A359A4F0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0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5A64-16C9-4984-92B9-B029E47D0D7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EDDF05-13AB-4A89-B113-3A359A4F0DC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0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5A64-16C9-4984-92B9-B029E47D0D7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EDDF05-13AB-4A89-B113-3A359A4F0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58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5A64-16C9-4984-92B9-B029E47D0D7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EDDF05-13AB-4A89-B113-3A359A4F0DC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05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5A64-16C9-4984-92B9-B029E47D0D7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EDDF05-13AB-4A89-B113-3A359A4F0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56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5A64-16C9-4984-92B9-B029E47D0D7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DF05-13AB-4A89-B113-3A359A4F0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86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5A64-16C9-4984-92B9-B029E47D0D7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DF05-13AB-4A89-B113-3A359A4F0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0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5A64-16C9-4984-92B9-B029E47D0D7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DF05-13AB-4A89-B113-3A359A4F0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7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5A64-16C9-4984-92B9-B029E47D0D7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EDDF05-13AB-4A89-B113-3A359A4F0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5A64-16C9-4984-92B9-B029E47D0D7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EDDF05-13AB-4A89-B113-3A359A4F0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6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5A64-16C9-4984-92B9-B029E47D0D7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EDDF05-13AB-4A89-B113-3A359A4F0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8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5A64-16C9-4984-92B9-B029E47D0D7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DF05-13AB-4A89-B113-3A359A4F0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7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5A64-16C9-4984-92B9-B029E47D0D7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DF05-13AB-4A89-B113-3A359A4F0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7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5A64-16C9-4984-92B9-B029E47D0D7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DF05-13AB-4A89-B113-3A359A4F0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5A64-16C9-4984-92B9-B029E47D0D7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EDDF05-13AB-4A89-B113-3A359A4F0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8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25A64-16C9-4984-92B9-B029E47D0D7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1EDDF05-13AB-4A89-B113-3A359A4F0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6.png"/><Relationship Id="rId3" Type="http://schemas.microsoft.com/office/2007/relationships/media" Target="../media/media2.mp3"/><Relationship Id="rId21" Type="http://schemas.openxmlformats.org/officeDocument/2006/relationships/image" Target="../media/image9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5.png"/><Relationship Id="rId2" Type="http://schemas.openxmlformats.org/officeDocument/2006/relationships/audio" Target="../media/media1.mp3"/><Relationship Id="rId16" Type="http://schemas.openxmlformats.org/officeDocument/2006/relationships/image" Target="../media/image4.jpeg"/><Relationship Id="rId20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12.png"/><Relationship Id="rId5" Type="http://schemas.microsoft.com/office/2007/relationships/media" Target="../media/media3.mp3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1.png"/><Relationship Id="rId10" Type="http://schemas.openxmlformats.org/officeDocument/2006/relationships/audio" Target="../media/media5.mp3"/><Relationship Id="rId19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audio" Target="NULL"/><Relationship Id="rId4" Type="http://schemas.openxmlformats.org/officeDocument/2006/relationships/image" Target="../media/image13.wmf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3.wmf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Public\Pictures\hn1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7400" y="1108553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Algerian" pitchFamily="82" charset="0"/>
              </a:rPr>
              <a:t>WARMLY</a:t>
            </a:r>
          </a:p>
          <a:p>
            <a:r>
              <a:rPr lang="en-US" sz="5400" b="1" dirty="0" smtClean="0">
                <a:solidFill>
                  <a:srgbClr val="7030A0"/>
                </a:solidFill>
                <a:latin typeface="Algerian" pitchFamily="82" charset="0"/>
              </a:rPr>
              <a:t> WELCOME TO GRADE 4</a:t>
            </a:r>
            <a:endParaRPr lang="en-US" sz="5400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3657600"/>
            <a:ext cx="58336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smtClean="0">
                <a:latin typeface="Andalus" pitchFamily="18" charset="-78"/>
                <a:cs typeface="Andalus" pitchFamily="18" charset="-78"/>
              </a:rPr>
              <a:t>Presented by Ms. </a:t>
            </a:r>
            <a:r>
              <a:rPr lang="en-US" sz="4400" i="1" dirty="0" err="1" smtClean="0">
                <a:latin typeface="Andalus" pitchFamily="18" charset="-78"/>
                <a:cs typeface="Andalus" pitchFamily="18" charset="-78"/>
              </a:rPr>
              <a:t>Nguyệt</a:t>
            </a:r>
            <a:endParaRPr lang="en-US" sz="4400" i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718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background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385"/>
            <a:ext cx="12191999" cy="905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92203" y="702169"/>
            <a:ext cx="2681601" cy="7140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aar Sophia" panose="00000400000000000000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Baar Sophia" panose="00000400000000000000" pitchFamily="2" charset="0"/>
              </a:rPr>
              <a:t>1. Grammar</a:t>
            </a:r>
            <a:r>
              <a:rPr lang="en-US" sz="4000" dirty="0" smtClean="0">
                <a:solidFill>
                  <a:srgbClr val="FF0000"/>
                </a:solidFill>
                <a:latin typeface="Baar Sophia" panose="00000400000000000000" pitchFamily="2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Baar Sophia" panose="00000400000000000000" pitchFamily="2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Baar Sophia" panose="00000400000000000000" pitchFamily="2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Baar Sophia" panose="00000400000000000000" pitchFamily="2" charset="0"/>
              </a:rPr>
            </a:br>
            <a:endParaRPr lang="en-US" sz="3200" dirty="0">
              <a:solidFill>
                <a:schemeClr val="tx1"/>
              </a:solidFill>
              <a:latin typeface="Baar Sophia" panose="000004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536422"/>
              </p:ext>
            </p:extLst>
          </p:nvPr>
        </p:nvGraphicFramePr>
        <p:xfrm>
          <a:off x="2857771" y="1672683"/>
          <a:ext cx="5909878" cy="2555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939">
                  <a:extLst>
                    <a:ext uri="{9D8B030D-6E8A-4147-A177-3AD203B41FA5}">
                      <a16:colId xmlns="" xmlns:a16="http://schemas.microsoft.com/office/drawing/2014/main" val="2332355178"/>
                    </a:ext>
                  </a:extLst>
                </a:gridCol>
                <a:gridCol w="2954939">
                  <a:extLst>
                    <a:ext uri="{9D8B030D-6E8A-4147-A177-3AD203B41FA5}">
                      <a16:colId xmlns="" xmlns:a16="http://schemas.microsoft.com/office/drawing/2014/main" val="54382908"/>
                    </a:ext>
                  </a:extLst>
                </a:gridCol>
              </a:tblGrid>
              <a:tr h="4348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ar Sophia" panose="00000400000000000000" pitchFamily="2" charset="0"/>
                        </a:rPr>
                        <a:t>Countable</a:t>
                      </a:r>
                      <a:r>
                        <a:rPr lang="en-US" baseline="0" dirty="0" smtClean="0">
                          <a:latin typeface="Baar Sophia" panose="00000400000000000000" pitchFamily="2" charset="0"/>
                        </a:rPr>
                        <a:t> noun</a:t>
                      </a:r>
                    </a:p>
                    <a:p>
                      <a:pPr algn="ctr"/>
                      <a:r>
                        <a:rPr lang="en-US" baseline="0" dirty="0" err="1" smtClean="0">
                          <a:latin typeface="Baar Sophia" panose="00000400000000000000" pitchFamily="2" charset="0"/>
                        </a:rPr>
                        <a:t>Danh</a:t>
                      </a:r>
                      <a:r>
                        <a:rPr lang="en-US" baseline="0" dirty="0" smtClean="0">
                          <a:latin typeface="Baar Sophia" panose="000004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Baar Sophia" panose="00000400000000000000" pitchFamily="2" charset="0"/>
                        </a:rPr>
                        <a:t>từ</a:t>
                      </a:r>
                      <a:r>
                        <a:rPr lang="en-US" baseline="0" dirty="0" smtClean="0">
                          <a:latin typeface="Baar Sophia" panose="000004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Baar Sophia" panose="00000400000000000000" pitchFamily="2" charset="0"/>
                        </a:rPr>
                        <a:t>đếm</a:t>
                      </a:r>
                      <a:r>
                        <a:rPr lang="en-US" baseline="0" dirty="0" smtClean="0">
                          <a:latin typeface="Baar Sophia" panose="000004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Baar Sophia" panose="00000400000000000000" pitchFamily="2" charset="0"/>
                        </a:rPr>
                        <a:t>được</a:t>
                      </a:r>
                      <a:endParaRPr lang="en-US" baseline="0" dirty="0" smtClean="0">
                        <a:latin typeface="Baar Sophi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Baar Sophia" panose="00000400000000000000" pitchFamily="2" charset="0"/>
                        </a:rPr>
                        <a:t>Uncountable</a:t>
                      </a:r>
                      <a:r>
                        <a:rPr lang="en-US" baseline="0" dirty="0" smtClean="0">
                          <a:latin typeface="Baar Sophia" panose="00000400000000000000" pitchFamily="2" charset="0"/>
                        </a:rPr>
                        <a:t> noun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latin typeface="Baar Sophia" panose="00000400000000000000" pitchFamily="2" charset="0"/>
                        </a:rPr>
                        <a:t>Danh</a:t>
                      </a:r>
                      <a:r>
                        <a:rPr lang="en-US" baseline="0" dirty="0" smtClean="0">
                          <a:latin typeface="Baar Sophia" panose="000004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Baar Sophia" panose="00000400000000000000" pitchFamily="2" charset="0"/>
                        </a:rPr>
                        <a:t>từ</a:t>
                      </a:r>
                      <a:r>
                        <a:rPr lang="en-US" baseline="0" dirty="0" smtClean="0">
                          <a:latin typeface="Baar Sophia" panose="000004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Baar Sophia" panose="00000400000000000000" pitchFamily="2" charset="0"/>
                        </a:rPr>
                        <a:t>không</a:t>
                      </a:r>
                      <a:r>
                        <a:rPr lang="en-US" baseline="0" dirty="0" smtClean="0">
                          <a:latin typeface="Baar Sophia" panose="000004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Baar Sophia" panose="00000400000000000000" pitchFamily="2" charset="0"/>
                        </a:rPr>
                        <a:t>đếm</a:t>
                      </a:r>
                      <a:r>
                        <a:rPr lang="en-US" baseline="0" dirty="0" smtClean="0">
                          <a:latin typeface="Baar Sophia" panose="000004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Baar Sophia" panose="00000400000000000000" pitchFamily="2" charset="0"/>
                        </a:rPr>
                        <a:t>được</a:t>
                      </a:r>
                      <a:endParaRPr lang="en-US" dirty="0" smtClean="0">
                        <a:latin typeface="Baar Sophia" panose="000004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4985303"/>
                  </a:ext>
                </a:extLst>
              </a:tr>
              <a:tr h="164120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aar Sophia" panose="00000400000000000000" pitchFamily="2" charset="0"/>
                        </a:rPr>
                        <a:t>One melon</a:t>
                      </a:r>
                    </a:p>
                    <a:p>
                      <a:r>
                        <a:rPr lang="en-US" sz="2400" dirty="0" smtClean="0">
                          <a:latin typeface="Baar Sophia" panose="00000400000000000000" pitchFamily="2" charset="0"/>
                        </a:rPr>
                        <a:t>Two</a:t>
                      </a:r>
                      <a:r>
                        <a:rPr lang="en-US" sz="2400" baseline="0" dirty="0" smtClean="0">
                          <a:latin typeface="Baar Sophia" panose="00000400000000000000" pitchFamily="2" charset="0"/>
                        </a:rPr>
                        <a:t> melons</a:t>
                      </a:r>
                    </a:p>
                    <a:p>
                      <a:r>
                        <a:rPr lang="en-US" sz="2400" baseline="0" dirty="0" smtClean="0">
                          <a:latin typeface="Baar Sophia" panose="00000400000000000000" pitchFamily="2" charset="0"/>
                        </a:rPr>
                        <a:t>Three melons</a:t>
                      </a:r>
                    </a:p>
                    <a:p>
                      <a:r>
                        <a:rPr lang="en-US" sz="2400" baseline="0" dirty="0" smtClean="0">
                          <a:latin typeface="Baar Sophia" panose="00000400000000000000" pitchFamily="2" charset="0"/>
                        </a:rPr>
                        <a:t>Some melons</a:t>
                      </a:r>
                      <a:endParaRPr lang="en-US" sz="2400" dirty="0">
                        <a:latin typeface="Baar Sophi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aar Sophia" panose="00000400000000000000" pitchFamily="2" charset="0"/>
                        </a:rPr>
                        <a:t>Some bread</a:t>
                      </a:r>
                      <a:endParaRPr lang="en-US" sz="2400" dirty="0">
                        <a:latin typeface="Baar Sophia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2316869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158031" y="4484765"/>
            <a:ext cx="7465476" cy="7140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smtClean="0">
                <a:solidFill>
                  <a:srgbClr val="FF0000"/>
                </a:solidFill>
                <a:latin typeface="Baar Sophia" panose="00000400000000000000" pitchFamily="2" charset="0"/>
              </a:rPr>
              <a:t>  2. Home work: Workbook, page 54, 55.</a:t>
            </a:r>
            <a:br>
              <a:rPr lang="en-US" sz="3200" dirty="0" smtClean="0">
                <a:solidFill>
                  <a:srgbClr val="FF0000"/>
                </a:solidFill>
                <a:latin typeface="Baar Sophia" panose="00000400000000000000" pitchFamily="2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Baar Sophia" panose="00000400000000000000" pitchFamily="2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Baar Sophia" panose="00000400000000000000" pitchFamily="2" charset="0"/>
              </a:rPr>
            </a:br>
            <a:endParaRPr lang="en-US" sz="3200" dirty="0">
              <a:solidFill>
                <a:schemeClr val="tx1"/>
              </a:solidFill>
              <a:latin typeface="Baar Sophia" panose="000004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70372" y="239754"/>
            <a:ext cx="4413752" cy="392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dirty="0" smtClean="0">
                <a:solidFill>
                  <a:srgbClr val="92D050"/>
                </a:solidFill>
                <a:latin typeface="Baar Sophia" panose="00000400000000000000" pitchFamily="2" charset="0"/>
              </a:rPr>
              <a:t>Family and Friends special edition– Grade 4</a:t>
            </a:r>
            <a:endParaRPr lang="en-US" sz="1800" dirty="0">
              <a:solidFill>
                <a:srgbClr val="92D050"/>
              </a:solidFill>
              <a:latin typeface="Baar Sophia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Public\Pictures\Free Thanksgiving PowerPoint Background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3522"/>
            <a:ext cx="12192000" cy="71079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6800" y="237995"/>
            <a:ext cx="7518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Many Thanks for your attendants.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4400" y="3514078"/>
            <a:ext cx="528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Good bye!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4235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Public\Pictures\131022khung-anh-dis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945682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>
            <a:off x="200417" y="425885"/>
            <a:ext cx="3294344" cy="17285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Unit 8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1243" y="1769756"/>
            <a:ext cx="5887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I ‘d like a melon!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1452" y="3043825"/>
            <a:ext cx="48976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Lesson 2 :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Grammar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596257" y="43502"/>
            <a:ext cx="4413752" cy="392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dirty="0" smtClean="0">
                <a:solidFill>
                  <a:srgbClr val="92D050"/>
                </a:solidFill>
                <a:latin typeface="Baar Sophia" panose="00000400000000000000" pitchFamily="2" charset="0"/>
              </a:rPr>
              <a:t>Family and Friends special edition– Grade 4</a:t>
            </a:r>
            <a:endParaRPr lang="en-US" sz="1800" dirty="0">
              <a:solidFill>
                <a:srgbClr val="92D050"/>
              </a:solidFill>
              <a:latin typeface="Baar Sophia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45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52400"/>
            <a:ext cx="12500976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666" y="1137067"/>
            <a:ext cx="8911687" cy="35799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aar Sophia" panose="00000400000000000000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Baar Sophia" panose="00000400000000000000" pitchFamily="2" charset="0"/>
              </a:rPr>
              <a:t>CONTENT</a:t>
            </a:r>
            <a:br>
              <a:rPr lang="en-US" sz="4000" b="1" dirty="0" smtClean="0">
                <a:solidFill>
                  <a:srgbClr val="FF0000"/>
                </a:solidFill>
                <a:latin typeface="Baar Sophia" panose="00000400000000000000" pitchFamily="2" charset="0"/>
              </a:rPr>
            </a:br>
            <a:endParaRPr lang="en-US" sz="3200" b="1" dirty="0">
              <a:solidFill>
                <a:schemeClr val="tx1"/>
              </a:solidFill>
              <a:latin typeface="Baar Sophia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68343" y="2046069"/>
            <a:ext cx="3490331" cy="628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aar Sophia" panose="00000400000000000000" pitchFamily="2" charset="0"/>
              </a:rPr>
              <a:t>1.	Grammar</a:t>
            </a:r>
            <a:endParaRPr lang="en-US" sz="3200" b="1" dirty="0">
              <a:solidFill>
                <a:schemeClr val="tx1"/>
              </a:solidFill>
              <a:latin typeface="Baar Sophia" panose="000004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68342" y="2820061"/>
            <a:ext cx="3490331" cy="628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  <a:latin typeface="Baar Sophia" panose="00000400000000000000" pitchFamily="2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Baar Sophia" panose="00000400000000000000" pitchFamily="2" charset="0"/>
              </a:rPr>
              <a:t>.	</a:t>
            </a:r>
            <a:r>
              <a:rPr lang="en-US" sz="3200" b="1" dirty="0">
                <a:solidFill>
                  <a:schemeClr val="tx1"/>
                </a:solidFill>
                <a:latin typeface="Baar Sophia" panose="00000400000000000000" pitchFamily="2" charset="0"/>
              </a:rPr>
              <a:t> Practice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58215" y="3583614"/>
            <a:ext cx="3490331" cy="628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aar Sophia" panose="00000400000000000000" pitchFamily="2" charset="0"/>
              </a:rPr>
              <a:t>3.	</a:t>
            </a:r>
            <a:r>
              <a:rPr lang="en-US" sz="3200" b="1" dirty="0">
                <a:solidFill>
                  <a:schemeClr val="tx1"/>
                </a:solidFill>
                <a:latin typeface="Baar Sophia" panose="00000400000000000000" pitchFamily="2" charset="0"/>
              </a:rPr>
              <a:t> Homework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96465" y="239754"/>
            <a:ext cx="4413752" cy="392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dirty="0" smtClean="0">
                <a:solidFill>
                  <a:srgbClr val="92D050"/>
                </a:solidFill>
                <a:latin typeface="Baar Sophia" panose="00000400000000000000" pitchFamily="2" charset="0"/>
              </a:rPr>
              <a:t>Family and Friends special edition– Grade 4</a:t>
            </a:r>
            <a:endParaRPr lang="en-US" sz="1800" dirty="0">
              <a:solidFill>
                <a:srgbClr val="92D050"/>
              </a:solidFill>
              <a:latin typeface="Baar Sophia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43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96465" y="239754"/>
            <a:ext cx="4413752" cy="392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dirty="0" smtClean="0">
                <a:solidFill>
                  <a:srgbClr val="92D050"/>
                </a:solidFill>
                <a:latin typeface="Baar Sophia" panose="00000400000000000000" pitchFamily="2" charset="0"/>
              </a:rPr>
              <a:t>Family and Friends special edition– Grade 4</a:t>
            </a:r>
            <a:endParaRPr lang="en-US" sz="1800" dirty="0">
              <a:solidFill>
                <a:srgbClr val="92D050"/>
              </a:solidFill>
              <a:latin typeface="Baar Sophia" panose="00000400000000000000" pitchFamily="2" charset="0"/>
            </a:endParaRPr>
          </a:p>
        </p:txBody>
      </p:sp>
      <p:pic>
        <p:nvPicPr>
          <p:cNvPr id="5" name="Content Placeholder 4" descr="C:\Users\Hp\Desktop\tải xuống.jpg"/>
          <p:cNvPicPr>
            <a:picLocks noGrp="1"/>
          </p:cNvPicPr>
          <p:nvPr>
            <p:ph idx="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75" y="835800"/>
            <a:ext cx="2031981" cy="166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17"/>
          <a:srcRect l="31368" t="28146" r="32334" b="21136"/>
          <a:stretch/>
        </p:blipFill>
        <p:spPr bwMode="auto">
          <a:xfrm>
            <a:off x="4013165" y="835800"/>
            <a:ext cx="2019649" cy="16620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18"/>
          <a:srcRect l="33758" t="17526" r="33978" b="36006"/>
          <a:stretch/>
        </p:blipFill>
        <p:spPr bwMode="auto">
          <a:xfrm>
            <a:off x="6360845" y="830999"/>
            <a:ext cx="1891062" cy="1666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19"/>
          <a:srcRect l="32861" t="26288" r="32484" b="27775"/>
          <a:stretch/>
        </p:blipFill>
        <p:spPr bwMode="auto">
          <a:xfrm>
            <a:off x="8579938" y="830999"/>
            <a:ext cx="1967261" cy="1666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20"/>
          <a:srcRect l="35252" t="28146" r="33230" b="30165"/>
          <a:stretch/>
        </p:blipFill>
        <p:spPr bwMode="auto">
          <a:xfrm>
            <a:off x="1659169" y="3963677"/>
            <a:ext cx="2009775" cy="1495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21"/>
          <a:srcRect l="40032" t="28677" r="36964" b="25916"/>
          <a:stretch/>
        </p:blipFill>
        <p:spPr bwMode="auto">
          <a:xfrm>
            <a:off x="4013164" y="3963677"/>
            <a:ext cx="2019649" cy="1495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22"/>
          <a:srcRect l="35252" t="24163" r="34724" b="33617"/>
          <a:stretch/>
        </p:blipFill>
        <p:spPr bwMode="auto">
          <a:xfrm>
            <a:off x="6354827" y="3944627"/>
            <a:ext cx="1914525" cy="1514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681375" y="2715143"/>
            <a:ext cx="2031981" cy="9201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smtClean="0">
                <a:solidFill>
                  <a:schemeClr val="tx1"/>
                </a:solidFill>
                <a:latin typeface="Baar Sophia" panose="00000400000000000000" pitchFamily="2" charset="0"/>
              </a:rPr>
              <a:t>noodles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Baar Sophia" panose="00000400000000000000" pitchFamily="2" charset="0"/>
              </a:rPr>
              <a:t>mì</a:t>
            </a:r>
            <a:endParaRPr lang="en-US" sz="3200" dirty="0">
              <a:solidFill>
                <a:schemeClr val="tx1"/>
              </a:solidFill>
              <a:latin typeface="Baar Sophia" panose="00000400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00832" y="2715142"/>
            <a:ext cx="2031981" cy="9201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smtClean="0">
                <a:solidFill>
                  <a:schemeClr val="tx1"/>
                </a:solidFill>
                <a:latin typeface="Baar Sophia" panose="00000400000000000000" pitchFamily="2" charset="0"/>
              </a:rPr>
              <a:t>cereal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Baar Sophia" panose="00000400000000000000" pitchFamily="2" charset="0"/>
              </a:rPr>
              <a:t>ngũ</a:t>
            </a:r>
            <a:r>
              <a:rPr lang="en-US" sz="3200" dirty="0" smtClean="0">
                <a:solidFill>
                  <a:schemeClr val="tx1"/>
                </a:solidFill>
                <a:latin typeface="Baar Sophia" panose="000004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Baar Sophia" panose="00000400000000000000" pitchFamily="2" charset="0"/>
              </a:rPr>
              <a:t>cốc</a:t>
            </a:r>
            <a:endParaRPr lang="en-US" sz="3200" dirty="0">
              <a:solidFill>
                <a:schemeClr val="tx1"/>
              </a:solidFill>
              <a:latin typeface="Baar Sophia" panose="00000400000000000000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219926" y="2653230"/>
            <a:ext cx="2031981" cy="9201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smtClean="0">
                <a:solidFill>
                  <a:schemeClr val="tx1"/>
                </a:solidFill>
                <a:latin typeface="Baar Sophia" panose="00000400000000000000" pitchFamily="2" charset="0"/>
              </a:rPr>
              <a:t>meat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Baar Sophia" panose="00000400000000000000" pitchFamily="2" charset="0"/>
              </a:rPr>
              <a:t>thịt</a:t>
            </a:r>
            <a:endParaRPr lang="en-US" sz="3200" dirty="0">
              <a:solidFill>
                <a:schemeClr val="tx1"/>
              </a:solidFill>
              <a:latin typeface="Baar Sophia" panose="00000400000000000000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539383" y="2642837"/>
            <a:ext cx="2031981" cy="9201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smtClean="0">
                <a:solidFill>
                  <a:schemeClr val="tx1"/>
                </a:solidFill>
                <a:latin typeface="Baar Sophia" panose="00000400000000000000" pitchFamily="2" charset="0"/>
              </a:rPr>
              <a:t>melon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Baar Sophia" panose="00000400000000000000" pitchFamily="2" charset="0"/>
              </a:rPr>
              <a:t>dưa</a:t>
            </a:r>
            <a:r>
              <a:rPr lang="en-US" sz="3200" dirty="0" smtClean="0">
                <a:solidFill>
                  <a:schemeClr val="tx1"/>
                </a:solidFill>
                <a:latin typeface="Baar Sophia" panose="00000400000000000000" pitchFamily="2" charset="0"/>
              </a:rPr>
              <a:t> gang</a:t>
            </a:r>
            <a:endParaRPr lang="en-US" sz="3200" dirty="0">
              <a:solidFill>
                <a:schemeClr val="tx1"/>
              </a:solidFill>
              <a:latin typeface="Baar Sophia" panose="00000400000000000000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59169" y="5577289"/>
            <a:ext cx="2031981" cy="9201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smtClean="0">
                <a:solidFill>
                  <a:schemeClr val="tx1"/>
                </a:solidFill>
                <a:latin typeface="Baar Sophia" panose="00000400000000000000" pitchFamily="2" charset="0"/>
              </a:rPr>
              <a:t>cucumber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Baar Sophia" panose="00000400000000000000" pitchFamily="2" charset="0"/>
              </a:rPr>
              <a:t>dưa</a:t>
            </a:r>
            <a:r>
              <a:rPr lang="en-US" sz="3200" dirty="0" smtClean="0">
                <a:solidFill>
                  <a:schemeClr val="tx1"/>
                </a:solidFill>
                <a:latin typeface="Baar Sophia" panose="000004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Baar Sophia" panose="00000400000000000000" pitchFamily="2" charset="0"/>
              </a:rPr>
              <a:t>leo</a:t>
            </a:r>
            <a:endParaRPr lang="en-US" sz="3200" dirty="0">
              <a:solidFill>
                <a:schemeClr val="tx1"/>
              </a:solidFill>
              <a:latin typeface="Baar Sophia" panose="00000400000000000000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41091" y="5577289"/>
            <a:ext cx="2031981" cy="9201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smtClean="0">
                <a:solidFill>
                  <a:schemeClr val="tx1"/>
                </a:solidFill>
                <a:latin typeface="Baar Sophia" panose="00000400000000000000" pitchFamily="2" charset="0"/>
              </a:rPr>
              <a:t>onion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Baar Sophia" panose="00000400000000000000" pitchFamily="2" charset="0"/>
              </a:rPr>
              <a:t>hành</a:t>
            </a:r>
            <a:r>
              <a:rPr lang="en-US" sz="3200" dirty="0" smtClean="0">
                <a:solidFill>
                  <a:schemeClr val="tx1"/>
                </a:solidFill>
                <a:latin typeface="Baar Sophia" panose="000004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Baar Sophia" panose="00000400000000000000" pitchFamily="2" charset="0"/>
              </a:rPr>
              <a:t>tây</a:t>
            </a:r>
            <a:endParaRPr lang="en-US" sz="3200" dirty="0">
              <a:solidFill>
                <a:schemeClr val="tx1"/>
              </a:solidFill>
              <a:latin typeface="Baar Sophia" panose="00000400000000000000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354827" y="5512061"/>
            <a:ext cx="2031981" cy="9201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smtClean="0">
                <a:solidFill>
                  <a:schemeClr val="tx1"/>
                </a:solidFill>
                <a:latin typeface="Baar Sophia" panose="00000400000000000000" pitchFamily="2" charset="0"/>
              </a:rPr>
              <a:t>lemon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Baar Sophia" panose="00000400000000000000" pitchFamily="2" charset="0"/>
              </a:rPr>
              <a:t>chanh</a:t>
            </a:r>
            <a:endParaRPr lang="en-US" sz="3200" dirty="0">
              <a:solidFill>
                <a:schemeClr val="tx1"/>
              </a:solidFill>
              <a:latin typeface="Baar Sophia" panose="00000400000000000000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8798312" y="4493591"/>
            <a:ext cx="669073" cy="416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531208" y="4241786"/>
            <a:ext cx="2031981" cy="9201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Baar Sophia" panose="00000400000000000000" pitchFamily="2" charset="0"/>
              </a:rPr>
              <a:t>Noun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Baar Sophia" panose="00000400000000000000" pitchFamily="2" charset="0"/>
              </a:rPr>
              <a:t>Danh</a:t>
            </a:r>
            <a:r>
              <a:rPr lang="en-US" sz="3200" b="1" dirty="0" smtClean="0">
                <a:solidFill>
                  <a:srgbClr val="FF0000"/>
                </a:solidFill>
                <a:latin typeface="Baar Sophia" panose="000004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Baar Sophia" panose="00000400000000000000" pitchFamily="2" charset="0"/>
              </a:rPr>
              <a:t>từ</a:t>
            </a:r>
            <a:endParaRPr lang="en-US" sz="3200" b="1" dirty="0">
              <a:solidFill>
                <a:srgbClr val="FF0000"/>
              </a:solidFill>
              <a:latin typeface="Baar Sophia" panose="000004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5753" y="239754"/>
            <a:ext cx="3144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Arial Black" pitchFamily="34" charset="0"/>
              </a:rPr>
              <a:t>Vocabulary</a:t>
            </a:r>
            <a:r>
              <a:rPr lang="en-US" u="sng" dirty="0" smtClean="0"/>
              <a:t>:</a:t>
            </a:r>
            <a:endParaRPr lang="en-US" u="sng" dirty="0"/>
          </a:p>
        </p:txBody>
      </p:sp>
      <p:pic>
        <p:nvPicPr>
          <p:cNvPr id="3" name="Noodl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245264" y="875172"/>
            <a:ext cx="445886" cy="445886"/>
          </a:xfrm>
          <a:prstGeom prst="rect">
            <a:avLst/>
          </a:prstGeom>
        </p:spPr>
      </p:pic>
      <p:pic>
        <p:nvPicPr>
          <p:cNvPr id="14" name="Cereal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533535" y="875172"/>
            <a:ext cx="415009" cy="415009"/>
          </a:xfrm>
          <a:prstGeom prst="rect">
            <a:avLst/>
          </a:prstGeom>
        </p:spPr>
      </p:pic>
      <p:pic>
        <p:nvPicPr>
          <p:cNvPr id="22" name="Meat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836897" y="875172"/>
            <a:ext cx="415009" cy="415009"/>
          </a:xfrm>
          <a:prstGeom prst="rect">
            <a:avLst/>
          </a:prstGeom>
        </p:spPr>
      </p:pic>
      <p:pic>
        <p:nvPicPr>
          <p:cNvPr id="23" name="Melon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153891" y="830999"/>
            <a:ext cx="459182" cy="459182"/>
          </a:xfrm>
          <a:prstGeom prst="rect">
            <a:avLst/>
          </a:prstGeom>
        </p:spPr>
      </p:pic>
      <p:pic>
        <p:nvPicPr>
          <p:cNvPr id="24" name="Cucumber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810417" y="3963677"/>
            <a:ext cx="357795" cy="357795"/>
          </a:xfrm>
          <a:prstGeom prst="rect">
            <a:avLst/>
          </a:prstGeom>
        </p:spPr>
      </p:pic>
      <p:pic>
        <p:nvPicPr>
          <p:cNvPr id="25" name="Onion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4000832" y="4016672"/>
            <a:ext cx="304800" cy="304800"/>
          </a:xfrm>
          <a:prstGeom prst="rect">
            <a:avLst/>
          </a:prstGeom>
        </p:spPr>
      </p:pic>
      <p:pic>
        <p:nvPicPr>
          <p:cNvPr id="26" name="Lemon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407816" y="3944627"/>
            <a:ext cx="376845" cy="37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3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3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73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80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80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704" y="57582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09600" y="334940"/>
            <a:ext cx="5029200" cy="88426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GRAMMAR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1524001"/>
            <a:ext cx="802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COUNTABLE NOUN (</a:t>
            </a:r>
            <a:r>
              <a:rPr lang="en-US" b="1" dirty="0" err="1" smtClean="0"/>
              <a:t>danh</a:t>
            </a:r>
            <a:r>
              <a:rPr lang="en-US" b="1" dirty="0" smtClean="0"/>
              <a:t> </a:t>
            </a:r>
            <a:r>
              <a:rPr lang="en-US" b="1" dirty="0" err="1" smtClean="0"/>
              <a:t>từ</a:t>
            </a:r>
            <a:r>
              <a:rPr lang="en-US" b="1" dirty="0" smtClean="0"/>
              <a:t> </a:t>
            </a:r>
            <a:r>
              <a:rPr lang="en-US" b="1" dirty="0" err="1" smtClean="0"/>
              <a:t>đếm</a:t>
            </a:r>
            <a:r>
              <a:rPr lang="en-US" b="1" dirty="0" smtClean="0"/>
              <a:t> </a:t>
            </a:r>
            <a:r>
              <a:rPr lang="en-US" b="1" dirty="0" err="1" smtClean="0"/>
              <a:t>được</a:t>
            </a:r>
            <a:r>
              <a:rPr lang="en-US" b="1" dirty="0" smtClean="0"/>
              <a:t>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72316" y="34565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 smtClean="0"/>
              <a:t>a dog</a:t>
            </a:r>
            <a:endParaRPr lang="en-US" sz="2400" dirty="0"/>
          </a:p>
        </p:txBody>
      </p:sp>
      <p:sp>
        <p:nvSpPr>
          <p:cNvPr id="9" name="AutoShape 2" descr="Kết quả hình ảnh cho clipart do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Kết quả hình ảnh cho clipart dog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Kết quả hình ảnh cho clipart do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693" y="2060490"/>
            <a:ext cx="1678940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Kết quả hình ảnh cho clipart two dog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65" y="2170331"/>
            <a:ext cx="1670335" cy="115190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5638800" y="3549134"/>
            <a:ext cx="19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wo dog</a:t>
            </a:r>
            <a:r>
              <a:rPr lang="en-US" sz="2400" dirty="0" smtClean="0">
                <a:solidFill>
                  <a:srgbClr val="0070C0"/>
                </a:solidFill>
              </a:rPr>
              <a:t>s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2" name="Picture 11" descr="Kết quả hình ảnh cho clipart melo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50" y="4008526"/>
            <a:ext cx="1612900" cy="1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803286" y="5526922"/>
            <a:ext cx="193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melon</a:t>
            </a:r>
            <a:endParaRPr lang="en-US" sz="2400" dirty="0"/>
          </a:p>
        </p:txBody>
      </p:sp>
      <p:pic>
        <p:nvPicPr>
          <p:cNvPr id="17" name="Picture 16" descr="Kết quả hình ảnh cho clipart 2 melons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61160"/>
            <a:ext cx="2184400" cy="11647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775200" y="5530334"/>
            <a:ext cx="2352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melon</a:t>
            </a:r>
            <a:r>
              <a:rPr lang="en-US" sz="2400" dirty="0" smtClean="0">
                <a:solidFill>
                  <a:srgbClr val="0070C0"/>
                </a:solidFill>
              </a:rPr>
              <a:t>s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8" name="Picture 17" descr="Kết quả hình ảnh cho clipart some melons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3918255"/>
            <a:ext cx="1909233" cy="136027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7440461" y="5405074"/>
            <a:ext cx="3319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three/ some melon</a:t>
            </a:r>
            <a:r>
              <a:rPr lang="en-US" sz="2400" dirty="0" smtClean="0">
                <a:solidFill>
                  <a:srgbClr val="0070C0"/>
                </a:solidFill>
              </a:rPr>
              <a:t>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756400" y="580818"/>
            <a:ext cx="4413752" cy="392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dirty="0" smtClean="0">
                <a:solidFill>
                  <a:srgbClr val="92D050"/>
                </a:solidFill>
                <a:latin typeface="Baar Sophia" panose="00000400000000000000" pitchFamily="2" charset="0"/>
              </a:rPr>
              <a:t>Family and Friends special edition– Grade 4</a:t>
            </a:r>
            <a:endParaRPr lang="en-US" sz="1800" dirty="0">
              <a:solidFill>
                <a:srgbClr val="92D050"/>
              </a:solidFill>
              <a:latin typeface="Baar Sophia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5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himes.wav"/>
          </p:stSnd>
        </p:sndAc>
      </p:transition>
    </mc:Choice>
    <mc:Fallback xmlns="">
      <p:transition spd="med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15" grpId="0"/>
      <p:bldP spid="6" grpId="0"/>
      <p:bldP spid="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6672" y="-80109"/>
            <a:ext cx="122486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1409" y="-53317"/>
            <a:ext cx="123421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502400" y="1600200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 descr="Kết quả hình ảnh cho clipart mil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57" y="1179065"/>
            <a:ext cx="2037927" cy="138060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1762077" y="632520"/>
            <a:ext cx="8026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UNCOUNTABLE NOUN (</a:t>
            </a:r>
            <a:r>
              <a:rPr lang="en-US" sz="2000" b="1" dirty="0" err="1" smtClean="0"/>
              <a:t>danh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từ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không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đếm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được</a:t>
            </a:r>
            <a:r>
              <a:rPr lang="en-US" sz="2000" b="1" dirty="0" smtClean="0"/>
              <a:t>)</a:t>
            </a:r>
          </a:p>
          <a:p>
            <a:endParaRPr lang="en-US" dirty="0"/>
          </a:p>
        </p:txBody>
      </p:sp>
      <p:pic>
        <p:nvPicPr>
          <p:cNvPr id="13" name="Picture 12" descr="22+ Water Clipart... Water Clipart | ClipartLook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078" y="3625890"/>
            <a:ext cx="2135612" cy="12486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737274" y="5105401"/>
            <a:ext cx="203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water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7" name="Picture 16" descr="Black Hair Short Hair Clips To Pull Free, Black, Curls, Short Hair ...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1" y="3625890"/>
            <a:ext cx="2133600" cy="1248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Kết quả hình ảnh cho clipart bread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447" y="1225431"/>
            <a:ext cx="1811867" cy="111887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2829884" y="2807111"/>
            <a:ext cx="131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</a:t>
            </a:r>
            <a:r>
              <a:rPr lang="en-US" sz="2400" b="1" dirty="0" smtClean="0"/>
              <a:t>milk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113861" y="2578012"/>
            <a:ext cx="1525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bread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571447" y="5094653"/>
            <a:ext cx="1525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hair</a:t>
            </a:r>
            <a:endParaRPr lang="en-US" sz="2400" b="1" dirty="0"/>
          </a:p>
        </p:txBody>
      </p:sp>
      <p:pic>
        <p:nvPicPr>
          <p:cNvPr id="25" name="Picture 24" descr="Money Cash Clip Art, PNG, 512x512px, Money, Cash, Citibank Vietnam ...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25890"/>
            <a:ext cx="2418585" cy="12486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8534401" y="5105400"/>
            <a:ext cx="194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money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71581" y="2807112"/>
            <a:ext cx="141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some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57930" y="2578012"/>
            <a:ext cx="141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some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62077" y="5096358"/>
            <a:ext cx="141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some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26193" y="5094652"/>
            <a:ext cx="141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some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00" y="5089434"/>
            <a:ext cx="141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some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502400" y="339962"/>
            <a:ext cx="4413752" cy="392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dirty="0" smtClean="0">
                <a:solidFill>
                  <a:srgbClr val="92D050"/>
                </a:solidFill>
                <a:latin typeface="Baar Sophia" panose="00000400000000000000" pitchFamily="2" charset="0"/>
              </a:rPr>
              <a:t>Family and Friends special edition– Grade 4</a:t>
            </a:r>
            <a:endParaRPr lang="en-US" sz="1800" dirty="0">
              <a:solidFill>
                <a:srgbClr val="92D050"/>
              </a:solidFill>
              <a:latin typeface="Baar Sophia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036203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/>
      <p:bldP spid="19" grpId="0"/>
      <p:bldP spid="21" grpId="0"/>
      <p:bldP spid="22" grpId="0"/>
      <p:bldP spid="11" grpId="0"/>
      <p:bldP spid="15" grpId="0"/>
      <p:bldP spid="26" grpId="0"/>
      <p:bldP spid="27" grpId="0"/>
      <p:bldP spid="28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ublic\Pictures\christmas-clipart-borders-aTqGX7pT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582427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72683" y="780585"/>
            <a:ext cx="9831929" cy="5564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>
                <a:solidFill>
                  <a:srgbClr val="0070C0"/>
                </a:solidFill>
                <a:latin typeface="Baar Sophia" panose="00000400000000000000" pitchFamily="2" charset="0"/>
              </a:rPr>
              <a:t>STRUCTURES</a:t>
            </a:r>
            <a:r>
              <a:rPr lang="en-US" sz="2800" b="1" dirty="0" smtClean="0">
                <a:solidFill>
                  <a:srgbClr val="0070C0"/>
                </a:solidFill>
                <a:latin typeface="Baar Sophia" panose="00000400000000000000" pitchFamily="2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Baar Sophia" panose="000004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latin typeface="Baar Sophia" panose="00000400000000000000" pitchFamily="2" charset="0"/>
              </a:rPr>
              <a:t>	</a:t>
            </a:r>
            <a:endParaRPr lang="en-US" sz="2800" dirty="0">
              <a:solidFill>
                <a:schemeClr val="tx1"/>
              </a:solidFill>
              <a:latin typeface="Baar Sophia" panose="000004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98273"/>
              </p:ext>
            </p:extLst>
          </p:nvPr>
        </p:nvGraphicFramePr>
        <p:xfrm>
          <a:off x="848747" y="1636815"/>
          <a:ext cx="436208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080">
                  <a:extLst>
                    <a:ext uri="{9D8B030D-6E8A-4147-A177-3AD203B41FA5}">
                      <a16:colId xmlns="" xmlns:a16="http://schemas.microsoft.com/office/drawing/2014/main" val="2361855447"/>
                    </a:ext>
                  </a:extLst>
                </a:gridCol>
              </a:tblGrid>
              <a:tr h="155448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Baar Sophia" panose="00000400000000000000" pitchFamily="2" charset="0"/>
                        </a:rPr>
                        <a:t>I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Baar Sophia" panose="00000400000000000000" pitchFamily="2" charset="0"/>
                        </a:rPr>
                        <a:t>’d like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Baar Sophia" panose="00000400000000000000" pitchFamily="2" charset="0"/>
                        </a:rPr>
                        <a:t> 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Baar Sophia" panose="00000400000000000000" pitchFamily="2" charset="0"/>
                        </a:rPr>
                        <a:t>a melon.</a:t>
                      </a:r>
                    </a:p>
                    <a:p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Baar Sophia" panose="00000400000000000000" pitchFamily="2" charset="0"/>
                        </a:rPr>
                        <a:t>We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Baar Sophia" panose="00000400000000000000" pitchFamily="2" charset="0"/>
                        </a:rPr>
                        <a:t>’d like 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Baar Sophia" panose="00000400000000000000" pitchFamily="2" charset="0"/>
                        </a:rPr>
                        <a:t>some meat.</a:t>
                      </a:r>
                      <a:endParaRPr lang="en-US" sz="3200" dirty="0">
                        <a:solidFill>
                          <a:schemeClr val="tx1"/>
                        </a:solidFill>
                        <a:latin typeface="Baar Sophia" panose="000004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385811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831091"/>
              </p:ext>
            </p:extLst>
          </p:nvPr>
        </p:nvGraphicFramePr>
        <p:xfrm>
          <a:off x="5437644" y="1672209"/>
          <a:ext cx="596104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1041">
                  <a:extLst>
                    <a:ext uri="{9D8B030D-6E8A-4147-A177-3AD203B41FA5}">
                      <a16:colId xmlns="" xmlns:a16="http://schemas.microsoft.com/office/drawing/2014/main" val="2361855447"/>
                    </a:ext>
                  </a:extLst>
                </a:gridCol>
              </a:tblGrid>
              <a:tr h="1176041">
                <a:tc>
                  <a:txBody>
                    <a:bodyPr/>
                    <a:lstStyle/>
                    <a:p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Baar Sophia" panose="00000400000000000000" pitchFamily="2" charset="0"/>
                        </a:rPr>
                        <a:t>Would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Baar Sophia" panose="00000400000000000000" pitchFamily="2" charset="0"/>
                        </a:rPr>
                        <a:t> you 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Baar Sophia" panose="00000400000000000000" pitchFamily="2" charset="0"/>
                        </a:rPr>
                        <a:t>like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Baar Sophia" panose="00000400000000000000" pitchFamily="2" charset="0"/>
                        </a:rPr>
                        <a:t> some cereal?</a:t>
                      </a:r>
                    </a:p>
                    <a:p>
                      <a:pPr marL="457200" indent="-457200">
                        <a:buFont typeface="Wingdings 2" panose="05020102010507070707" pitchFamily="18" charset="2"/>
                        <a:buChar char="R"/>
                      </a:pP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Baar Sophia" panose="00000400000000000000" pitchFamily="2" charset="0"/>
                          <a:sym typeface="Wingdings 2" panose="05020102010507070707" pitchFamily="18" charset="2"/>
                        </a:rPr>
                        <a:t>Yes, please.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</a:pP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Baar Sophia" panose="00000400000000000000" pitchFamily="2" charset="0"/>
                          <a:sym typeface="Wingdings 2" panose="05020102010507070707" pitchFamily="18" charset="2"/>
                        </a:rPr>
                        <a:t> No, thanks.</a:t>
                      </a:r>
                      <a:endParaRPr lang="en-US" sz="3200" dirty="0">
                        <a:solidFill>
                          <a:schemeClr val="tx1"/>
                        </a:solidFill>
                        <a:latin typeface="Baar Sophia" panose="000004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385811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499139"/>
              </p:ext>
            </p:extLst>
          </p:nvPr>
        </p:nvGraphicFramePr>
        <p:xfrm>
          <a:off x="1828799" y="4059481"/>
          <a:ext cx="8768219" cy="611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8219">
                  <a:extLst>
                    <a:ext uri="{9D8B030D-6E8A-4147-A177-3AD203B41FA5}">
                      <a16:colId xmlns="" xmlns:a16="http://schemas.microsoft.com/office/drawing/2014/main" val="2361855447"/>
                    </a:ext>
                  </a:extLst>
                </a:gridCol>
              </a:tblGrid>
              <a:tr h="61104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Baar Sophia" panose="00000400000000000000" pitchFamily="2" charset="0"/>
                        </a:rPr>
                        <a:t>I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Baar Sophia" panose="00000400000000000000" pitchFamily="2" charset="0"/>
                        </a:rPr>
                        <a:t>’d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Baar Sophia" panose="00000400000000000000" pitchFamily="2" charset="0"/>
                        </a:rPr>
                        <a:t>like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Baar Sophia" panose="00000400000000000000" pitchFamily="2" charset="0"/>
                        </a:rPr>
                        <a:t> 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Baar Sophia" panose="00000400000000000000" pitchFamily="2" charset="0"/>
                        </a:rPr>
                        <a:t>=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Baar Sophia" panose="00000400000000000000" pitchFamily="2" charset="0"/>
                        </a:rPr>
                        <a:t> I would 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Baar Sophia" panose="00000400000000000000" pitchFamily="2" charset="0"/>
                        </a:rPr>
                        <a:t>like =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Baar Sophia" panose="00000400000000000000" pitchFamily="2" charset="0"/>
                        </a:rPr>
                        <a:t>Tôi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Baar Sophia" panose="00000400000000000000" pitchFamily="2" charset="0"/>
                        </a:rPr>
                        <a:t> 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Baar Sophia" panose="00000400000000000000" pitchFamily="2" charset="0"/>
                        </a:rPr>
                        <a:t>muốn</a:t>
                      </a:r>
                      <a:endParaRPr lang="en-US" sz="3200" dirty="0">
                        <a:solidFill>
                          <a:schemeClr val="tx1"/>
                        </a:solidFill>
                        <a:latin typeface="Baar Sophia" panose="000004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3858113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6932378" y="803425"/>
            <a:ext cx="4413752" cy="392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dirty="0" smtClean="0">
                <a:solidFill>
                  <a:srgbClr val="92D050"/>
                </a:solidFill>
                <a:latin typeface="Baar Sophia" panose="00000400000000000000" pitchFamily="2" charset="0"/>
              </a:rPr>
              <a:t>Family and Friends special edition– Grade 4</a:t>
            </a:r>
            <a:endParaRPr lang="en-US" sz="1800" dirty="0">
              <a:solidFill>
                <a:srgbClr val="92D050"/>
              </a:solidFill>
              <a:latin typeface="Baar Sophia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8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background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2"/>
            <a:ext cx="12191999" cy="716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1563" y="789140"/>
            <a:ext cx="10753050" cy="5555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Baar Sophia" panose="00000400000000000000" pitchFamily="2" charset="0"/>
              </a:rPr>
              <a:t>2. PRACTICE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Baar Sophia" panose="00000400000000000000" pitchFamily="2" charset="0"/>
              </a:rPr>
              <a:t> Exercise 3 (Page 59): </a:t>
            </a:r>
            <a:r>
              <a:rPr lang="en-US" sz="2800" b="1" dirty="0" smtClean="0">
                <a:solidFill>
                  <a:schemeClr val="tx1"/>
                </a:solidFill>
                <a:latin typeface="Baar Sophia" panose="00000400000000000000" pitchFamily="2" charset="0"/>
              </a:rPr>
              <a:t>Choose </a:t>
            </a:r>
            <a:r>
              <a:rPr lang="en-US" sz="2800" b="1" dirty="0" smtClean="0">
                <a:solidFill>
                  <a:srgbClr val="00B0F0"/>
                </a:solidFill>
                <a:latin typeface="Baar Sophia" panose="00000400000000000000" pitchFamily="2" charset="0"/>
              </a:rPr>
              <a:t>a, an or some</a:t>
            </a:r>
            <a:r>
              <a:rPr lang="en-US" sz="2800" b="1" dirty="0" smtClean="0">
                <a:solidFill>
                  <a:schemeClr val="tx1"/>
                </a:solidFill>
                <a:latin typeface="Baar Sophia" panose="00000400000000000000" pitchFamily="2" charset="0"/>
              </a:rPr>
              <a:t>. Write the words in the correct boxes.</a:t>
            </a:r>
          </a:p>
          <a:p>
            <a:pPr marL="0" indent="0">
              <a:buNone/>
            </a:pPr>
            <a:r>
              <a:rPr lang="en-US" sz="2800" dirty="0" smtClean="0">
                <a:latin typeface="Baar Sophia" panose="00000400000000000000" pitchFamily="2" charset="0"/>
              </a:rPr>
              <a:t>	</a:t>
            </a:r>
            <a:endParaRPr lang="en-US" sz="2800" dirty="0">
              <a:solidFill>
                <a:schemeClr val="tx1"/>
              </a:solidFill>
              <a:latin typeface="Baar Sophia" panose="000004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596921"/>
              </p:ext>
            </p:extLst>
          </p:nvPr>
        </p:nvGraphicFramePr>
        <p:xfrm>
          <a:off x="1077238" y="2482802"/>
          <a:ext cx="4399693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693">
                  <a:extLst>
                    <a:ext uri="{9D8B030D-6E8A-4147-A177-3AD203B41FA5}">
                      <a16:colId xmlns="" xmlns:a16="http://schemas.microsoft.com/office/drawing/2014/main" val="2361855447"/>
                    </a:ext>
                  </a:extLst>
                </a:gridCol>
              </a:tblGrid>
              <a:tr h="1176041">
                <a:tc>
                  <a:txBody>
                    <a:bodyPr/>
                    <a:lstStyle/>
                    <a:p>
                      <a:r>
                        <a:rPr lang="en-US" sz="3200" i="1" baseline="0" dirty="0" smtClean="0">
                          <a:solidFill>
                            <a:schemeClr val="tx1"/>
                          </a:solidFill>
                          <a:latin typeface="Baar Sophia" panose="00000400000000000000" pitchFamily="2" charset="0"/>
                        </a:rPr>
                        <a:t>apple   salad    bread   </a:t>
                      </a:r>
                    </a:p>
                    <a:p>
                      <a:r>
                        <a:rPr lang="en-US" sz="3200" i="1" baseline="0" dirty="0" smtClean="0">
                          <a:solidFill>
                            <a:schemeClr val="tx1"/>
                          </a:solidFill>
                          <a:latin typeface="Baar Sophia" panose="00000400000000000000" pitchFamily="2" charset="0"/>
                        </a:rPr>
                        <a:t>cookie  egg       rice</a:t>
                      </a:r>
                    </a:p>
                    <a:p>
                      <a:r>
                        <a:rPr lang="en-US" sz="3200" i="1" baseline="0" dirty="0" smtClean="0">
                          <a:solidFill>
                            <a:schemeClr val="tx1"/>
                          </a:solidFill>
                          <a:latin typeface="Baar Sophia" panose="00000400000000000000" pitchFamily="2" charset="0"/>
                        </a:rPr>
                        <a:t>melon   juice    water</a:t>
                      </a:r>
                    </a:p>
                    <a:p>
                      <a:r>
                        <a:rPr lang="en-US" sz="3200" i="1" baseline="0" dirty="0" smtClean="0">
                          <a:solidFill>
                            <a:schemeClr val="tx1"/>
                          </a:solidFill>
                          <a:latin typeface="Baar Sophia" panose="00000400000000000000" pitchFamily="2" charset="0"/>
                        </a:rPr>
                        <a:t>orange      </a:t>
                      </a:r>
                      <a:endParaRPr lang="en-US" sz="3200" i="1" dirty="0">
                        <a:solidFill>
                          <a:schemeClr val="tx1"/>
                        </a:solidFill>
                        <a:latin typeface="Baar Sophia" panose="000004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385811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377454"/>
              </p:ext>
            </p:extLst>
          </p:nvPr>
        </p:nvGraphicFramePr>
        <p:xfrm>
          <a:off x="5491557" y="2116899"/>
          <a:ext cx="5909878" cy="4321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939">
                  <a:extLst>
                    <a:ext uri="{9D8B030D-6E8A-4147-A177-3AD203B41FA5}">
                      <a16:colId xmlns="" xmlns:a16="http://schemas.microsoft.com/office/drawing/2014/main" val="2332355178"/>
                    </a:ext>
                  </a:extLst>
                </a:gridCol>
                <a:gridCol w="2954939">
                  <a:extLst>
                    <a:ext uri="{9D8B030D-6E8A-4147-A177-3AD203B41FA5}">
                      <a16:colId xmlns="" xmlns:a16="http://schemas.microsoft.com/office/drawing/2014/main" val="54382908"/>
                    </a:ext>
                  </a:extLst>
                </a:gridCol>
              </a:tblGrid>
              <a:tr h="14293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aar Sophia" panose="00000400000000000000" pitchFamily="2" charset="0"/>
                        </a:rPr>
                        <a:t>Countable</a:t>
                      </a:r>
                      <a:r>
                        <a:rPr lang="en-US" baseline="0" dirty="0" smtClean="0">
                          <a:latin typeface="Baar Sophia" panose="00000400000000000000" pitchFamily="2" charset="0"/>
                        </a:rPr>
                        <a:t> noun</a:t>
                      </a:r>
                    </a:p>
                    <a:p>
                      <a:pPr algn="ctr"/>
                      <a:r>
                        <a:rPr lang="en-US" baseline="0" dirty="0" err="1" smtClean="0">
                          <a:latin typeface="Baar Sophia" panose="00000400000000000000" pitchFamily="2" charset="0"/>
                        </a:rPr>
                        <a:t>Danh</a:t>
                      </a:r>
                      <a:r>
                        <a:rPr lang="en-US" baseline="0" dirty="0" smtClean="0">
                          <a:latin typeface="Baar Sophia" panose="000004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Baar Sophia" panose="00000400000000000000" pitchFamily="2" charset="0"/>
                        </a:rPr>
                        <a:t>từ</a:t>
                      </a:r>
                      <a:r>
                        <a:rPr lang="en-US" baseline="0" dirty="0" smtClean="0">
                          <a:latin typeface="Baar Sophia" panose="000004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Baar Sophia" panose="00000400000000000000" pitchFamily="2" charset="0"/>
                        </a:rPr>
                        <a:t>đếm</a:t>
                      </a:r>
                      <a:r>
                        <a:rPr lang="en-US" baseline="0" dirty="0" smtClean="0">
                          <a:latin typeface="Baar Sophia" panose="000004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Baar Sophia" panose="00000400000000000000" pitchFamily="2" charset="0"/>
                        </a:rPr>
                        <a:t>được</a:t>
                      </a:r>
                      <a:endParaRPr lang="en-US" baseline="0" dirty="0" smtClean="0">
                        <a:latin typeface="Baar Sophia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Baar Sophia" panose="00000400000000000000" pitchFamily="2" charset="0"/>
                        </a:rPr>
                        <a:t>Uncountable</a:t>
                      </a:r>
                      <a:r>
                        <a:rPr lang="en-US" baseline="0" dirty="0" smtClean="0">
                          <a:latin typeface="Baar Sophia" panose="00000400000000000000" pitchFamily="2" charset="0"/>
                        </a:rPr>
                        <a:t> noun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latin typeface="Baar Sophia" panose="00000400000000000000" pitchFamily="2" charset="0"/>
                        </a:rPr>
                        <a:t>Danh</a:t>
                      </a:r>
                      <a:r>
                        <a:rPr lang="en-US" baseline="0" dirty="0" smtClean="0">
                          <a:latin typeface="Baar Sophia" panose="000004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Baar Sophia" panose="00000400000000000000" pitchFamily="2" charset="0"/>
                        </a:rPr>
                        <a:t>từ</a:t>
                      </a:r>
                      <a:r>
                        <a:rPr lang="en-US" baseline="0" dirty="0" smtClean="0">
                          <a:latin typeface="Baar Sophia" panose="000004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Baar Sophia" panose="00000400000000000000" pitchFamily="2" charset="0"/>
                        </a:rPr>
                        <a:t>không</a:t>
                      </a:r>
                      <a:r>
                        <a:rPr lang="en-US" baseline="0" dirty="0" smtClean="0">
                          <a:latin typeface="Baar Sophia" panose="000004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Baar Sophia" panose="00000400000000000000" pitchFamily="2" charset="0"/>
                        </a:rPr>
                        <a:t>đếm</a:t>
                      </a:r>
                      <a:r>
                        <a:rPr lang="en-US" baseline="0" dirty="0" smtClean="0">
                          <a:latin typeface="Baar Sophia" panose="000004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Baar Sophia" panose="00000400000000000000" pitchFamily="2" charset="0"/>
                        </a:rPr>
                        <a:t>được</a:t>
                      </a:r>
                      <a:endParaRPr lang="en-US" dirty="0" smtClean="0">
                        <a:latin typeface="Baar Sophia" panose="000004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4985303"/>
                  </a:ext>
                </a:extLst>
              </a:tr>
              <a:tr h="28921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2316869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6370750" y="3450779"/>
            <a:ext cx="1827647" cy="576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smtClean="0">
                <a:solidFill>
                  <a:srgbClr val="0070C0"/>
                </a:solidFill>
                <a:latin typeface="Baar Sophia" panose="00000400000000000000" pitchFamily="2" charset="0"/>
              </a:rPr>
              <a:t>an</a:t>
            </a:r>
            <a:r>
              <a:rPr lang="en-US" sz="3200" dirty="0" smtClean="0">
                <a:solidFill>
                  <a:schemeClr val="tx1"/>
                </a:solidFill>
                <a:latin typeface="Baar Sophia" panose="00000400000000000000" pitchFamily="2" charset="0"/>
              </a:rPr>
              <a:t> apple</a:t>
            </a:r>
            <a:endParaRPr lang="en-US" sz="3200" dirty="0" smtClean="0">
              <a:solidFill>
                <a:srgbClr val="FF0000"/>
              </a:solidFill>
              <a:latin typeface="Baar Sophia" panose="000004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70752" y="4027284"/>
            <a:ext cx="1861371" cy="576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latin typeface="Baar Sophia" panose="00000400000000000000" pitchFamily="2" charset="0"/>
              </a:rPr>
              <a:t>a</a:t>
            </a:r>
            <a:r>
              <a:rPr lang="en-US" sz="3200" dirty="0" smtClean="0">
                <a:solidFill>
                  <a:schemeClr val="tx1"/>
                </a:solidFill>
                <a:latin typeface="Baar Sophia" panose="00000400000000000000" pitchFamily="2" charset="0"/>
              </a:rPr>
              <a:t> cookie</a:t>
            </a:r>
            <a:endParaRPr lang="en-US" sz="3200" dirty="0" smtClean="0">
              <a:solidFill>
                <a:srgbClr val="FF0000"/>
              </a:solidFill>
              <a:latin typeface="Baar Sophia" panose="000004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49970" y="4499928"/>
            <a:ext cx="1861371" cy="576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smtClean="0">
                <a:solidFill>
                  <a:srgbClr val="0070C0"/>
                </a:solidFill>
                <a:latin typeface="Baar Sophia" panose="00000400000000000000" pitchFamily="2" charset="0"/>
              </a:rPr>
              <a:t>an</a:t>
            </a:r>
            <a:r>
              <a:rPr lang="en-US" sz="3200" dirty="0" smtClean="0">
                <a:solidFill>
                  <a:schemeClr val="tx1"/>
                </a:solidFill>
                <a:latin typeface="Baar Sophia" panose="00000400000000000000" pitchFamily="2" charset="0"/>
              </a:rPr>
              <a:t> egg</a:t>
            </a:r>
            <a:endParaRPr lang="en-US" sz="3200" dirty="0" smtClean="0">
              <a:solidFill>
                <a:srgbClr val="FF0000"/>
              </a:solidFill>
              <a:latin typeface="Baar Sophia" panose="000004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518934" y="4979486"/>
            <a:ext cx="1861371" cy="576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latin typeface="Baar Sophia" panose="00000400000000000000" pitchFamily="2" charset="0"/>
              </a:rPr>
              <a:t>a</a:t>
            </a:r>
            <a:r>
              <a:rPr lang="en-US" sz="3200" dirty="0" smtClean="0">
                <a:solidFill>
                  <a:schemeClr val="tx1"/>
                </a:solidFill>
                <a:latin typeface="Baar Sophia" panose="00000400000000000000" pitchFamily="2" charset="0"/>
              </a:rPr>
              <a:t> melon</a:t>
            </a:r>
            <a:endParaRPr lang="en-US" sz="3200" dirty="0" smtClean="0">
              <a:solidFill>
                <a:srgbClr val="FF0000"/>
              </a:solidFill>
              <a:latin typeface="Baar Sophia" panose="00000400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606232" y="5500322"/>
            <a:ext cx="1861371" cy="576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latin typeface="Baar Sophia" panose="00000400000000000000" pitchFamily="2" charset="0"/>
              </a:rPr>
              <a:t>a</a:t>
            </a:r>
            <a:r>
              <a:rPr lang="en-US" sz="3200" dirty="0" smtClean="0">
                <a:solidFill>
                  <a:srgbClr val="0070C0"/>
                </a:solidFill>
                <a:latin typeface="Baar Sophia" panose="00000400000000000000" pitchFamily="2" charset="0"/>
              </a:rPr>
              <a:t>n</a:t>
            </a:r>
            <a:r>
              <a:rPr lang="en-US" sz="3200" dirty="0" smtClean="0">
                <a:solidFill>
                  <a:schemeClr val="tx1"/>
                </a:solidFill>
                <a:latin typeface="Baar Sophia" panose="00000400000000000000" pitchFamily="2" charset="0"/>
              </a:rPr>
              <a:t> orange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52216" y="3576735"/>
            <a:ext cx="2017485" cy="576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smtClean="0">
                <a:solidFill>
                  <a:srgbClr val="0070C0"/>
                </a:solidFill>
                <a:latin typeface="Baar Sophia" panose="00000400000000000000" pitchFamily="2" charset="0"/>
              </a:rPr>
              <a:t>some</a:t>
            </a:r>
            <a:r>
              <a:rPr lang="en-US" sz="3200" dirty="0" smtClean="0">
                <a:solidFill>
                  <a:schemeClr val="tx1"/>
                </a:solidFill>
                <a:latin typeface="Baar Sophia" panose="00000400000000000000" pitchFamily="2" charset="0"/>
              </a:rPr>
              <a:t> salad</a:t>
            </a:r>
            <a:endParaRPr lang="en-US" sz="3200" dirty="0" smtClean="0">
              <a:solidFill>
                <a:srgbClr val="FF0000"/>
              </a:solidFill>
              <a:latin typeface="Baar Sophia" panose="00000400000000000000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152216" y="4139318"/>
            <a:ext cx="1861371" cy="576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latin typeface="Baar Sophia" panose="00000400000000000000" pitchFamily="2" charset="0"/>
              </a:rPr>
              <a:t>s</a:t>
            </a:r>
            <a:r>
              <a:rPr lang="en-US" sz="3200" dirty="0" smtClean="0">
                <a:solidFill>
                  <a:srgbClr val="0070C0"/>
                </a:solidFill>
                <a:latin typeface="Baar Sophia" panose="00000400000000000000" pitchFamily="2" charset="0"/>
              </a:rPr>
              <a:t>ome</a:t>
            </a:r>
            <a:r>
              <a:rPr lang="en-US" sz="3200" dirty="0" smtClean="0">
                <a:solidFill>
                  <a:schemeClr val="tx1"/>
                </a:solidFill>
                <a:latin typeface="Baar Sophia" panose="00000400000000000000" pitchFamily="2" charset="0"/>
              </a:rPr>
              <a:t> bread</a:t>
            </a:r>
            <a:endParaRPr lang="en-US" sz="3200" dirty="0" smtClean="0">
              <a:solidFill>
                <a:srgbClr val="FF0000"/>
              </a:solidFill>
              <a:latin typeface="Baar Sophia" panose="00000400000000000000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152215" y="4627687"/>
            <a:ext cx="1861371" cy="576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latin typeface="Baar Sophia" panose="00000400000000000000" pitchFamily="2" charset="0"/>
              </a:rPr>
              <a:t>s</a:t>
            </a:r>
            <a:r>
              <a:rPr lang="en-US" sz="3200" dirty="0" smtClean="0">
                <a:solidFill>
                  <a:srgbClr val="0070C0"/>
                </a:solidFill>
                <a:latin typeface="Baar Sophia" panose="00000400000000000000" pitchFamily="2" charset="0"/>
              </a:rPr>
              <a:t>ome</a:t>
            </a:r>
            <a:r>
              <a:rPr lang="en-US" sz="3200" dirty="0" smtClean="0">
                <a:solidFill>
                  <a:schemeClr val="tx1"/>
                </a:solidFill>
                <a:latin typeface="Baar Sophia" panose="00000400000000000000" pitchFamily="2" charset="0"/>
              </a:rPr>
              <a:t> rice</a:t>
            </a:r>
            <a:endParaRPr lang="en-US" sz="3200" dirty="0" smtClean="0">
              <a:solidFill>
                <a:srgbClr val="FF0000"/>
              </a:solidFill>
              <a:latin typeface="Baar Sophia" panose="00000400000000000000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230272" y="5116056"/>
            <a:ext cx="1861371" cy="576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latin typeface="Baar Sophia" panose="00000400000000000000" pitchFamily="2" charset="0"/>
              </a:rPr>
              <a:t>s</a:t>
            </a:r>
            <a:r>
              <a:rPr lang="en-US" sz="3200" dirty="0" smtClean="0">
                <a:solidFill>
                  <a:srgbClr val="0070C0"/>
                </a:solidFill>
                <a:latin typeface="Baar Sophia" panose="00000400000000000000" pitchFamily="2" charset="0"/>
              </a:rPr>
              <a:t>ome</a:t>
            </a:r>
            <a:r>
              <a:rPr lang="en-US" sz="3200" dirty="0" smtClean="0">
                <a:solidFill>
                  <a:schemeClr val="tx1"/>
                </a:solidFill>
                <a:latin typeface="Baar Sophia" panose="00000400000000000000" pitchFamily="2" charset="0"/>
              </a:rPr>
              <a:t> juice</a:t>
            </a:r>
            <a:endParaRPr lang="en-US" sz="3200" dirty="0" smtClean="0">
              <a:solidFill>
                <a:srgbClr val="FF0000"/>
              </a:solidFill>
              <a:latin typeface="Baar Sophia" panose="00000400000000000000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230271" y="5664714"/>
            <a:ext cx="1861371" cy="576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latin typeface="Baar Sophia" panose="00000400000000000000" pitchFamily="2" charset="0"/>
              </a:rPr>
              <a:t>s</a:t>
            </a:r>
            <a:r>
              <a:rPr lang="en-US" sz="3200" dirty="0" smtClean="0">
                <a:solidFill>
                  <a:srgbClr val="0070C0"/>
                </a:solidFill>
                <a:latin typeface="Baar Sophia" panose="00000400000000000000" pitchFamily="2" charset="0"/>
              </a:rPr>
              <a:t>ome</a:t>
            </a:r>
            <a:r>
              <a:rPr lang="en-US" sz="3200" dirty="0" smtClean="0">
                <a:solidFill>
                  <a:schemeClr val="tx1"/>
                </a:solidFill>
                <a:latin typeface="Baar Sophia" panose="00000400000000000000" pitchFamily="2" charset="0"/>
              </a:rPr>
              <a:t> water</a:t>
            </a:r>
            <a:endParaRPr lang="en-US" sz="3200" dirty="0" smtClean="0">
              <a:solidFill>
                <a:srgbClr val="FF0000"/>
              </a:solidFill>
              <a:latin typeface="Baar Sophia" panose="00000400000000000000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284573" y="139545"/>
            <a:ext cx="4413752" cy="392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dirty="0" smtClean="0">
                <a:solidFill>
                  <a:srgbClr val="92D050"/>
                </a:solidFill>
                <a:latin typeface="Baar Sophia" panose="00000400000000000000" pitchFamily="2" charset="0"/>
              </a:rPr>
              <a:t>Family and Friends special edition– Grade 4</a:t>
            </a:r>
            <a:endParaRPr lang="en-US" sz="1800" dirty="0">
              <a:solidFill>
                <a:srgbClr val="92D050"/>
              </a:solidFill>
              <a:latin typeface="Baar Sophia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5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15441" y="0"/>
            <a:ext cx="10308921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Baar Sophia" panose="00000400000000000000" pitchFamily="2" charset="0"/>
              </a:rPr>
              <a:t>PRACTICE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Baar Sophia" panose="00000400000000000000" pitchFamily="2" charset="0"/>
              </a:rPr>
              <a:t>Exercise 4 (Page 59): </a:t>
            </a:r>
            <a:r>
              <a:rPr lang="en-US" sz="2800" b="1" dirty="0" smtClean="0">
                <a:solidFill>
                  <a:schemeClr val="tx1"/>
                </a:solidFill>
                <a:latin typeface="Baar Sophia" panose="00000400000000000000" pitchFamily="2" charset="0"/>
              </a:rPr>
              <a:t>Write   </a:t>
            </a:r>
            <a:r>
              <a:rPr lang="en-US" sz="2800" b="1" dirty="0" smtClean="0">
                <a:solidFill>
                  <a:srgbClr val="FF0000"/>
                </a:solidFill>
                <a:latin typeface="Baar Sophia" panose="00000400000000000000" pitchFamily="2" charset="0"/>
              </a:rPr>
              <a:t>a   an   some</a:t>
            </a: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  <a:latin typeface="Baar Sophia" panose="00000400000000000000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Baar Sophia" panose="00000400000000000000" pitchFamily="2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8970" t="26819" r="69229" b="54593"/>
          <a:stretch/>
        </p:blipFill>
        <p:spPr bwMode="auto">
          <a:xfrm>
            <a:off x="2352906" y="1054401"/>
            <a:ext cx="1795347" cy="1505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65882"/>
              </p:ext>
            </p:extLst>
          </p:nvPr>
        </p:nvGraphicFramePr>
        <p:xfrm>
          <a:off x="1831598" y="2543405"/>
          <a:ext cx="3155795" cy="1165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795">
                  <a:extLst>
                    <a:ext uri="{9D8B030D-6E8A-4147-A177-3AD203B41FA5}">
                      <a16:colId xmlns="" xmlns:a16="http://schemas.microsoft.com/office/drawing/2014/main" val="2361855447"/>
                    </a:ext>
                  </a:extLst>
                </a:gridCol>
              </a:tblGrid>
              <a:tr h="1165303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 would like</a:t>
                      </a:r>
                    </a:p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……... sandwich.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3858113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 rotWithShape="1">
          <a:blip r:embed="rId2"/>
          <a:srcRect l="39434" t="26819" r="48466" b="54593"/>
          <a:stretch/>
        </p:blipFill>
        <p:spPr bwMode="auto">
          <a:xfrm>
            <a:off x="7544563" y="1054401"/>
            <a:ext cx="2064699" cy="16838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326285"/>
              </p:ext>
            </p:extLst>
          </p:nvPr>
        </p:nvGraphicFramePr>
        <p:xfrm>
          <a:off x="6483640" y="2738234"/>
          <a:ext cx="4129668" cy="1165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668">
                  <a:extLst>
                    <a:ext uri="{9D8B030D-6E8A-4147-A177-3AD203B41FA5}">
                      <a16:colId xmlns="" xmlns:a16="http://schemas.microsoft.com/office/drawing/2014/main" val="2361855447"/>
                    </a:ext>
                  </a:extLst>
                </a:gridCol>
              </a:tblGrid>
              <a:tr h="1165303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children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would like</a:t>
                      </a:r>
                    </a:p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……... cakes.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3858113"/>
                  </a:ext>
                </a:extLst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 rotWithShape="1">
          <a:blip r:embed="rId2"/>
          <a:srcRect l="18821" t="49124" r="69080" b="32289"/>
          <a:stretch/>
        </p:blipFill>
        <p:spPr bwMode="auto">
          <a:xfrm>
            <a:off x="2352906" y="3734611"/>
            <a:ext cx="1795347" cy="16436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37881"/>
              </p:ext>
            </p:extLst>
          </p:nvPr>
        </p:nvGraphicFramePr>
        <p:xfrm>
          <a:off x="1610051" y="5245808"/>
          <a:ext cx="420401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4012">
                  <a:extLst>
                    <a:ext uri="{9D8B030D-6E8A-4147-A177-3AD203B41FA5}">
                      <a16:colId xmlns="" xmlns:a16="http://schemas.microsoft.com/office/drawing/2014/main" val="2361855447"/>
                    </a:ext>
                  </a:extLst>
                </a:gridCol>
              </a:tblGrid>
              <a:tr h="1048214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Would your friends like</a:t>
                      </a:r>
                    </a:p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……... drinks.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3858113"/>
                  </a:ext>
                </a:extLst>
              </a:tr>
            </a:tbl>
          </a:graphicData>
        </a:graphic>
      </p:graphicFrame>
      <p:pic>
        <p:nvPicPr>
          <p:cNvPr id="11" name="Picture 10"/>
          <p:cNvPicPr/>
          <p:nvPr/>
        </p:nvPicPr>
        <p:blipFill rotWithShape="1">
          <a:blip r:embed="rId2"/>
          <a:srcRect l="39584" t="49124" r="48615" b="32289"/>
          <a:stretch/>
        </p:blipFill>
        <p:spPr bwMode="auto">
          <a:xfrm>
            <a:off x="7544564" y="3909279"/>
            <a:ext cx="2064699" cy="16587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114824"/>
              </p:ext>
            </p:extLst>
          </p:nvPr>
        </p:nvGraphicFramePr>
        <p:xfrm>
          <a:off x="6999014" y="5403005"/>
          <a:ext cx="3155795" cy="108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795">
                  <a:extLst>
                    <a:ext uri="{9D8B030D-6E8A-4147-A177-3AD203B41FA5}">
                      <a16:colId xmlns="" xmlns:a16="http://schemas.microsoft.com/office/drawing/2014/main" val="2361855447"/>
                    </a:ext>
                  </a:extLst>
                </a:gridCol>
              </a:tblGrid>
              <a:tr h="108190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 would like</a:t>
                      </a:r>
                    </a:p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……... apple.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3858113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2029537" y="2969212"/>
            <a:ext cx="880932" cy="576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Baar Sophia" panose="00000400000000000000" pitchFamily="2" charset="0"/>
              </a:rPr>
              <a:t>a</a:t>
            </a:r>
            <a:endParaRPr lang="en-US" sz="3200" dirty="0" smtClean="0">
              <a:solidFill>
                <a:srgbClr val="FF0000"/>
              </a:solidFill>
              <a:latin typeface="Baar Sophia" panose="00000400000000000000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483640" y="3158106"/>
            <a:ext cx="1276810" cy="576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smtClean="0">
                <a:solidFill>
                  <a:srgbClr val="FF0000"/>
                </a:solidFill>
                <a:latin typeface="Baar Sophia" panose="00000400000000000000" pitchFamily="2" charset="0"/>
              </a:rPr>
              <a:t>some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831598" y="5655703"/>
            <a:ext cx="1276810" cy="576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Baar Sophia" panose="00000400000000000000" pitchFamily="2" charset="0"/>
              </a:rPr>
              <a:t>some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013249" y="5942843"/>
            <a:ext cx="1276810" cy="576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smtClean="0">
                <a:solidFill>
                  <a:srgbClr val="FF0000"/>
                </a:solidFill>
                <a:latin typeface="Baar Sophia" panose="00000400000000000000" pitchFamily="2" charset="0"/>
              </a:rPr>
              <a:t>an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696465" y="239754"/>
            <a:ext cx="4413752" cy="392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dirty="0" smtClean="0">
                <a:solidFill>
                  <a:srgbClr val="92D050"/>
                </a:solidFill>
                <a:latin typeface="Baar Sophia" panose="00000400000000000000" pitchFamily="2" charset="0"/>
              </a:rPr>
              <a:t>Family and Friends special edition– Grade 4</a:t>
            </a:r>
            <a:endParaRPr lang="en-US" sz="1800" dirty="0">
              <a:solidFill>
                <a:srgbClr val="92D050"/>
              </a:solidFill>
              <a:latin typeface="Baar Sophia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1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2955</TotalTime>
  <Words>364</Words>
  <Application>Microsoft Office PowerPoint</Application>
  <PresentationFormat>Custom</PresentationFormat>
  <Paragraphs>111</Paragraphs>
  <Slides>11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Wisp</vt:lpstr>
      <vt:lpstr>PowerPoint Presentation</vt:lpstr>
      <vt:lpstr>PowerPoint Presentation</vt:lpstr>
      <vt:lpstr> CONTENT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1. Grammar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12 TRƯỜNG TIỂU HỌC NGUYỄN DU</dc:title>
  <dc:creator>Hp</dc:creator>
  <cp:lastModifiedBy>Windows User</cp:lastModifiedBy>
  <cp:revision>101</cp:revision>
  <dcterms:created xsi:type="dcterms:W3CDTF">2020-03-25T02:18:08Z</dcterms:created>
  <dcterms:modified xsi:type="dcterms:W3CDTF">2020-03-31T03:15:26Z</dcterms:modified>
</cp:coreProperties>
</file>