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5"/>
  </p:notesMasterIdLst>
  <p:sldIdLst>
    <p:sldId id="297" r:id="rId2"/>
    <p:sldId id="300" r:id="rId3"/>
    <p:sldId id="278" r:id="rId4"/>
    <p:sldId id="301" r:id="rId5"/>
    <p:sldId id="299" r:id="rId6"/>
    <p:sldId id="312" r:id="rId7"/>
    <p:sldId id="311" r:id="rId8"/>
    <p:sldId id="310" r:id="rId9"/>
    <p:sldId id="308" r:id="rId10"/>
    <p:sldId id="307" r:id="rId11"/>
    <p:sldId id="316" r:id="rId12"/>
    <p:sldId id="317" r:id="rId13"/>
    <p:sldId id="320" r:id="rId14"/>
    <p:sldId id="319" r:id="rId15"/>
    <p:sldId id="314" r:id="rId16"/>
    <p:sldId id="321" r:id="rId17"/>
    <p:sldId id="322" r:id="rId18"/>
    <p:sldId id="325" r:id="rId19"/>
    <p:sldId id="293" r:id="rId20"/>
    <p:sldId id="326" r:id="rId21"/>
    <p:sldId id="328" r:id="rId22"/>
    <p:sldId id="330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06FC0-2DEA-4B4B-A6A8-4A5B53F8EB0B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A196F-20E3-4285-9762-51EBEDA5E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1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196F-20E3-4285-9762-51EBEDA5E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1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8925A64-16C9-4984-92B9-B029E47D0D7C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9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template with kids camping in background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"/>
            <a:ext cx="12192000" cy="682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77856" y="540231"/>
            <a:ext cx="8123649" cy="9422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Baar Sophia" panose="00000400000000000000" pitchFamily="2" charset="0"/>
              </a:rPr>
              <a:t>PEOPLE’S COMMITTEE OF DISTRICT 12</a:t>
            </a:r>
            <a:br>
              <a:rPr lang="en-US" sz="2800" b="1" dirty="0" smtClean="0">
                <a:solidFill>
                  <a:srgbClr val="FFFF00"/>
                </a:solidFill>
                <a:latin typeface="Baar Sophia" panose="00000400000000000000" pitchFamily="2" charset="0"/>
              </a:rPr>
            </a:br>
            <a:r>
              <a:rPr lang="en-US" sz="2800" b="1" dirty="0" smtClean="0">
                <a:solidFill>
                  <a:srgbClr val="FFFF00"/>
                </a:solidFill>
                <a:latin typeface="Baar Sophia" panose="00000400000000000000" pitchFamily="2" charset="0"/>
              </a:rPr>
              <a:t>NGUYEN DU PRIMARY SCHOOL</a:t>
            </a:r>
            <a:endParaRPr lang="en-US" sz="2800" b="1" dirty="0">
              <a:solidFill>
                <a:srgbClr val="FFFF00"/>
              </a:solidFill>
              <a:latin typeface="Baar Sophia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392" y="2216727"/>
            <a:ext cx="592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06617" y="2232123"/>
            <a:ext cx="9266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7030A0"/>
                </a:solidFill>
                <a:latin typeface="Algerian" pitchFamily="82" charset="0"/>
              </a:rPr>
              <a:t>WARMLY</a:t>
            </a:r>
            <a:r>
              <a:rPr lang="vi-VN" sz="4000" b="1" i="1" dirty="0" smtClean="0">
                <a:solidFill>
                  <a:srgbClr val="7030A0"/>
                </a:solidFill>
                <a:latin typeface="Algerian" pitchFamily="82" charset="0"/>
              </a:rPr>
              <a:t> </a:t>
            </a:r>
            <a:r>
              <a:rPr lang="en-US" sz="4000" b="1" i="1" dirty="0" smtClean="0">
                <a:solidFill>
                  <a:srgbClr val="7030A0"/>
                </a:solidFill>
                <a:latin typeface="Algerian" pitchFamily="82" charset="0"/>
              </a:rPr>
              <a:t>WELCOME TO GRADE 4</a:t>
            </a:r>
            <a:endParaRPr lang="en-US" sz="4000" b="1" i="1" dirty="0"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2190" y="3532909"/>
            <a:ext cx="4128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297391" y="3394409"/>
            <a:ext cx="4903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latin typeface="Andalus" pitchFamily="18" charset="-78"/>
                <a:cs typeface="Andalus" pitchFamily="18" charset="-78"/>
              </a:rPr>
              <a:t>Presented by Ms. </a:t>
            </a:r>
            <a:r>
              <a:rPr lang="en-US" sz="3600" b="1" i="1" dirty="0" err="1" smtClean="0">
                <a:latin typeface="Andalus" pitchFamily="18" charset="-78"/>
                <a:cs typeface="Andalus" pitchFamily="18" charset="-78"/>
              </a:rPr>
              <a:t>Nguyệt</a:t>
            </a:r>
            <a:endParaRPr lang="en-US" sz="3600" b="1" i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897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bstract  Orange, White Fram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058"/>
            <a:ext cx="12191999" cy="72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1" y="991213"/>
            <a:ext cx="10681854" cy="559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7"/>
          <p:cNvSpPr/>
          <p:nvPr/>
        </p:nvSpPr>
        <p:spPr>
          <a:xfrm>
            <a:off x="290955" y="35769"/>
            <a:ext cx="4779810" cy="9757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Vietnam’s records</a:t>
            </a:r>
            <a:endParaRPr lang="en-US" sz="2800" b="1" dirty="0"/>
          </a:p>
        </p:txBody>
      </p:sp>
      <p:pic>
        <p:nvPicPr>
          <p:cNvPr id="9" name="Track_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7508" y="38058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449128" y="-19625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7590" y="2051539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3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with question stock vector. Illustration of educate - 2979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20" y="2998102"/>
            <a:ext cx="1989826" cy="35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School girl waving hand stock vector. Illustration of child - 7252120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School girl waving hand stock vector. Illustration of child - 725212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966" y="3084477"/>
            <a:ext cx="2699455" cy="34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8188037" y="1202713"/>
            <a:ext cx="3879272" cy="1388088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highest mountain in Viet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Nam is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Fansipan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980772" y="2022763"/>
            <a:ext cx="3138269" cy="993489"/>
          </a:xfrm>
          <a:prstGeom prst="wedgeRoundRectCallout">
            <a:avLst>
              <a:gd name="adj1" fmla="val -20833"/>
              <a:gd name="adj2" fmla="val 7521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What’s the highest mountain in Viet Nam?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2945646" y="3541110"/>
            <a:ext cx="2346790" cy="892346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B050"/>
                </a:solidFill>
              </a:rPr>
              <a:t>How high is it?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6884121" y="2989768"/>
            <a:ext cx="2413865" cy="997515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It’s 3,143 meters high.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Explosion 1 14"/>
          <p:cNvSpPr/>
          <p:nvPr/>
        </p:nvSpPr>
        <p:spPr>
          <a:xfrm>
            <a:off x="2560333" y="0"/>
            <a:ext cx="6340633" cy="2189018"/>
          </a:xfrm>
          <a:prstGeom prst="irregularSeal1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Communicative activity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355344" y="19625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4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y with question stock vector. Illustration of educate - 2979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20" y="2499339"/>
            <a:ext cx="1989826" cy="35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chool girl waving hand stock vector. Illustration of child - 725212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966" y="2585714"/>
            <a:ext cx="2699455" cy="34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80772" y="1052945"/>
            <a:ext cx="2923453" cy="872837"/>
          </a:xfrm>
          <a:prstGeom prst="wedgeRoundRectCallout">
            <a:avLst>
              <a:gd name="adj1" fmla="val -20833"/>
              <a:gd name="adj2" fmla="val 7521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What’s the largest cave in Viet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Nam?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049491" y="720436"/>
            <a:ext cx="3962399" cy="106680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largest cave in Viet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Nam is Son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Doong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945646" y="3398351"/>
            <a:ext cx="2346790" cy="912868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How long is it?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802582" y="2881746"/>
            <a:ext cx="2580119" cy="973039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It’s 8.9 kilometers long.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55344" y="19625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y with question stock vector. Illustration of educate - 2979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20" y="2499339"/>
            <a:ext cx="1989826" cy="35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chool girl waving hand stock vector. Illustration of child - 725212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966" y="2585714"/>
            <a:ext cx="2699455" cy="34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80771" y="1017243"/>
            <a:ext cx="2923453" cy="872837"/>
          </a:xfrm>
          <a:prstGeom prst="wedgeRoundRectCallout">
            <a:avLst>
              <a:gd name="adj1" fmla="val -20833"/>
              <a:gd name="adj2" fmla="val 7521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What’s the longest river in Viet Nam?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049491" y="720436"/>
            <a:ext cx="3962399" cy="1066800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The longest river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in Viet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Nam is Dong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Nai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55344" y="19625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945646" y="3071446"/>
            <a:ext cx="2693154" cy="1239773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Is it in the north of Viet </a:t>
            </a:r>
            <a:r>
              <a:rPr lang="en-US" sz="2400" dirty="0" smtClean="0">
                <a:solidFill>
                  <a:srgbClr val="00B050"/>
                </a:solidFill>
              </a:rPr>
              <a:t>Nam?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802582" y="2881746"/>
            <a:ext cx="2580119" cy="973039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No, it isn’t. It’s in the south.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oy with question stock vector. Illustration of educate - 2979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20" y="2499339"/>
            <a:ext cx="1989826" cy="353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chool girl waving hand stock vector. Illustration of child - 725212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966" y="2585714"/>
            <a:ext cx="2699455" cy="34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80772" y="1052945"/>
            <a:ext cx="2923453" cy="872837"/>
          </a:xfrm>
          <a:prstGeom prst="wedgeRoundRectCallout">
            <a:avLst>
              <a:gd name="adj1" fmla="val -20833"/>
              <a:gd name="adj2" fmla="val 7521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What’s the tallest building in Viet Nam?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049491" y="720435"/>
            <a:ext cx="3962399" cy="1648691"/>
          </a:xfrm>
          <a:prstGeom prst="wedgeEllipse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The tallest building in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Viet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Nam is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Keangnam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Ha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Noi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Landmark Tower.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945646" y="3061855"/>
            <a:ext cx="2803990" cy="1249364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B050"/>
                </a:solidFill>
              </a:rPr>
              <a:t>How many floors does it have?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802582" y="2881746"/>
            <a:ext cx="2580119" cy="803563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It has 72 floors.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55344" y="19625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0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Orange Floral Summer powerpoint template is a other nic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78"/>
            <a:ext cx="12192000" cy="697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5085" y="1187778"/>
            <a:ext cx="846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4. Read again and match the sentence halves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418" y="2046514"/>
            <a:ext cx="272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Fansipan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66343" y="2166648"/>
            <a:ext cx="725714" cy="52322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0608" y="2046514"/>
            <a:ext cx="599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is the tallest building in Viet Nam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1418" y="3187278"/>
            <a:ext cx="272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Son </a:t>
            </a:r>
            <a:r>
              <a:rPr lang="en-US" sz="2800" dirty="0" err="1" smtClean="0"/>
              <a:t>Doong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402757" y="2166648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402757" y="5670222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84951" y="4423773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402757" y="3203194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</a:t>
            </a: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796971" y="5529297"/>
            <a:ext cx="725714" cy="52322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666343" y="4245965"/>
            <a:ext cx="725714" cy="52322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66343" y="3187278"/>
            <a:ext cx="725714" cy="52322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8302" y="3214346"/>
            <a:ext cx="562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is the longest river in Viet Nam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993898" y="4420060"/>
            <a:ext cx="344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Dong </a:t>
            </a:r>
            <a:r>
              <a:rPr lang="en-US" sz="2800" dirty="0" err="1" smtClean="0"/>
              <a:t>Nai</a:t>
            </a:r>
            <a:r>
              <a:rPr lang="en-US" sz="2800" dirty="0" smtClean="0"/>
              <a:t> river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5720608" y="4131385"/>
            <a:ext cx="6471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is the highest mountain in Viet Nam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047998" y="5579423"/>
            <a:ext cx="3393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Keangnam</a:t>
            </a:r>
            <a:r>
              <a:rPr lang="en-US" sz="2800" dirty="0"/>
              <a:t> Ha </a:t>
            </a:r>
            <a:r>
              <a:rPr lang="en-US" sz="2800" dirty="0" err="1"/>
              <a:t>Noi</a:t>
            </a:r>
            <a:r>
              <a:rPr lang="en-US" sz="2800" dirty="0"/>
              <a:t> Landmark Tower.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20608" y="5598570"/>
            <a:ext cx="580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d. is the largest cave in Viet Nam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cxnSp>
        <p:nvCxnSpPr>
          <p:cNvPr id="1024" name="Straight Connector 1023"/>
          <p:cNvCxnSpPr/>
          <p:nvPr/>
        </p:nvCxnSpPr>
        <p:spPr>
          <a:xfrm>
            <a:off x="5392057" y="2535980"/>
            <a:ext cx="516245" cy="18877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/>
          <p:cNvCxnSpPr/>
          <p:nvPr/>
        </p:nvCxnSpPr>
        <p:spPr>
          <a:xfrm>
            <a:off x="5392057" y="3572526"/>
            <a:ext cx="516245" cy="22876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/>
          <p:cNvCxnSpPr/>
          <p:nvPr/>
        </p:nvCxnSpPr>
        <p:spPr>
          <a:xfrm flipH="1">
            <a:off x="5522685" y="2428258"/>
            <a:ext cx="385617" cy="3151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/>
          <p:cNvCxnSpPr/>
          <p:nvPr/>
        </p:nvCxnSpPr>
        <p:spPr>
          <a:xfrm flipH="1">
            <a:off x="5392057" y="3572526"/>
            <a:ext cx="703942" cy="947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Flowchart: Punched Tape 1040"/>
          <p:cNvSpPr/>
          <p:nvPr/>
        </p:nvSpPr>
        <p:spPr>
          <a:xfrm>
            <a:off x="4493984" y="249382"/>
            <a:ext cx="2930898" cy="785996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Practice</a:t>
            </a:r>
            <a:endParaRPr lang="en-US" sz="28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355344" y="19625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pic>
        <p:nvPicPr>
          <p:cNvPr id="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42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74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7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0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School Kids Images, Stock Photos &amp; Vector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1 5"/>
          <p:cNvSpPr/>
          <p:nvPr/>
        </p:nvSpPr>
        <p:spPr>
          <a:xfrm>
            <a:off x="1773381" y="166255"/>
            <a:ext cx="4973781" cy="120534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Black" pitchFamily="34" charset="0"/>
              </a:rPr>
              <a:t>Listening</a:t>
            </a:r>
            <a:endParaRPr lang="en-US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3379" y="2202872"/>
            <a:ext cx="619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</a:rPr>
              <a:t>Listen and complete the table</a:t>
            </a:r>
            <a:endParaRPr lang="en-US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25237" y="2202872"/>
            <a:ext cx="471054" cy="46631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4909" y="3144724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346" y="5252745"/>
            <a:ext cx="163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longest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346" y="4448142"/>
            <a:ext cx="163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346" y="3889295"/>
            <a:ext cx="163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biggest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09110"/>
              </p:ext>
            </p:extLst>
          </p:nvPr>
        </p:nvGraphicFramePr>
        <p:xfrm>
          <a:off x="2078182" y="3078814"/>
          <a:ext cx="1527198" cy="3017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198"/>
              </a:tblGrid>
              <a:tr h="301790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 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11040"/>
              </p:ext>
            </p:extLst>
          </p:nvPr>
        </p:nvGraphicFramePr>
        <p:xfrm>
          <a:off x="192359" y="3078814"/>
          <a:ext cx="1581020" cy="3023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020"/>
              </a:tblGrid>
              <a:tr h="3023903"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  <a:p>
                      <a:endParaRPr lang="en-US" sz="2000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421877" y="3125669"/>
            <a:ext cx="100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island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421877" y="3756275"/>
            <a:ext cx="100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beach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421877" y="4479476"/>
            <a:ext cx="100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120274" y="5278505"/>
            <a:ext cx="164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mountain</a:t>
            </a:r>
            <a:endParaRPr lang="en-US" sz="24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166853"/>
              </p:ext>
            </p:extLst>
          </p:nvPr>
        </p:nvGraphicFramePr>
        <p:xfrm>
          <a:off x="4252102" y="2980637"/>
          <a:ext cx="7428523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3960"/>
                <a:gridCol w="2454563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260271" y="2956392"/>
            <a:ext cx="532920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What?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589477" y="2894148"/>
            <a:ext cx="209843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Name?</a:t>
            </a:r>
            <a:endParaRPr lang="en-US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4359385" y="3469800"/>
            <a:ext cx="376738" cy="4194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064368" y="3474265"/>
            <a:ext cx="131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highest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47162" y="3433465"/>
            <a:ext cx="200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mountain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64367" y="4162297"/>
            <a:ext cx="131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biggest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64367" y="4795314"/>
            <a:ext cx="131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longest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64368" y="5467169"/>
            <a:ext cx="131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largest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89477" y="3524812"/>
            <a:ext cx="195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Fansipan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381231" y="4183382"/>
            <a:ext cx="376738" cy="4194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4404677" y="4831087"/>
            <a:ext cx="376738" cy="4194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4404677" y="5509338"/>
            <a:ext cx="376738" cy="4194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747162" y="4183382"/>
            <a:ext cx="200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lake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47162" y="4781454"/>
            <a:ext cx="200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beach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47161" y="5367772"/>
            <a:ext cx="200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island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589477" y="4162297"/>
            <a:ext cx="195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Ba Be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589477" y="4710309"/>
            <a:ext cx="195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Tra</a:t>
            </a:r>
            <a:r>
              <a:rPr lang="en-US" sz="2400" dirty="0" smtClean="0">
                <a:solidFill>
                  <a:schemeClr val="tx2"/>
                </a:solidFill>
              </a:rPr>
              <a:t> Co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589477" y="5236336"/>
            <a:ext cx="195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Phu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Quoc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355344" y="19625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43346" y="3263480"/>
            <a:ext cx="1197885" cy="2107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62554" y="5367772"/>
            <a:ext cx="1324708" cy="3302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4909" y="4623962"/>
            <a:ext cx="1156322" cy="20712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262554" y="4602878"/>
            <a:ext cx="1167508" cy="22820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43346" y="5361775"/>
            <a:ext cx="1197885" cy="2107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389377" y="3881084"/>
            <a:ext cx="1197885" cy="2107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26294" y="4077989"/>
            <a:ext cx="1197885" cy="2107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371259" y="3222680"/>
            <a:ext cx="1197885" cy="2107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cGljdHVyZS8yMDE4LzAzMjEvdHJhY2stODhmZjQubXA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5344" y="879286"/>
            <a:ext cx="609600" cy="609600"/>
          </a:xfrm>
          <a:prstGeom prst="rect">
            <a:avLst/>
          </a:prstGeom>
        </p:spPr>
      </p:pic>
      <p:pic>
        <p:nvPicPr>
          <p:cNvPr id="4" name="Tieng-vo-tay-www_yeualo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2521" y="6054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3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6899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67925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1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 animBg="1"/>
      <p:bldP spid="10" grpId="0"/>
      <p:bldP spid="13" grpId="0"/>
      <p:bldP spid="14" grpId="0"/>
      <p:bldP spid="15" grpId="0"/>
      <p:bldP spid="19" grpId="0"/>
      <p:bldP spid="22" grpId="0"/>
      <p:bldP spid="23" grpId="0"/>
      <p:bldP spid="24" grpId="0"/>
      <p:bldP spid="29" grpId="0" animBg="1"/>
      <p:bldP spid="28" grpId="0"/>
      <p:bldP spid="30" grpId="0"/>
      <p:bldP spid="32" grpId="0"/>
      <p:bldP spid="33" grpId="0"/>
      <p:bldP spid="34" grpId="0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lipart school background 3 » Clipart S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7" y="1172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unched Tape 2"/>
          <p:cNvSpPr/>
          <p:nvPr/>
        </p:nvSpPr>
        <p:spPr>
          <a:xfrm>
            <a:off x="1230923" y="11724"/>
            <a:ext cx="4958861" cy="858982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FF0000"/>
                </a:solidFill>
              </a:rPr>
              <a:t>Speaking</a:t>
            </a:r>
            <a:r>
              <a:rPr lang="en-US" sz="2400" dirty="0" smtClean="0"/>
              <a:t>:  Ask and answer: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1787235" y="1060801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63091" y="911598"/>
            <a:ext cx="746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What’s the highest mountain in Viet Nam ?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1970805" y="1645577"/>
            <a:ext cx="488375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2701634" y="1430133"/>
            <a:ext cx="226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It’s </a:t>
            </a:r>
            <a:r>
              <a:rPr lang="en-US" sz="2400" dirty="0" err="1" smtClean="0"/>
              <a:t>Fansipan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15490" y="2052284"/>
            <a:ext cx="762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What’s the biggest lake in Viet Nam?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87235" y="2052284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>
            <a:off x="1922315" y="2603122"/>
            <a:ext cx="488375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2701634" y="2637987"/>
            <a:ext cx="226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It’s Ba Be.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37508" y="3212767"/>
            <a:ext cx="925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What’s the longest beach 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12762" y="3161207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6" name="Right Arrow 15"/>
          <p:cNvSpPr/>
          <p:nvPr/>
        </p:nvSpPr>
        <p:spPr>
          <a:xfrm>
            <a:off x="1858235" y="3763605"/>
            <a:ext cx="488375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2563091" y="3774952"/>
            <a:ext cx="666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It’s </a:t>
            </a:r>
            <a:r>
              <a:rPr lang="en-US" sz="2400" dirty="0" err="1" smtClean="0"/>
              <a:t>Tra</a:t>
            </a:r>
            <a:r>
              <a:rPr lang="en-US" sz="2400" dirty="0" smtClean="0"/>
              <a:t> Co.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346610" y="4298172"/>
            <a:ext cx="685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What’s the largest island in Vietnam?`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62098" y="4306542"/>
            <a:ext cx="450273" cy="3693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466108" y="4821392"/>
            <a:ext cx="6664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It’s </a:t>
            </a:r>
            <a:r>
              <a:rPr lang="en-US" sz="2400" dirty="0" err="1" smtClean="0"/>
              <a:t>Phu</a:t>
            </a:r>
            <a:r>
              <a:rPr lang="en-US" sz="2400" dirty="0" smtClean="0"/>
              <a:t> </a:t>
            </a:r>
            <a:r>
              <a:rPr lang="en-US" sz="2400" dirty="0" err="1" smtClean="0"/>
              <a:t>Quoc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1" name="Right Arrow 20"/>
          <p:cNvSpPr/>
          <p:nvPr/>
        </p:nvSpPr>
        <p:spPr>
          <a:xfrm>
            <a:off x="1858235" y="4990669"/>
            <a:ext cx="488375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7020252" y="57394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5142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/>
      <p:bldP spid="18" grpId="0"/>
      <p:bldP spid="19" grpId="0" animBg="1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Kids Wallpapers Beautiful Kids Wallpapers Backgrounds | School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7210" y="882915"/>
            <a:ext cx="7088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Adverbs of frequency (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trạng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chỉ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tần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 smtClean="0">
                <a:solidFill>
                  <a:schemeClr val="accent1">
                    <a:lumMod val="75000"/>
                  </a:schemeClr>
                </a:solidFill>
              </a:rPr>
              <a:t>suất</a:t>
            </a:r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7830" y="1409910"/>
            <a:ext cx="3096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always</a:t>
            </a:r>
            <a:r>
              <a:rPr lang="en-US" sz="2000" dirty="0" smtClean="0"/>
              <a:t>: </a:t>
            </a:r>
            <a:r>
              <a:rPr lang="en-US" sz="2000" dirty="0" err="1" smtClean="0"/>
              <a:t>luôn</a:t>
            </a:r>
            <a:r>
              <a:rPr lang="en-US" sz="2000" dirty="0" smtClean="0"/>
              <a:t> </a:t>
            </a:r>
            <a:r>
              <a:rPr lang="en-US" sz="2000" dirty="0" err="1" smtClean="0"/>
              <a:t>luôn</a:t>
            </a:r>
            <a:r>
              <a:rPr lang="en-US" sz="2400" b="1" dirty="0" smtClean="0"/>
              <a:t>,</a:t>
            </a:r>
            <a:endParaRPr lang="en-US" sz="2400" b="1" dirty="0"/>
          </a:p>
        </p:txBody>
      </p:sp>
      <p:sp>
        <p:nvSpPr>
          <p:cNvPr id="16" name="Flowchart: Punched Tape 15"/>
          <p:cNvSpPr/>
          <p:nvPr/>
        </p:nvSpPr>
        <p:spPr>
          <a:xfrm>
            <a:off x="1510149" y="122567"/>
            <a:ext cx="2229514" cy="877578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</a:rPr>
              <a:t>Writing: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43472" y="2284766"/>
            <a:ext cx="10542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43312" y="1482699"/>
            <a:ext cx="2689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never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giờ</a:t>
            </a:r>
            <a:r>
              <a:rPr lang="en-US" sz="2000" dirty="0" smtClean="0"/>
              <a:t>,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132961" y="1440688"/>
            <a:ext cx="423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sometimes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dirty="0" err="1" smtClean="0"/>
              <a:t>thỉnh</a:t>
            </a:r>
            <a:r>
              <a:rPr lang="en-US" sz="2000" dirty="0" smtClean="0"/>
              <a:t> </a:t>
            </a:r>
            <a:r>
              <a:rPr lang="en-US" sz="2000" dirty="0" err="1" smtClean="0"/>
              <a:t>thoảng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542043" y="1882809"/>
            <a:ext cx="708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I</a:t>
            </a:r>
            <a:r>
              <a:rPr lang="en-US" sz="2400" b="1" dirty="0" smtClean="0">
                <a:solidFill>
                  <a:srgbClr val="FF0000"/>
                </a:solidFill>
              </a:rPr>
              <a:t>   always</a:t>
            </a:r>
            <a:r>
              <a:rPr lang="en-US" sz="2400" dirty="0" smtClean="0"/>
              <a:t>     </a:t>
            </a:r>
            <a:r>
              <a:rPr lang="en-US" sz="2400" b="1" dirty="0" smtClean="0">
                <a:solidFill>
                  <a:srgbClr val="00B050"/>
                </a:solidFill>
              </a:rPr>
              <a:t>go</a:t>
            </a:r>
            <a:r>
              <a:rPr lang="en-US" sz="2400" dirty="0" smtClean="0"/>
              <a:t> to the shopping mall.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1880671"/>
            <a:ext cx="53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Ex: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20221" y="2284766"/>
            <a:ext cx="4960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63227" y="2430062"/>
            <a:ext cx="708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I</a:t>
            </a:r>
            <a:r>
              <a:rPr lang="en-US" sz="2400" b="1" dirty="0" smtClean="0">
                <a:solidFill>
                  <a:srgbClr val="FF0000"/>
                </a:solidFill>
              </a:rPr>
              <a:t>   never </a:t>
            </a:r>
            <a:r>
              <a:rPr lang="en-US" sz="2400" dirty="0" smtClean="0"/>
              <a:t>  </a:t>
            </a:r>
            <a:r>
              <a:rPr lang="en-US" sz="2400" b="1" dirty="0" smtClean="0">
                <a:solidFill>
                  <a:srgbClr val="00B050"/>
                </a:solidFill>
              </a:rPr>
              <a:t>go</a:t>
            </a:r>
            <a:r>
              <a:rPr lang="en-US" sz="2400" dirty="0" smtClean="0"/>
              <a:t> to the shopping mall.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121537" y="2780146"/>
            <a:ext cx="76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42643" y="2765022"/>
            <a:ext cx="3551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46896" y="2891727"/>
            <a:ext cx="960627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Note:</a:t>
            </a:r>
            <a:endParaRPr lang="en-US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74999" y="3122559"/>
            <a:ext cx="475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I</a:t>
            </a:r>
            <a:r>
              <a:rPr lang="en-US" sz="2400" b="1" dirty="0" smtClean="0">
                <a:solidFill>
                  <a:srgbClr val="FF0000"/>
                </a:solidFill>
              </a:rPr>
              <a:t>   sometimes</a:t>
            </a:r>
            <a:r>
              <a:rPr lang="en-US" sz="2400" dirty="0" smtClean="0"/>
              <a:t>   </a:t>
            </a:r>
            <a:r>
              <a:rPr lang="en-US" sz="2400" b="1" dirty="0" smtClean="0">
                <a:solidFill>
                  <a:srgbClr val="00B050"/>
                </a:solidFill>
              </a:rPr>
              <a:t>eat</a:t>
            </a:r>
            <a:r>
              <a:rPr lang="en-US" sz="2400" dirty="0" smtClean="0"/>
              <a:t>  </a:t>
            </a:r>
            <a:r>
              <a:rPr lang="en-US" sz="2400" dirty="0" err="1" smtClean="0"/>
              <a:t>fastfood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3635488" y="3467806"/>
            <a:ext cx="14136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248810" y="3494889"/>
            <a:ext cx="4960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91119" y="3799445"/>
            <a:ext cx="475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eat</a:t>
            </a:r>
            <a:r>
              <a:rPr lang="en-US" sz="2400" dirty="0" smtClean="0"/>
              <a:t>  </a:t>
            </a:r>
            <a:r>
              <a:rPr lang="en-US" sz="2400" dirty="0" err="1" smtClean="0"/>
              <a:t>fastfood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FF0000"/>
                </a:solidFill>
              </a:rPr>
              <a:t>sometimes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3043472" y="4342578"/>
            <a:ext cx="4759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Sometimes  </a:t>
            </a:r>
            <a:r>
              <a:rPr lang="en-US" sz="2400" b="1" dirty="0" smtClean="0"/>
              <a:t>I</a:t>
            </a:r>
            <a:r>
              <a:rPr lang="en-US" sz="2400" dirty="0" smtClean="0"/>
              <a:t>   </a:t>
            </a:r>
            <a:r>
              <a:rPr lang="en-US" sz="2400" b="1" dirty="0" smtClean="0">
                <a:solidFill>
                  <a:srgbClr val="00B050"/>
                </a:solidFill>
              </a:rPr>
              <a:t>eat</a:t>
            </a:r>
            <a:r>
              <a:rPr lang="en-US" sz="2400" dirty="0" smtClean="0"/>
              <a:t>  </a:t>
            </a:r>
            <a:r>
              <a:rPr lang="en-US" sz="2400" dirty="0" err="1" smtClean="0"/>
              <a:t>fastfood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5220167" y="4209768"/>
            <a:ext cx="1502284" cy="25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168029" y="4698729"/>
            <a:ext cx="150947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150697" y="4698729"/>
            <a:ext cx="4960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87438" y="4151381"/>
            <a:ext cx="4960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4141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 animBg="1"/>
      <p:bldP spid="18" grpId="0"/>
      <p:bldP spid="19" grpId="0"/>
      <p:bldP spid="2" grpId="0"/>
      <p:bldP spid="4" grpId="0"/>
      <p:bldP spid="24" grpId="0"/>
      <p:bldP spid="29" grpId="0" animBg="1"/>
      <p:bldP spid="33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7893" y="1108364"/>
            <a:ext cx="401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Pizarron ortograf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201084" y="979411"/>
            <a:ext cx="3077840" cy="812862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Practice: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338291" y="129321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chemeClr val="accent5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chemeClr val="accent5"/>
              </a:solidFill>
              <a:latin typeface="Baar Sophia" panose="000004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2999" y="1942493"/>
            <a:ext cx="505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3. Are these sentences correct?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399" y="2397424"/>
            <a:ext cx="3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8845" y="2403340"/>
            <a:ext cx="348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She sometimes plays chess.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76093" y="2394739"/>
            <a:ext cx="504093" cy="3545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399" y="3209220"/>
            <a:ext cx="3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4399" y="4111786"/>
            <a:ext cx="3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2632" y="4111786"/>
            <a:ext cx="3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6265" y="3209220"/>
            <a:ext cx="3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6265" y="2318156"/>
            <a:ext cx="3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8845" y="3228945"/>
            <a:ext cx="348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Lan</a:t>
            </a:r>
            <a:r>
              <a:rPr lang="en-US" sz="2000" dirty="0" smtClean="0">
                <a:solidFill>
                  <a:schemeClr val="bg1"/>
                </a:solidFill>
              </a:rPr>
              <a:t> cooks never.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0020" y="4115452"/>
            <a:ext cx="437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 always go to the lake on vacation.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2420" y="3149988"/>
            <a:ext cx="443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Always I go swimming on Saturday.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0020" y="2302767"/>
            <a:ext cx="409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boys always </a:t>
            </a:r>
            <a:r>
              <a:rPr lang="en-US" sz="2000" dirty="0" smtClean="0">
                <a:solidFill>
                  <a:schemeClr val="bg1"/>
                </a:solidFill>
              </a:rPr>
              <a:t>play </a:t>
            </a:r>
            <a:r>
              <a:rPr lang="en-US" sz="2000" dirty="0" smtClean="0">
                <a:solidFill>
                  <a:schemeClr val="bg1"/>
                </a:solidFill>
              </a:rPr>
              <a:t>basketball.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261" y="4143400"/>
            <a:ext cx="348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You watch DVD sometimes.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05401" y="3251702"/>
            <a:ext cx="504093" cy="3545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140573" y="4111786"/>
            <a:ext cx="504093" cy="3545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966940" y="4129426"/>
            <a:ext cx="504093" cy="3545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966940" y="3077472"/>
            <a:ext cx="504093" cy="3545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902465" y="2240778"/>
            <a:ext cx="504093" cy="3545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1" y="2387371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14990" y="3232721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972410" y="2202705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064808" y="3055423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63850" y="4094293"/>
            <a:ext cx="38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030103" y="4122058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V</a:t>
            </a:r>
          </a:p>
        </p:txBody>
      </p:sp>
      <p:pic>
        <p:nvPicPr>
          <p:cNvPr id="9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443" y="521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75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7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2" grpId="0"/>
      <p:bldP spid="3" grpId="0"/>
      <p:bldP spid="5" grpId="0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10" grpId="0"/>
      <p:bldP spid="11" grpId="0"/>
      <p:bldP spid="29" grpId="0"/>
      <p:bldP spid="30" grpId="0"/>
      <p:bldP spid="32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d drawn school kids vect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91"/>
            <a:ext cx="12192000" cy="69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1 4"/>
          <p:cNvSpPr/>
          <p:nvPr/>
        </p:nvSpPr>
        <p:spPr>
          <a:xfrm>
            <a:off x="200417" y="17338"/>
            <a:ext cx="2993720" cy="172859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Unit 9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8572" y="1431202"/>
            <a:ext cx="72650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itchFamily="34" charset="0"/>
              </a:rPr>
              <a:t>What’s the fastest animal in the world?</a:t>
            </a:r>
            <a:endParaRPr lang="en-US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8518" y="3142008"/>
            <a:ext cx="412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Lesson 5 and 6 :</a:t>
            </a:r>
            <a:endParaRPr lang="en-US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1111" y="2928139"/>
            <a:ext cx="3271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Berlin Sans FB" pitchFamily="34" charset="0"/>
              </a:rPr>
              <a:t>Skills time</a:t>
            </a:r>
            <a:endParaRPr lang="en-US" sz="5400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38291" y="1733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01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7855" y="263236"/>
            <a:ext cx="1016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Kids with and Bird and White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3" y="4"/>
            <a:ext cx="120534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179396" y="2101756"/>
            <a:ext cx="8670573" cy="106604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Baar Sophia"/>
                <a:cs typeface="Times New Roman" pitchFamily="18" charset="0"/>
              </a:rPr>
              <a:t>4. Write about you. Complete the sentence</a:t>
            </a:r>
            <a:endParaRPr lang="en-US" sz="2800" b="1" dirty="0">
              <a:solidFill>
                <a:srgbClr val="FFFF00"/>
              </a:solidFill>
              <a:latin typeface="Baar Sophi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2657" y="3256007"/>
            <a:ext cx="215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ar Sophia"/>
              </a:rPr>
              <a:t>1. I always</a:t>
            </a:r>
            <a:endParaRPr lang="en-US" sz="2800" u="sng" dirty="0">
              <a:solidFill>
                <a:srgbClr val="0070C0"/>
              </a:solidFill>
              <a:latin typeface="Baar Soph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2657" y="3927721"/>
            <a:ext cx="2327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ar Sophia"/>
              </a:rPr>
              <a:t>2. I always</a:t>
            </a:r>
            <a:endParaRPr lang="en-US" sz="2800" u="sng" dirty="0">
              <a:solidFill>
                <a:srgbClr val="0070C0"/>
              </a:solidFill>
              <a:latin typeface="Baar Soph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71713" y="4526143"/>
            <a:ext cx="2750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ar Sophia"/>
              </a:rPr>
              <a:t>3. I sometimes</a:t>
            </a:r>
            <a:endParaRPr lang="en-US" sz="2800" dirty="0">
              <a:latin typeface="Baar Soph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2658" y="5110609"/>
            <a:ext cx="1928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ar Sophia"/>
              </a:rPr>
              <a:t>4. I never</a:t>
            </a:r>
            <a:endParaRPr lang="en-US" sz="2800" u="sng" dirty="0">
              <a:solidFill>
                <a:srgbClr val="0070C0"/>
              </a:solidFill>
              <a:latin typeface="Baar Sophia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618307" y="188314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rgbClr val="92D050"/>
                </a:solidFill>
                <a:latin typeface="Baar Sophia"/>
              </a:rPr>
              <a:t>Family and Friends special edition– Grade 4</a:t>
            </a:r>
            <a:endParaRPr lang="en-US" sz="3200" dirty="0">
              <a:solidFill>
                <a:srgbClr val="92D050"/>
              </a:solidFill>
              <a:latin typeface="Baar Soph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0723" y="3924887"/>
            <a:ext cx="382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0070C0"/>
                </a:solidFill>
                <a:latin typeface="Baar Sophia"/>
              </a:rPr>
              <a:t>do homework at 8 </a:t>
            </a:r>
            <a:r>
              <a:rPr lang="en-US" sz="2800" u="sng" dirty="0" err="1">
                <a:solidFill>
                  <a:srgbClr val="0070C0"/>
                </a:solidFill>
                <a:latin typeface="Baar Sophia"/>
              </a:rPr>
              <a:t>p.m</a:t>
            </a:r>
            <a:endParaRPr lang="en-US" sz="2800" u="sng" dirty="0">
              <a:solidFill>
                <a:srgbClr val="0070C0"/>
              </a:solidFill>
              <a:latin typeface="Baar Soph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0806" y="3191588"/>
            <a:ext cx="349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0070C0"/>
                </a:solidFill>
                <a:latin typeface="Baar Sophia"/>
              </a:rPr>
              <a:t>have dinner at 7 </a:t>
            </a:r>
            <a:r>
              <a:rPr lang="en-US" sz="2800" u="sng" dirty="0" err="1">
                <a:solidFill>
                  <a:srgbClr val="0070C0"/>
                </a:solidFill>
                <a:latin typeface="Baar Sophia"/>
              </a:rPr>
              <a:t>p.m</a:t>
            </a:r>
            <a:endParaRPr lang="en-US" sz="2800" u="sng" dirty="0">
              <a:solidFill>
                <a:srgbClr val="0070C0"/>
              </a:solidFill>
              <a:latin typeface="Baar Soph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5926" y="4450941"/>
            <a:ext cx="570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0070C0"/>
                </a:solidFill>
                <a:latin typeface="Baar Sophia"/>
              </a:rPr>
              <a:t>go to the library </a:t>
            </a:r>
            <a:r>
              <a:rPr lang="en-US" sz="2800" u="sng" dirty="0" smtClean="0">
                <a:solidFill>
                  <a:srgbClr val="0070C0"/>
                </a:solidFill>
                <a:latin typeface="Baar Sophia"/>
              </a:rPr>
              <a:t>on Saturday.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954121" y="5110609"/>
            <a:ext cx="41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0070C0"/>
                </a:solidFill>
                <a:latin typeface="Baar Sophia"/>
              </a:rPr>
              <a:t>eat fast </a:t>
            </a:r>
            <a:r>
              <a:rPr lang="en-US" sz="2800" u="sng" dirty="0" smtClean="0">
                <a:solidFill>
                  <a:srgbClr val="0070C0"/>
                </a:solidFill>
                <a:latin typeface="Baar Sophia"/>
              </a:rPr>
              <a:t>food at night.</a:t>
            </a:r>
            <a:endParaRPr lang="en-US" sz="2800" dirty="0"/>
          </a:p>
        </p:txBody>
      </p:sp>
      <p:pic>
        <p:nvPicPr>
          <p:cNvPr id="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447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90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7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5" grpId="0"/>
      <p:bldP spid="6" grpId="0"/>
      <p:bldP spid="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background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" y="0"/>
            <a:ext cx="12192000" cy="68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30037" y="399097"/>
            <a:ext cx="2781806" cy="436006"/>
          </a:xfrm>
        </p:spPr>
        <p:txBody>
          <a:bodyPr>
            <a:no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>1. words </a:t>
            </a:r>
            <a:endParaRPr lang="en-US" sz="2800" u="sng" dirty="0">
              <a:solidFill>
                <a:srgbClr val="00B0F0"/>
              </a:solidFill>
              <a:latin typeface="Baar Sophia" panose="000004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02881" y="-235449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123707" y="436006"/>
            <a:ext cx="0" cy="5430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39509" y="786122"/>
            <a:ext cx="36021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world(n):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giới</a:t>
            </a:r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cave(n): hang, </a:t>
            </a:r>
            <a:r>
              <a:rPr lang="en-US" sz="2800" dirty="0" err="1" smtClean="0"/>
              <a:t>động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river(n): </a:t>
            </a:r>
            <a:r>
              <a:rPr lang="en-US" sz="2800" dirty="0" err="1" smtClean="0"/>
              <a:t>sông</a:t>
            </a:r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building(n): </a:t>
            </a:r>
            <a:r>
              <a:rPr lang="en-US" sz="2800" dirty="0" err="1" smtClean="0"/>
              <a:t>cao</a:t>
            </a:r>
            <a:r>
              <a:rPr lang="en-US" sz="2800" dirty="0" smtClean="0"/>
              <a:t> </a:t>
            </a:r>
            <a:r>
              <a:rPr lang="en-US" sz="2800" dirty="0" err="1" smtClean="0"/>
              <a:t>ốc</a:t>
            </a:r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island(n): </a:t>
            </a:r>
            <a:r>
              <a:rPr lang="en-US" sz="2800" dirty="0" err="1" smtClean="0"/>
              <a:t>hòn</a:t>
            </a:r>
            <a:r>
              <a:rPr lang="en-US" sz="2800" dirty="0" smtClean="0"/>
              <a:t> </a:t>
            </a:r>
            <a:r>
              <a:rPr lang="en-US" sz="2800" dirty="0" err="1" smtClean="0"/>
              <a:t>đảo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303817" y="1936829"/>
            <a:ext cx="4807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/>
              <a:t>always: </a:t>
            </a:r>
            <a:r>
              <a:rPr lang="en-US" sz="2800" dirty="0" err="1" smtClean="0"/>
              <a:t>luôn</a:t>
            </a:r>
            <a:r>
              <a:rPr lang="en-US" sz="2800" dirty="0" smtClean="0"/>
              <a:t> </a:t>
            </a:r>
            <a:r>
              <a:rPr lang="en-US" sz="2800" dirty="0" err="1" smtClean="0"/>
              <a:t>luôn</a:t>
            </a:r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never: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endParaRPr lang="en-US" sz="2800" dirty="0" smtClean="0"/>
          </a:p>
          <a:p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sometimes: </a:t>
            </a:r>
            <a:r>
              <a:rPr lang="en-US" sz="2800" dirty="0" err="1" smtClean="0"/>
              <a:t>thỉnh</a:t>
            </a:r>
            <a:r>
              <a:rPr lang="en-US" sz="2800" dirty="0" smtClean="0"/>
              <a:t> </a:t>
            </a:r>
            <a:r>
              <a:rPr lang="en-US" sz="2800" dirty="0" err="1" smtClean="0"/>
              <a:t>thoảng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186697" y="673978"/>
            <a:ext cx="545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C00000"/>
                </a:solidFill>
              </a:rPr>
              <a:t>2. Adverbs of frequency</a:t>
            </a:r>
          </a:p>
          <a:p>
            <a:r>
              <a:rPr lang="en-US" sz="2800" i="1" dirty="0" smtClean="0"/>
              <a:t>(</a:t>
            </a:r>
            <a:r>
              <a:rPr lang="en-US" sz="2800" i="1" dirty="0" err="1"/>
              <a:t>t</a:t>
            </a:r>
            <a:r>
              <a:rPr lang="en-US" sz="2800" i="1" dirty="0" err="1" smtClean="0"/>
              <a:t>rạng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từ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chỉ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tầng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suất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271960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background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1" y="-84846"/>
            <a:ext cx="12191999" cy="69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34834" y="1220302"/>
            <a:ext cx="8548255" cy="714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rgbClr val="0070C0"/>
                </a:solidFill>
                <a:latin typeface="Baar Sophia" panose="00000400000000000000" pitchFamily="2" charset="0"/>
              </a:rPr>
              <a:t>3. Homework: Workbook, page 64 and 65</a:t>
            </a:r>
            <a: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  <a:t>.</a:t>
            </a:r>
            <a:b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</a:br>
            <a: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  <a:t/>
            </a:r>
            <a:b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</a:br>
            <a:endParaRPr lang="en-US" sz="3200" dirty="0">
              <a:solidFill>
                <a:srgbClr val="00B050"/>
              </a:solidFill>
              <a:latin typeface="Baar Sophia" panose="00000400000000000000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213600" y="316367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181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blic\Pictures\Free Thanksgiving PowerPoint Background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522"/>
            <a:ext cx="12192000" cy="71079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6800" y="237996"/>
            <a:ext cx="751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Many Thanks for your attendants.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3817" y="3460923"/>
            <a:ext cx="8603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smtClean="0">
                <a:solidFill>
                  <a:srgbClr val="002060"/>
                </a:solidFill>
              </a:rPr>
              <a:t>Stay safe &amp; good bye</a:t>
            </a:r>
            <a:r>
              <a:rPr lang="en-US" sz="6000" b="1" dirty="0" smtClean="0">
                <a:solidFill>
                  <a:srgbClr val="002060"/>
                </a:solidFill>
              </a:rPr>
              <a:t>!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38291" y="1733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6909" y="989556"/>
            <a:ext cx="863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school backgrounds 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28278"/>
            <a:ext cx="12192000" cy="85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27460" y="1249378"/>
            <a:ext cx="5209309" cy="12796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>CONTENT</a:t>
            </a:r>
            <a:br>
              <a:rPr lang="en-US" sz="4000" b="1" dirty="0" smtClean="0">
                <a:solidFill>
                  <a:srgbClr val="FF0000"/>
                </a:solidFill>
                <a:latin typeface="Baar Sophia" panose="00000400000000000000" pitchFamily="2" charset="0"/>
              </a:rPr>
            </a:br>
            <a:endParaRPr lang="en-US" sz="3200" b="1" dirty="0">
              <a:solidFill>
                <a:schemeClr val="tx1"/>
              </a:solidFill>
              <a:latin typeface="Baar Sophia" panose="000004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7477" y="2230509"/>
            <a:ext cx="4508281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1.	Reading</a:t>
            </a:r>
            <a:endParaRPr lang="en-US" sz="3200" b="1" dirty="0">
              <a:solidFill>
                <a:schemeClr val="bg1"/>
              </a:solidFill>
              <a:latin typeface="Baar Sophia" panose="000004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07673" y="2997932"/>
            <a:ext cx="3356771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.	</a:t>
            </a:r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Listening</a:t>
            </a:r>
            <a:endParaRPr lang="en-US" sz="3200" b="1" dirty="0">
              <a:solidFill>
                <a:schemeClr val="bg1"/>
              </a:solidFill>
              <a:latin typeface="Baar Sophia" panose="000004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94441" y="5501932"/>
            <a:ext cx="3490331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5.</a:t>
            </a:r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	</a:t>
            </a:r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 Homework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4771" y="213590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07669" y="3813832"/>
            <a:ext cx="3356771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3.	</a:t>
            </a:r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Speaking</a:t>
            </a:r>
            <a:endParaRPr lang="en-US" sz="3200" b="1" dirty="0">
              <a:solidFill>
                <a:schemeClr val="bg1"/>
              </a:solidFill>
              <a:latin typeface="Baar Sophia" panose="000004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94441" y="4784719"/>
            <a:ext cx="2878355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4.	</a:t>
            </a:r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Writing</a:t>
            </a:r>
            <a:endParaRPr lang="en-US" sz="3200" b="1" dirty="0">
              <a:solidFill>
                <a:schemeClr val="bg1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480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46372" y="96994"/>
            <a:ext cx="3186545" cy="926759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latin typeface="Bahnschrift SemiBold Condensed" pitchFamily="34" charset="0"/>
              </a:rPr>
              <a:t>Vocabulary</a:t>
            </a:r>
            <a:endParaRPr lang="en-US" sz="4000" dirty="0">
              <a:latin typeface="Bahnschrift SemiBold Condensed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08" y="1608528"/>
            <a:ext cx="1923545" cy="1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09" y="1578711"/>
            <a:ext cx="1813827" cy="136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221" y="1383123"/>
            <a:ext cx="2023079" cy="13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15406" y="1035438"/>
            <a:ext cx="1923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world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415408" y="2930231"/>
            <a:ext cx="192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(</a:t>
            </a:r>
            <a:r>
              <a:rPr lang="en-US" sz="2800" i="1" dirty="0" err="1" smtClean="0"/>
              <a:t>thế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giới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9240989" y="796972"/>
            <a:ext cx="1923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river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5251997" y="1023752"/>
            <a:ext cx="1923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cave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9191221" y="2747070"/>
            <a:ext cx="23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(</a:t>
            </a:r>
            <a:r>
              <a:rPr lang="en-US" sz="2800" i="1" dirty="0" err="1" smtClean="0"/>
              <a:t>dòng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sông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077411" y="2978782"/>
            <a:ext cx="2382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(hang, </a:t>
            </a:r>
            <a:r>
              <a:rPr lang="en-US" sz="2800" i="1" dirty="0" err="1" smtClean="0"/>
              <a:t>động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79" y="4128667"/>
            <a:ext cx="2272332" cy="159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17444" y="3543880"/>
            <a:ext cx="1923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island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3089379" y="3589111"/>
            <a:ext cx="2162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building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7161688" y="5680738"/>
            <a:ext cx="192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(</a:t>
            </a:r>
            <a:r>
              <a:rPr lang="en-US" sz="2800" i="1" dirty="0" err="1" smtClean="0"/>
              <a:t>hòn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đảo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3089385" y="5825825"/>
            <a:ext cx="192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(</a:t>
            </a:r>
            <a:r>
              <a:rPr lang="en-US" sz="2800" i="1" dirty="0" err="1" smtClean="0"/>
              <a:t>cao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ốc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01" y="4128667"/>
            <a:ext cx="2647431" cy="153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Track_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2547" y="240084"/>
            <a:ext cx="609600" cy="609600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7184771" y="213590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070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50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11" grpId="0"/>
      <p:bldP spid="12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ДЕЛКИ ДЛЯ ДЕТЕЙ Khung, Mầm Non, Tập Thể Dục, Trẻ Con, Khuôn, Trẻ Em, Áp Ph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937172" y="1614054"/>
            <a:ext cx="5472545" cy="18149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Cooper Black" pitchFamily="18" charset="0"/>
              </a:rPr>
              <a:t>1. READING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84771" y="606094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rame With School Supplies 1 Illustration 20696485 - Megapi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06" y="526472"/>
            <a:ext cx="5546004" cy="408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71452" y="4652117"/>
            <a:ext cx="403167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Arial Rounded MT Bold" pitchFamily="34" charset="0"/>
              </a:rPr>
              <a:t>Fansipan</a:t>
            </a:r>
            <a:r>
              <a:rPr lang="en-US" sz="3200" dirty="0" smtClean="0">
                <a:solidFill>
                  <a:srgbClr val="0070C0"/>
                </a:solidFill>
                <a:latin typeface="Arial Rounded MT Bold" pitchFamily="34" charset="0"/>
              </a:rPr>
              <a:t> mountain</a:t>
            </a:r>
            <a:endParaRPr lang="en-US" sz="3200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84771" y="213590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rame With School Supplies 1 Illustration 20696485 - Megapi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942" y="537441"/>
            <a:ext cx="7132637" cy="41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96145" y="4724402"/>
            <a:ext cx="450272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  <a:latin typeface="Arial Black" pitchFamily="34" charset="0"/>
              </a:rPr>
              <a:t>Son </a:t>
            </a:r>
            <a:r>
              <a:rPr lang="en-US" sz="3200" dirty="0" err="1" smtClean="0">
                <a:solidFill>
                  <a:schemeClr val="tx2"/>
                </a:solidFill>
                <a:latin typeface="Arial Black" pitchFamily="34" charset="0"/>
              </a:rPr>
              <a:t>Doong</a:t>
            </a:r>
            <a:r>
              <a:rPr lang="en-US" sz="3200" dirty="0" smtClean="0">
                <a:solidFill>
                  <a:schemeClr val="tx2"/>
                </a:solidFill>
                <a:latin typeface="Arial Black" pitchFamily="34" charset="0"/>
              </a:rPr>
              <a:t> cave</a:t>
            </a:r>
            <a:endParaRPr lang="en-US" sz="3200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84771" y="213590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ame With School Supplies 1 Illustration 20696485 - Megapi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18" y="526473"/>
            <a:ext cx="64579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96146" y="4412673"/>
            <a:ext cx="394854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 Black" pitchFamily="34" charset="0"/>
              </a:rPr>
              <a:t>Dong </a:t>
            </a:r>
            <a:r>
              <a:rPr lang="en-US" sz="3200" dirty="0" err="1" smtClean="0">
                <a:solidFill>
                  <a:srgbClr val="0070C0"/>
                </a:solidFill>
                <a:latin typeface="Arial Black" pitchFamily="34" charset="0"/>
              </a:rPr>
              <a:t>Nai</a:t>
            </a:r>
            <a:r>
              <a:rPr lang="en-US" sz="3200" dirty="0" smtClean="0">
                <a:solidFill>
                  <a:srgbClr val="0070C0"/>
                </a:solidFill>
                <a:latin typeface="Arial Black" pitchFamily="34" charset="0"/>
              </a:rPr>
              <a:t> river</a:t>
            </a:r>
            <a:endParaRPr lang="en-US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338291" y="1733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pic>
        <p:nvPicPr>
          <p:cNvPr id="10242" name="Picture 2" descr="Frame With School Supplies 1 Illustration 20696485 - Megapi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8"/>
            <a:ext cx="12192000" cy="674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90" y="526473"/>
            <a:ext cx="5280025" cy="375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77151" y="4296452"/>
            <a:ext cx="4994564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Arial Black" pitchFamily="34" charset="0"/>
              </a:rPr>
              <a:t>Keangnam</a:t>
            </a:r>
            <a:r>
              <a:rPr lang="en-US" sz="3200" dirty="0" smtClean="0">
                <a:solidFill>
                  <a:srgbClr val="0070C0"/>
                </a:solidFill>
                <a:latin typeface="Arial Black" pitchFamily="34" charset="0"/>
              </a:rPr>
              <a:t> Ha </a:t>
            </a:r>
            <a:r>
              <a:rPr lang="en-US" sz="3200" dirty="0" err="1" smtClean="0">
                <a:solidFill>
                  <a:srgbClr val="0070C0"/>
                </a:solidFill>
                <a:latin typeface="Arial Black" pitchFamily="34" charset="0"/>
              </a:rPr>
              <a:t>Noi</a:t>
            </a:r>
            <a:r>
              <a:rPr lang="en-US" sz="3200" dirty="0" smtClean="0">
                <a:solidFill>
                  <a:srgbClr val="0070C0"/>
                </a:solidFill>
                <a:latin typeface="Arial Black" pitchFamily="34" charset="0"/>
              </a:rPr>
              <a:t> Landmark tower </a:t>
            </a:r>
            <a:endParaRPr lang="en-US" sz="32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84771" y="213590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93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5269</TotalTime>
  <Words>807</Words>
  <Application>Microsoft Office PowerPoint</Application>
  <PresentationFormat>Custom</PresentationFormat>
  <Paragraphs>203</Paragraphs>
  <Slides>23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Executive</vt:lpstr>
      <vt:lpstr>PowerPoint Presentation</vt:lpstr>
      <vt:lpstr>PowerPoint Presentation</vt:lpstr>
      <vt:lpstr> CONTENT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words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12 TRƯỜNG TIỂU HỌC NGUYỄN DU</dc:title>
  <dc:creator>Hp</dc:creator>
  <cp:lastModifiedBy>Windows User</cp:lastModifiedBy>
  <cp:revision>278</cp:revision>
  <dcterms:created xsi:type="dcterms:W3CDTF">2020-03-25T02:18:08Z</dcterms:created>
  <dcterms:modified xsi:type="dcterms:W3CDTF">2020-05-03T06:36:18Z</dcterms:modified>
</cp:coreProperties>
</file>