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69" r:id="rId8"/>
    <p:sldId id="284" r:id="rId9"/>
    <p:sldId id="276" r:id="rId10"/>
    <p:sldId id="275" r:id="rId11"/>
    <p:sldId id="285" r:id="rId12"/>
    <p:sldId id="268" r:id="rId13"/>
    <p:sldId id="26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514D2-123D-4E9C-9F86-7EFD50C8251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vi-VN"/>
        </a:p>
      </dgm:t>
    </dgm:pt>
    <dgm:pt modelId="{2CAB1627-A519-45FF-8D99-C3851F8E9CFD}">
      <dgm:prSet phldrT="[Text]"/>
      <dgm:spPr/>
      <dgm:t>
        <a:bodyPr/>
        <a:lstStyle/>
        <a:p>
          <a:r>
            <a:rPr lang="vi-VN" dirty="0"/>
            <a:t>1</a:t>
          </a:r>
        </a:p>
      </dgm:t>
    </dgm:pt>
    <dgm:pt modelId="{AF65992D-C0B8-4C3F-A392-ED4AACC1F2E7}" type="parTrans" cxnId="{D8EEDE3A-E29D-4452-B2DA-B3988AC4B061}">
      <dgm:prSet/>
      <dgm:spPr/>
      <dgm:t>
        <a:bodyPr/>
        <a:lstStyle/>
        <a:p>
          <a:endParaRPr lang="vi-VN"/>
        </a:p>
      </dgm:t>
    </dgm:pt>
    <dgm:pt modelId="{48514548-2416-4CAB-9BAD-A652C9719187}" type="sibTrans" cxnId="{D8EEDE3A-E29D-4452-B2DA-B3988AC4B061}">
      <dgm:prSet/>
      <dgm:spPr/>
      <dgm:t>
        <a:bodyPr/>
        <a:lstStyle/>
        <a:p>
          <a:endParaRPr lang="vi-VN"/>
        </a:p>
      </dgm:t>
    </dgm:pt>
    <dgm:pt modelId="{92DB5A14-8903-495E-B22F-64563B67D0F7}">
      <dgm:prSet phldrT="[Text]"/>
      <dgm:spPr/>
      <dgm:t>
        <a:bodyPr/>
        <a:lstStyle/>
        <a:p>
          <a:r>
            <a:rPr lang="vi-VN" i="1" dirty="0"/>
            <a:t>Về việc trang bị sách cho thư viện</a:t>
          </a:r>
          <a:endParaRPr lang="vi-VN" dirty="0"/>
        </a:p>
      </dgm:t>
    </dgm:pt>
    <dgm:pt modelId="{C113054E-2BBC-4739-B3D8-33526C2BF884}" type="parTrans" cxnId="{9366D2BB-FF6D-454E-A15B-3B1845BA3F4F}">
      <dgm:prSet/>
      <dgm:spPr/>
      <dgm:t>
        <a:bodyPr/>
        <a:lstStyle/>
        <a:p>
          <a:endParaRPr lang="vi-VN"/>
        </a:p>
      </dgm:t>
    </dgm:pt>
    <dgm:pt modelId="{6D58F96E-DB9B-4CAB-91BD-32BEAE2845D8}" type="sibTrans" cxnId="{9366D2BB-FF6D-454E-A15B-3B1845BA3F4F}">
      <dgm:prSet/>
      <dgm:spPr/>
      <dgm:t>
        <a:bodyPr/>
        <a:lstStyle/>
        <a:p>
          <a:endParaRPr lang="vi-VN"/>
        </a:p>
      </dgm:t>
    </dgm:pt>
    <dgm:pt modelId="{41C3196C-C009-4D58-BC93-6232D7DFBD6B}">
      <dgm:prSet phldrT="[Text]"/>
      <dgm:spPr/>
      <dgm:t>
        <a:bodyPr/>
        <a:lstStyle/>
        <a:p>
          <a:r>
            <a:rPr lang="vi-VN" dirty="0"/>
            <a:t>2</a:t>
          </a:r>
        </a:p>
      </dgm:t>
    </dgm:pt>
    <dgm:pt modelId="{6C8E5DC7-A14D-46BC-ADDB-8E37857519DA}" type="parTrans" cxnId="{F8286379-30EE-4E86-B049-944616E95ED1}">
      <dgm:prSet/>
      <dgm:spPr/>
      <dgm:t>
        <a:bodyPr/>
        <a:lstStyle/>
        <a:p>
          <a:endParaRPr lang="vi-VN"/>
        </a:p>
      </dgm:t>
    </dgm:pt>
    <dgm:pt modelId="{E00410E9-F669-4C22-8831-CF4B34C9943F}" type="sibTrans" cxnId="{F8286379-30EE-4E86-B049-944616E95ED1}">
      <dgm:prSet/>
      <dgm:spPr/>
      <dgm:t>
        <a:bodyPr/>
        <a:lstStyle/>
        <a:p>
          <a:endParaRPr lang="vi-VN"/>
        </a:p>
      </dgm:t>
    </dgm:pt>
    <dgm:pt modelId="{1E58CACA-139E-458B-B692-942904676CB4}">
      <dgm:prSet phldrT="[Text]"/>
      <dgm:spPr/>
      <dgm:t>
        <a:bodyPr/>
        <a:lstStyle/>
        <a:p>
          <a:r>
            <a:rPr lang="vi-VN" i="1" dirty="0"/>
            <a:t>Về việc tổ chức Chương trình "Thư viện thân thiện" </a:t>
          </a:r>
          <a:endParaRPr lang="vi-VN" dirty="0"/>
        </a:p>
      </dgm:t>
    </dgm:pt>
    <dgm:pt modelId="{7C9DD4C3-D0CF-4A74-A15D-AAC15F25E13D}" type="parTrans" cxnId="{DAE7F95D-3FAC-4A70-A64D-88B838D54636}">
      <dgm:prSet/>
      <dgm:spPr/>
      <dgm:t>
        <a:bodyPr/>
        <a:lstStyle/>
        <a:p>
          <a:endParaRPr lang="vi-VN"/>
        </a:p>
      </dgm:t>
    </dgm:pt>
    <dgm:pt modelId="{12D1DFB6-10FA-4FC7-AFB8-ED91C354AE1A}" type="sibTrans" cxnId="{DAE7F95D-3FAC-4A70-A64D-88B838D54636}">
      <dgm:prSet/>
      <dgm:spPr/>
      <dgm:t>
        <a:bodyPr/>
        <a:lstStyle/>
        <a:p>
          <a:endParaRPr lang="vi-VN"/>
        </a:p>
      </dgm:t>
    </dgm:pt>
    <dgm:pt modelId="{D386C608-7E7F-44B0-B97B-8C8971868C04}">
      <dgm:prSet phldrT="[Text]"/>
      <dgm:spPr/>
      <dgm:t>
        <a:bodyPr/>
        <a:lstStyle/>
        <a:p>
          <a:r>
            <a:rPr lang="vi-VN" dirty="0"/>
            <a:t>3</a:t>
          </a:r>
        </a:p>
      </dgm:t>
    </dgm:pt>
    <dgm:pt modelId="{A107E04C-946A-40DE-86CD-476002D06F1B}" type="parTrans" cxnId="{D0DDE242-BB2C-49F6-B97F-66FC04076F90}">
      <dgm:prSet/>
      <dgm:spPr/>
      <dgm:t>
        <a:bodyPr/>
        <a:lstStyle/>
        <a:p>
          <a:endParaRPr lang="vi-VN"/>
        </a:p>
      </dgm:t>
    </dgm:pt>
    <dgm:pt modelId="{374C0644-BBB8-461B-9A8D-BAE6AFD6CF4E}" type="sibTrans" cxnId="{D0DDE242-BB2C-49F6-B97F-66FC04076F90}">
      <dgm:prSet/>
      <dgm:spPr/>
      <dgm:t>
        <a:bodyPr/>
        <a:lstStyle/>
        <a:p>
          <a:endParaRPr lang="vi-VN"/>
        </a:p>
      </dgm:t>
    </dgm:pt>
    <dgm:pt modelId="{F37AD021-6B17-4DFA-93DE-3C09FDE9622C}">
      <dgm:prSet phldrT="[Text]"/>
      <dgm:spPr/>
      <dgm:t>
        <a:bodyPr/>
        <a:lstStyle/>
        <a:p>
          <a:r>
            <a:rPr lang="vi-VN" i="1" dirty="0"/>
            <a:t>Vấn đề phối hợp giữa RtR và Bộ GD&amp;ĐT</a:t>
          </a:r>
          <a:endParaRPr lang="vi-VN" dirty="0"/>
        </a:p>
      </dgm:t>
    </dgm:pt>
    <dgm:pt modelId="{03ABC2FE-8D77-432D-A8CD-5799A18A8A8C}" type="parTrans" cxnId="{1DFB023F-A77D-49C9-97EE-D8F6A27282CA}">
      <dgm:prSet/>
      <dgm:spPr/>
      <dgm:t>
        <a:bodyPr/>
        <a:lstStyle/>
        <a:p>
          <a:endParaRPr lang="vi-VN"/>
        </a:p>
      </dgm:t>
    </dgm:pt>
    <dgm:pt modelId="{00DFFEAA-36D2-4763-9699-F180783D1A74}" type="sibTrans" cxnId="{1DFB023F-A77D-49C9-97EE-D8F6A27282CA}">
      <dgm:prSet/>
      <dgm:spPr/>
      <dgm:t>
        <a:bodyPr/>
        <a:lstStyle/>
        <a:p>
          <a:endParaRPr lang="vi-VN"/>
        </a:p>
      </dgm:t>
    </dgm:pt>
    <dgm:pt modelId="{313265F7-5D05-4154-8B17-22EF9DF08AAC}" type="pres">
      <dgm:prSet presAssocID="{B63514D2-123D-4E9C-9F86-7EFD50C8251D}" presName="linearFlow" presStyleCnt="0">
        <dgm:presLayoutVars>
          <dgm:dir/>
          <dgm:animLvl val="lvl"/>
          <dgm:resizeHandles val="exact"/>
        </dgm:presLayoutVars>
      </dgm:prSet>
      <dgm:spPr/>
    </dgm:pt>
    <dgm:pt modelId="{0A0CC81E-7D60-477B-A3C0-76F93DF48AE2}" type="pres">
      <dgm:prSet presAssocID="{2CAB1627-A519-45FF-8D99-C3851F8E9CFD}" presName="composite" presStyleCnt="0"/>
      <dgm:spPr/>
    </dgm:pt>
    <dgm:pt modelId="{DAEC8300-1662-4BD1-A58C-2A6F7A8261B5}" type="pres">
      <dgm:prSet presAssocID="{2CAB1627-A519-45FF-8D99-C3851F8E9CFD}" presName="parentText" presStyleLbl="alignNode1" presStyleIdx="0" presStyleCnt="3">
        <dgm:presLayoutVars>
          <dgm:chMax val="1"/>
          <dgm:bulletEnabled val="1"/>
        </dgm:presLayoutVars>
      </dgm:prSet>
      <dgm:spPr/>
    </dgm:pt>
    <dgm:pt modelId="{77AAB6E0-FA54-4653-B5F9-EDD53F7DBE8F}" type="pres">
      <dgm:prSet presAssocID="{2CAB1627-A519-45FF-8D99-C3851F8E9CFD}" presName="descendantText" presStyleLbl="alignAcc1" presStyleIdx="0" presStyleCnt="3" custLinFactNeighborX="217" custLinFactNeighborY="-1106">
        <dgm:presLayoutVars>
          <dgm:bulletEnabled val="1"/>
        </dgm:presLayoutVars>
      </dgm:prSet>
      <dgm:spPr/>
    </dgm:pt>
    <dgm:pt modelId="{8D5BB88B-B348-44D2-BAAF-52809884BAA7}" type="pres">
      <dgm:prSet presAssocID="{48514548-2416-4CAB-9BAD-A652C9719187}" presName="sp" presStyleCnt="0"/>
      <dgm:spPr/>
    </dgm:pt>
    <dgm:pt modelId="{D9AD2107-7B64-4370-A9B5-D10BF0D0E543}" type="pres">
      <dgm:prSet presAssocID="{41C3196C-C009-4D58-BC93-6232D7DFBD6B}" presName="composite" presStyleCnt="0"/>
      <dgm:spPr/>
    </dgm:pt>
    <dgm:pt modelId="{267AB609-C402-433E-8D9D-B9D72EA571DC}" type="pres">
      <dgm:prSet presAssocID="{41C3196C-C009-4D58-BC93-6232D7DFBD6B}" presName="parentText" presStyleLbl="alignNode1" presStyleIdx="1" presStyleCnt="3">
        <dgm:presLayoutVars>
          <dgm:chMax val="1"/>
          <dgm:bulletEnabled val="1"/>
        </dgm:presLayoutVars>
      </dgm:prSet>
      <dgm:spPr/>
    </dgm:pt>
    <dgm:pt modelId="{CC3C0B15-928A-4447-8482-9AAD04E40F51}" type="pres">
      <dgm:prSet presAssocID="{41C3196C-C009-4D58-BC93-6232D7DFBD6B}" presName="descendantText" presStyleLbl="alignAcc1" presStyleIdx="1" presStyleCnt="3">
        <dgm:presLayoutVars>
          <dgm:bulletEnabled val="1"/>
        </dgm:presLayoutVars>
      </dgm:prSet>
      <dgm:spPr/>
    </dgm:pt>
    <dgm:pt modelId="{B144AEFC-AA7E-4DE1-A10B-191A47763C66}" type="pres">
      <dgm:prSet presAssocID="{E00410E9-F669-4C22-8831-CF4B34C9943F}" presName="sp" presStyleCnt="0"/>
      <dgm:spPr/>
    </dgm:pt>
    <dgm:pt modelId="{B4AF2E84-22A5-4082-8277-275AF5497331}" type="pres">
      <dgm:prSet presAssocID="{D386C608-7E7F-44B0-B97B-8C8971868C04}" presName="composite" presStyleCnt="0"/>
      <dgm:spPr/>
    </dgm:pt>
    <dgm:pt modelId="{743BE68D-5134-4E90-89DB-E8015A4868CA}" type="pres">
      <dgm:prSet presAssocID="{D386C608-7E7F-44B0-B97B-8C8971868C04}" presName="parentText" presStyleLbl="alignNode1" presStyleIdx="2" presStyleCnt="3">
        <dgm:presLayoutVars>
          <dgm:chMax val="1"/>
          <dgm:bulletEnabled val="1"/>
        </dgm:presLayoutVars>
      </dgm:prSet>
      <dgm:spPr/>
    </dgm:pt>
    <dgm:pt modelId="{C3F88EF1-2DFE-4F87-B397-E5BFB4A8A854}" type="pres">
      <dgm:prSet presAssocID="{D386C608-7E7F-44B0-B97B-8C8971868C04}" presName="descendantText" presStyleLbl="alignAcc1" presStyleIdx="2" presStyleCnt="3" custLinFactNeighborX="629" custLinFactNeighborY="0">
        <dgm:presLayoutVars>
          <dgm:bulletEnabled val="1"/>
        </dgm:presLayoutVars>
      </dgm:prSet>
      <dgm:spPr/>
    </dgm:pt>
  </dgm:ptLst>
  <dgm:cxnLst>
    <dgm:cxn modelId="{B6F2D935-8799-4974-9871-5FDDA4EE769D}" type="presOf" srcId="{B63514D2-123D-4E9C-9F86-7EFD50C8251D}" destId="{313265F7-5D05-4154-8B17-22EF9DF08AAC}" srcOrd="0" destOrd="0" presId="urn:microsoft.com/office/officeart/2005/8/layout/chevron2"/>
    <dgm:cxn modelId="{D8EEDE3A-E29D-4452-B2DA-B3988AC4B061}" srcId="{B63514D2-123D-4E9C-9F86-7EFD50C8251D}" destId="{2CAB1627-A519-45FF-8D99-C3851F8E9CFD}" srcOrd="0" destOrd="0" parTransId="{AF65992D-C0B8-4C3F-A392-ED4AACC1F2E7}" sibTransId="{48514548-2416-4CAB-9BAD-A652C9719187}"/>
    <dgm:cxn modelId="{1DFB023F-A77D-49C9-97EE-D8F6A27282CA}" srcId="{D386C608-7E7F-44B0-B97B-8C8971868C04}" destId="{F37AD021-6B17-4DFA-93DE-3C09FDE9622C}" srcOrd="0" destOrd="0" parTransId="{03ABC2FE-8D77-432D-A8CD-5799A18A8A8C}" sibTransId="{00DFFEAA-36D2-4763-9699-F180783D1A74}"/>
    <dgm:cxn modelId="{D0DDE242-BB2C-49F6-B97F-66FC04076F90}" srcId="{B63514D2-123D-4E9C-9F86-7EFD50C8251D}" destId="{D386C608-7E7F-44B0-B97B-8C8971868C04}" srcOrd="2" destOrd="0" parTransId="{A107E04C-946A-40DE-86CD-476002D06F1B}" sibTransId="{374C0644-BBB8-461B-9A8D-BAE6AFD6CF4E}"/>
    <dgm:cxn modelId="{DAE7F95D-3FAC-4A70-A64D-88B838D54636}" srcId="{41C3196C-C009-4D58-BC93-6232D7DFBD6B}" destId="{1E58CACA-139E-458B-B692-942904676CB4}" srcOrd="0" destOrd="0" parTransId="{7C9DD4C3-D0CF-4A74-A15D-AAC15F25E13D}" sibTransId="{12D1DFB6-10FA-4FC7-AFB8-ED91C354AE1A}"/>
    <dgm:cxn modelId="{97015367-42FE-4C18-BB98-1A0E20DC9266}" type="presOf" srcId="{D386C608-7E7F-44B0-B97B-8C8971868C04}" destId="{743BE68D-5134-4E90-89DB-E8015A4868CA}" srcOrd="0" destOrd="0" presId="urn:microsoft.com/office/officeart/2005/8/layout/chevron2"/>
    <dgm:cxn modelId="{F8286379-30EE-4E86-B049-944616E95ED1}" srcId="{B63514D2-123D-4E9C-9F86-7EFD50C8251D}" destId="{41C3196C-C009-4D58-BC93-6232D7DFBD6B}" srcOrd="1" destOrd="0" parTransId="{6C8E5DC7-A14D-46BC-ADDB-8E37857519DA}" sibTransId="{E00410E9-F669-4C22-8831-CF4B34C9943F}"/>
    <dgm:cxn modelId="{DCB57B9D-4A12-4BBF-9C3B-969324CE0387}" type="presOf" srcId="{1E58CACA-139E-458B-B692-942904676CB4}" destId="{CC3C0B15-928A-4447-8482-9AAD04E40F51}" srcOrd="0" destOrd="0" presId="urn:microsoft.com/office/officeart/2005/8/layout/chevron2"/>
    <dgm:cxn modelId="{48D3F2A6-DF88-4D95-B7F3-CD0F87A6EDD7}" type="presOf" srcId="{41C3196C-C009-4D58-BC93-6232D7DFBD6B}" destId="{267AB609-C402-433E-8D9D-B9D72EA571DC}" srcOrd="0" destOrd="0" presId="urn:microsoft.com/office/officeart/2005/8/layout/chevron2"/>
    <dgm:cxn modelId="{9366D2BB-FF6D-454E-A15B-3B1845BA3F4F}" srcId="{2CAB1627-A519-45FF-8D99-C3851F8E9CFD}" destId="{92DB5A14-8903-495E-B22F-64563B67D0F7}" srcOrd="0" destOrd="0" parTransId="{C113054E-2BBC-4739-B3D8-33526C2BF884}" sibTransId="{6D58F96E-DB9B-4CAB-91BD-32BEAE2845D8}"/>
    <dgm:cxn modelId="{F997FCDB-F0BB-4CCC-9452-E7630B1393DA}" type="presOf" srcId="{F37AD021-6B17-4DFA-93DE-3C09FDE9622C}" destId="{C3F88EF1-2DFE-4F87-B397-E5BFB4A8A854}" srcOrd="0" destOrd="0" presId="urn:microsoft.com/office/officeart/2005/8/layout/chevron2"/>
    <dgm:cxn modelId="{72093FF9-CA96-4EA2-A0F6-E9B1A4D6B185}" type="presOf" srcId="{2CAB1627-A519-45FF-8D99-C3851F8E9CFD}" destId="{DAEC8300-1662-4BD1-A58C-2A6F7A8261B5}" srcOrd="0" destOrd="0" presId="urn:microsoft.com/office/officeart/2005/8/layout/chevron2"/>
    <dgm:cxn modelId="{EAFC12FF-B890-4D84-80B0-946D7EDEB640}" type="presOf" srcId="{92DB5A14-8903-495E-B22F-64563B67D0F7}" destId="{77AAB6E0-FA54-4653-B5F9-EDD53F7DBE8F}" srcOrd="0" destOrd="0" presId="urn:microsoft.com/office/officeart/2005/8/layout/chevron2"/>
    <dgm:cxn modelId="{FD686C42-A933-4330-AEC1-2EA7D91A4873}" type="presParOf" srcId="{313265F7-5D05-4154-8B17-22EF9DF08AAC}" destId="{0A0CC81E-7D60-477B-A3C0-76F93DF48AE2}" srcOrd="0" destOrd="0" presId="urn:microsoft.com/office/officeart/2005/8/layout/chevron2"/>
    <dgm:cxn modelId="{8637401A-A54E-4EFD-8B1C-BC93C0167A42}" type="presParOf" srcId="{0A0CC81E-7D60-477B-A3C0-76F93DF48AE2}" destId="{DAEC8300-1662-4BD1-A58C-2A6F7A8261B5}" srcOrd="0" destOrd="0" presId="urn:microsoft.com/office/officeart/2005/8/layout/chevron2"/>
    <dgm:cxn modelId="{FDCB3143-893C-432E-B0D3-A6757D926092}" type="presParOf" srcId="{0A0CC81E-7D60-477B-A3C0-76F93DF48AE2}" destId="{77AAB6E0-FA54-4653-B5F9-EDD53F7DBE8F}" srcOrd="1" destOrd="0" presId="urn:microsoft.com/office/officeart/2005/8/layout/chevron2"/>
    <dgm:cxn modelId="{5E54D87A-5505-4399-9F3C-0A8C94104925}" type="presParOf" srcId="{313265F7-5D05-4154-8B17-22EF9DF08AAC}" destId="{8D5BB88B-B348-44D2-BAAF-52809884BAA7}" srcOrd="1" destOrd="0" presId="urn:microsoft.com/office/officeart/2005/8/layout/chevron2"/>
    <dgm:cxn modelId="{9B262A75-4652-4158-A681-80ADDC4AC348}" type="presParOf" srcId="{313265F7-5D05-4154-8B17-22EF9DF08AAC}" destId="{D9AD2107-7B64-4370-A9B5-D10BF0D0E543}" srcOrd="2" destOrd="0" presId="urn:microsoft.com/office/officeart/2005/8/layout/chevron2"/>
    <dgm:cxn modelId="{0BA88B4F-57D6-4506-99A8-33E83B1F5665}" type="presParOf" srcId="{D9AD2107-7B64-4370-A9B5-D10BF0D0E543}" destId="{267AB609-C402-433E-8D9D-B9D72EA571DC}" srcOrd="0" destOrd="0" presId="urn:microsoft.com/office/officeart/2005/8/layout/chevron2"/>
    <dgm:cxn modelId="{71D7B663-74DD-4F25-852F-8658144AD6D3}" type="presParOf" srcId="{D9AD2107-7B64-4370-A9B5-D10BF0D0E543}" destId="{CC3C0B15-928A-4447-8482-9AAD04E40F51}" srcOrd="1" destOrd="0" presId="urn:microsoft.com/office/officeart/2005/8/layout/chevron2"/>
    <dgm:cxn modelId="{BF4D4152-D815-41DD-8D4D-B6A9F3167FEF}" type="presParOf" srcId="{313265F7-5D05-4154-8B17-22EF9DF08AAC}" destId="{B144AEFC-AA7E-4DE1-A10B-191A47763C66}" srcOrd="3" destOrd="0" presId="urn:microsoft.com/office/officeart/2005/8/layout/chevron2"/>
    <dgm:cxn modelId="{B688FBFB-4091-4220-8A9E-01423637110A}" type="presParOf" srcId="{313265F7-5D05-4154-8B17-22EF9DF08AAC}" destId="{B4AF2E84-22A5-4082-8277-275AF5497331}" srcOrd="4" destOrd="0" presId="urn:microsoft.com/office/officeart/2005/8/layout/chevron2"/>
    <dgm:cxn modelId="{4FFEAE42-61E3-4FF6-AF06-99F5BB58EFB8}" type="presParOf" srcId="{B4AF2E84-22A5-4082-8277-275AF5497331}" destId="{743BE68D-5134-4E90-89DB-E8015A4868CA}" srcOrd="0" destOrd="0" presId="urn:microsoft.com/office/officeart/2005/8/layout/chevron2"/>
    <dgm:cxn modelId="{F0D070E8-C0A5-4FBF-A99C-4639325F9151}" type="presParOf" srcId="{B4AF2E84-22A5-4082-8277-275AF5497331}" destId="{C3F88EF1-2DFE-4F87-B397-E5BFB4A8A8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C8300-1662-4BD1-A58C-2A6F7A8261B5}">
      <dsp:nvSpPr>
        <dsp:cNvPr id="0" name=""/>
        <dsp:cNvSpPr/>
      </dsp:nvSpPr>
      <dsp:spPr>
        <a:xfrm rot="5400000">
          <a:off x="-250449" y="252828"/>
          <a:ext cx="1669666" cy="116876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vi-VN" sz="3400" kern="1200" dirty="0"/>
            <a:t>1</a:t>
          </a:r>
        </a:p>
      </dsp:txBody>
      <dsp:txXfrm rot="-5400000">
        <a:off x="1" y="586761"/>
        <a:ext cx="1168766" cy="500900"/>
      </dsp:txXfrm>
    </dsp:sp>
    <dsp:sp modelId="{77AAB6E0-FA54-4653-B5F9-EDD53F7DBE8F}">
      <dsp:nvSpPr>
        <dsp:cNvPr id="0" name=""/>
        <dsp:cNvSpPr/>
      </dsp:nvSpPr>
      <dsp:spPr>
        <a:xfrm rot="5400000">
          <a:off x="5388575" y="-4219808"/>
          <a:ext cx="1085283" cy="952490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i="1" kern="1200" dirty="0"/>
            <a:t>Về việc trang bị sách cho thư viện</a:t>
          </a:r>
          <a:endParaRPr lang="vi-VN" sz="3500" kern="1200" dirty="0"/>
        </a:p>
      </dsp:txBody>
      <dsp:txXfrm rot="-5400000">
        <a:off x="1168767" y="52979"/>
        <a:ext cx="9471921" cy="979325"/>
      </dsp:txXfrm>
    </dsp:sp>
    <dsp:sp modelId="{267AB609-C402-433E-8D9D-B9D72EA571DC}">
      <dsp:nvSpPr>
        <dsp:cNvPr id="0" name=""/>
        <dsp:cNvSpPr/>
      </dsp:nvSpPr>
      <dsp:spPr>
        <a:xfrm rot="5400000">
          <a:off x="-250449" y="1729200"/>
          <a:ext cx="1669666" cy="116876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vi-VN" sz="3400" kern="1200" dirty="0"/>
            <a:t>2</a:t>
          </a:r>
        </a:p>
      </dsp:txBody>
      <dsp:txXfrm rot="-5400000">
        <a:off x="1" y="2063133"/>
        <a:ext cx="1168766" cy="500900"/>
      </dsp:txXfrm>
    </dsp:sp>
    <dsp:sp modelId="{CC3C0B15-928A-4447-8482-9AAD04E40F51}">
      <dsp:nvSpPr>
        <dsp:cNvPr id="0" name=""/>
        <dsp:cNvSpPr/>
      </dsp:nvSpPr>
      <dsp:spPr>
        <a:xfrm rot="5400000">
          <a:off x="5388575" y="-2741058"/>
          <a:ext cx="1085283" cy="952490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i="1" kern="1200" dirty="0"/>
            <a:t>Về việc tổ chức Chương trình "Thư viện thân thiện" </a:t>
          </a:r>
          <a:endParaRPr lang="vi-VN" sz="3500" kern="1200" dirty="0"/>
        </a:p>
      </dsp:txBody>
      <dsp:txXfrm rot="-5400000">
        <a:off x="1168767" y="1531729"/>
        <a:ext cx="9471921" cy="979325"/>
      </dsp:txXfrm>
    </dsp:sp>
    <dsp:sp modelId="{743BE68D-5134-4E90-89DB-E8015A4868CA}">
      <dsp:nvSpPr>
        <dsp:cNvPr id="0" name=""/>
        <dsp:cNvSpPr/>
      </dsp:nvSpPr>
      <dsp:spPr>
        <a:xfrm rot="5400000">
          <a:off x="-250449" y="3205571"/>
          <a:ext cx="1669666" cy="116876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vi-VN" sz="3400" kern="1200" dirty="0"/>
            <a:t>3</a:t>
          </a:r>
        </a:p>
      </dsp:txBody>
      <dsp:txXfrm rot="-5400000">
        <a:off x="1" y="3539504"/>
        <a:ext cx="1168766" cy="500900"/>
      </dsp:txXfrm>
    </dsp:sp>
    <dsp:sp modelId="{C3F88EF1-2DFE-4F87-B397-E5BFB4A8A854}">
      <dsp:nvSpPr>
        <dsp:cNvPr id="0" name=""/>
        <dsp:cNvSpPr/>
      </dsp:nvSpPr>
      <dsp:spPr>
        <a:xfrm rot="5400000">
          <a:off x="5388575" y="-1264686"/>
          <a:ext cx="1085283" cy="952490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i="1" kern="1200" dirty="0"/>
            <a:t>Vấn đề phối hợp giữa RtR và Bộ GD&amp;ĐT</a:t>
          </a:r>
          <a:endParaRPr lang="vi-VN" sz="3500" kern="1200" dirty="0"/>
        </a:p>
      </dsp:txBody>
      <dsp:txXfrm rot="-5400000">
        <a:off x="1168767" y="3008101"/>
        <a:ext cx="9471921" cy="979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29/06/2018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122217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29/06/2018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397476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29/06/2018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246172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29/06/2018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28536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3D4D7-120B-4B9E-B7D7-7BC5DC2019C9}" type="datetimeFigureOut">
              <a:rPr lang="vi-VN" smtClean="0"/>
              <a:t>29/06/2018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3905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953D4D7-120B-4B9E-B7D7-7BC5DC2019C9}" type="datetimeFigureOut">
              <a:rPr lang="vi-VN" smtClean="0"/>
              <a:t>29/06/2018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116743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953D4D7-120B-4B9E-B7D7-7BC5DC2019C9}" type="datetimeFigureOut">
              <a:rPr lang="vi-VN" smtClean="0"/>
              <a:t>29/06/2018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400500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953D4D7-120B-4B9E-B7D7-7BC5DC2019C9}" type="datetimeFigureOut">
              <a:rPr lang="vi-VN" smtClean="0"/>
              <a:t>29/06/2018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90812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3D4D7-120B-4B9E-B7D7-7BC5DC2019C9}" type="datetimeFigureOut">
              <a:rPr lang="vi-VN" smtClean="0"/>
              <a:t>29/06/2018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82581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53D4D7-120B-4B9E-B7D7-7BC5DC2019C9}" type="datetimeFigureOut">
              <a:rPr lang="vi-VN" smtClean="0"/>
              <a:t>29/06/2018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367549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53D4D7-120B-4B9E-B7D7-7BC5DC2019C9}" type="datetimeFigureOut">
              <a:rPr lang="vi-VN" smtClean="0"/>
              <a:t>29/06/2018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1528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3D4D7-120B-4B9E-B7D7-7BC5DC2019C9}" type="datetimeFigureOut">
              <a:rPr lang="vi-VN" smtClean="0"/>
              <a:t>29/06/2018</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2B037-00E1-4E2B-A4C0-DED66945ABAE}" type="slidenum">
              <a:rPr lang="vi-VN" smtClean="0"/>
              <a:t>‹#›</a:t>
            </a:fld>
            <a:endParaRPr lang="vi-VN"/>
          </a:p>
        </p:txBody>
      </p:sp>
    </p:spTree>
    <p:extLst>
      <p:ext uri="{BB962C8B-B14F-4D97-AF65-F5344CB8AC3E}">
        <p14:creationId xmlns:p14="http://schemas.microsoft.com/office/powerpoint/2010/main" val="323287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34882"/>
            <a:ext cx="12192000" cy="2393484"/>
          </a:xfrm>
          <a:prstGeom prst="rect">
            <a:avLst/>
          </a:prstGeom>
        </p:spPr>
      </p:pic>
      <p:sp>
        <p:nvSpPr>
          <p:cNvPr id="2" name="Title 1"/>
          <p:cNvSpPr>
            <a:spLocks noGrp="1"/>
          </p:cNvSpPr>
          <p:nvPr>
            <p:ph type="ctrTitle"/>
          </p:nvPr>
        </p:nvSpPr>
        <p:spPr>
          <a:xfrm>
            <a:off x="1055987" y="4416036"/>
            <a:ext cx="10482470" cy="1835948"/>
          </a:xfrm>
        </p:spPr>
        <p:txBody>
          <a:bodyPr>
            <a:noAutofit/>
          </a:bodyPr>
          <a:lstStyle/>
          <a:p>
            <a:pPr>
              <a:lnSpc>
                <a:spcPct val="110000"/>
              </a:lnSpc>
            </a:pPr>
            <a:r>
              <a:rPr lang="vi-VN" sz="3600" b="1" dirty="0">
                <a:solidFill>
                  <a:srgbClr val="FF0000"/>
                </a:solidFill>
                <a:effectLst>
                  <a:outerShdw blurRad="38100" dist="38100" dir="2700000" algn="tl">
                    <a:srgbClr val="000000">
                      <a:alpha val="43137"/>
                    </a:srgbClr>
                  </a:outerShdw>
                </a:effectLst>
              </a:rPr>
              <a:t>TÌNH HÌNH TRIỂN KHAI </a:t>
            </a:r>
            <a:br>
              <a:rPr lang="vi-VN" sz="3600" b="1" dirty="0">
                <a:solidFill>
                  <a:srgbClr val="FF0000"/>
                </a:solidFill>
                <a:effectLst>
                  <a:outerShdw blurRad="38100" dist="38100" dir="2700000" algn="tl">
                    <a:srgbClr val="000000">
                      <a:alpha val="43137"/>
                    </a:srgbClr>
                  </a:outerShdw>
                </a:effectLst>
              </a:rPr>
            </a:br>
            <a:r>
              <a:rPr lang="vi-VN" sz="3600" b="1" dirty="0">
                <a:solidFill>
                  <a:srgbClr val="FF0000"/>
                </a:solidFill>
                <a:effectLst>
                  <a:outerShdw blurRad="38100" dist="38100" dir="2700000" algn="tl">
                    <a:srgbClr val="000000">
                      <a:alpha val="43137"/>
                    </a:srgbClr>
                  </a:outerShdw>
                </a:effectLst>
              </a:rPr>
              <a:t>CHƯƠNG TRÌNH THƯ VIỆN THÂN THIỆN </a:t>
            </a:r>
            <a:br>
              <a:rPr lang="vi-VN" sz="3600" b="1" dirty="0">
                <a:solidFill>
                  <a:srgbClr val="FF0000"/>
                </a:solidFill>
                <a:effectLst>
                  <a:outerShdw blurRad="38100" dist="38100" dir="2700000" algn="tl">
                    <a:srgbClr val="000000">
                      <a:alpha val="43137"/>
                    </a:srgbClr>
                  </a:outerShdw>
                </a:effectLst>
              </a:rPr>
            </a:br>
            <a:r>
              <a:rPr lang="vi-VN" sz="3600" b="1" dirty="0">
                <a:solidFill>
                  <a:srgbClr val="FF0000"/>
                </a:solidFill>
                <a:effectLst>
                  <a:outerShdw blurRad="38100" dist="38100" dir="2700000" algn="tl">
                    <a:srgbClr val="000000">
                      <a:alpha val="43137"/>
                    </a:srgbClr>
                  </a:outerShdw>
                </a:effectLst>
              </a:rPr>
              <a:t>TẠI CÁC TRƯỜNG TIỂU HỌC</a:t>
            </a:r>
            <a:endParaRPr lang="vi-VN" sz="3600"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629478" y="202264"/>
            <a:ext cx="1815549" cy="1244948"/>
          </a:xfrm>
          <a:prstGeom prst="rect">
            <a:avLst/>
          </a:prstGeom>
        </p:spPr>
      </p:pic>
      <p:pic>
        <p:nvPicPr>
          <p:cNvPr id="6" name="Picture 5"/>
          <p:cNvPicPr>
            <a:picLocks noChangeAspect="1"/>
          </p:cNvPicPr>
          <p:nvPr/>
        </p:nvPicPr>
        <p:blipFill>
          <a:blip r:embed="rId4"/>
          <a:stretch>
            <a:fillRect/>
          </a:stretch>
        </p:blipFill>
        <p:spPr>
          <a:xfrm>
            <a:off x="9552376" y="164458"/>
            <a:ext cx="1499937" cy="1533771"/>
          </a:xfrm>
          <a:prstGeom prst="rect">
            <a:avLst/>
          </a:prstGeom>
        </p:spPr>
      </p:pic>
      <p:sp>
        <p:nvSpPr>
          <p:cNvPr id="10" name="Rectangle 9"/>
          <p:cNvSpPr/>
          <p:nvPr/>
        </p:nvSpPr>
        <p:spPr>
          <a:xfrm>
            <a:off x="143729" y="2795056"/>
            <a:ext cx="5952271" cy="769441"/>
          </a:xfrm>
          <a:prstGeom prst="rect">
            <a:avLst/>
          </a:prstGeom>
          <a:noFill/>
        </p:spPr>
        <p:txBody>
          <a:bodyPr wrap="none" lIns="91440" tIns="45720" rIns="91440" bIns="45720">
            <a:spAutoFit/>
          </a:bodyPr>
          <a:lstStyle/>
          <a:p>
            <a:pPr algn="ctr"/>
            <a:r>
              <a:rPr lang="vi-VN" sz="4400" b="1" cap="none" spc="0" dirty="0">
                <a:ln w="22225">
                  <a:solidFill>
                    <a:schemeClr val="accent2"/>
                  </a:solidFill>
                  <a:prstDash val="solid"/>
                </a:ln>
                <a:solidFill>
                  <a:schemeClr val="accent2">
                    <a:lumMod val="40000"/>
                    <a:lumOff val="60000"/>
                  </a:schemeClr>
                </a:solidFill>
                <a:effectLst/>
              </a:rPr>
              <a:t>BÁO CÁO KHẢO SÁT</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3934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3556233"/>
              </p:ext>
            </p:extLst>
          </p:nvPr>
        </p:nvGraphicFramePr>
        <p:xfrm>
          <a:off x="1678898" y="1034321"/>
          <a:ext cx="9069050" cy="5396459"/>
        </p:xfrm>
        <a:graphic>
          <a:graphicData uri="http://schemas.openxmlformats.org/drawingml/2006/table">
            <a:tbl>
              <a:tblPr firstRow="1" firstCol="1" lastRow="1" lastCol="1" bandRow="1" bandCol="1">
                <a:tableStyleId>{5C22544A-7EE6-4342-B048-85BDC9FD1C3A}</a:tableStyleId>
              </a:tblPr>
              <a:tblGrid>
                <a:gridCol w="4175678">
                  <a:extLst>
                    <a:ext uri="{9D8B030D-6E8A-4147-A177-3AD203B41FA5}">
                      <a16:colId xmlns:a16="http://schemas.microsoft.com/office/drawing/2014/main" val="20000"/>
                    </a:ext>
                  </a:extLst>
                </a:gridCol>
                <a:gridCol w="4893372">
                  <a:extLst>
                    <a:ext uri="{9D8B030D-6E8A-4147-A177-3AD203B41FA5}">
                      <a16:colId xmlns:a16="http://schemas.microsoft.com/office/drawing/2014/main" val="20001"/>
                    </a:ext>
                  </a:extLst>
                </a:gridCol>
              </a:tblGrid>
              <a:tr h="5396459">
                <a:tc>
                  <a:txBody>
                    <a:bodyPr/>
                    <a:lstStyle/>
                    <a:p>
                      <a:pPr marL="0" marR="0">
                        <a:lnSpc>
                          <a:spcPct val="130000"/>
                        </a:lnSpc>
                        <a:spcBef>
                          <a:spcPts val="0"/>
                        </a:spcBef>
                        <a:spcAft>
                          <a:spcPts val="0"/>
                        </a:spcAft>
                      </a:pPr>
                      <a:r>
                        <a:rPr lang="en-US" sz="1300" dirty="0">
                          <a:effectLst/>
                        </a:rPr>
                        <a:t> </a:t>
                      </a:r>
                      <a:endParaRPr lang="en-US" sz="1000" dirty="0">
                        <a:effectLst/>
                        <a:latin typeface="Arial"/>
                        <a:ea typeface="Times New Roman"/>
                        <a:cs typeface="Times New Roman"/>
                      </a:endParaRPr>
                    </a:p>
                  </a:txBody>
                  <a:tcPr marL="68580" marR="68580" marT="0" marB="0"/>
                </a:tc>
                <a:tc>
                  <a:txBody>
                    <a:bodyPr/>
                    <a:lstStyle/>
                    <a:p>
                      <a:pPr marL="0" marR="0">
                        <a:lnSpc>
                          <a:spcPct val="130000"/>
                        </a:lnSpc>
                        <a:spcBef>
                          <a:spcPts val="0"/>
                        </a:spcBef>
                        <a:spcAft>
                          <a:spcPts val="0"/>
                        </a:spcAft>
                      </a:pPr>
                      <a:endParaRPr lang="en-US" sz="13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99" y="1194056"/>
            <a:ext cx="4647668" cy="485828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220" y="1111856"/>
            <a:ext cx="4755550" cy="494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3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032514"/>
          </a:xfrm>
          <a:solidFill>
            <a:schemeClr val="accent1"/>
          </a:solidFill>
          <a:scene3d>
            <a:camera prst="orthographicFront"/>
            <a:lightRig rig="threePt" dir="t"/>
          </a:scene3d>
          <a:sp3d>
            <a:bevelT w="114300" prst="artDeco"/>
          </a:sp3d>
        </p:spPr>
        <p:txBody>
          <a:bodyPr>
            <a:noAutofit/>
          </a:bodyPr>
          <a:lstStyle/>
          <a:p>
            <a:pPr algn="ctr"/>
            <a:r>
              <a:rPr lang="vi-VN" sz="3200" b="1" dirty="0">
                <a:solidFill>
                  <a:srgbClr val="FFFF00"/>
                </a:solidFill>
              </a:rPr>
              <a:t> Về tổ chức chương trình "Thư viện thân thiện" </a:t>
            </a:r>
            <a:endParaRPr lang="en-US" sz="3200" b="1" dirty="0">
              <a:solidFill>
                <a:srgbClr val="FFFF00"/>
              </a:solidFill>
            </a:endParaRPr>
          </a:p>
        </p:txBody>
      </p:sp>
      <p:sp>
        <p:nvSpPr>
          <p:cNvPr id="5" name="Rounded Rectangle 4"/>
          <p:cNvSpPr/>
          <p:nvPr/>
        </p:nvSpPr>
        <p:spPr>
          <a:xfrm>
            <a:off x="179882" y="1348813"/>
            <a:ext cx="11857220" cy="13896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endParaRPr lang="vi-VN" b="1" i="1" dirty="0"/>
          </a:p>
          <a:p>
            <a:r>
              <a:rPr lang="vi-VN" dirty="0"/>
              <a:t>- </a:t>
            </a:r>
            <a:r>
              <a:rPr lang="vi-VN" i="1" dirty="0"/>
              <a:t>Vấn đề đối ứng sách</a:t>
            </a:r>
            <a:r>
              <a:rPr lang="vi-VN" dirty="0"/>
              <a:t>: Nếu yêu cầu các nhà trường phải đối ứng sách đồng đều ở tất cả các vùng miền thì sẽ rất khó cho nhà trường trong các HĐ: mua sách (tăng theo từng năm), chuẩn bị cơ sở vật chất cho phòng đọc. Việc duy trì TV bền vững sau khi dự án kết thúc sẽ khó khả thi ở một số nơi, nhất là ở những địa bàn khó khăn.</a:t>
            </a:r>
            <a:endParaRPr lang="en-US" dirty="0"/>
          </a:p>
          <a:p>
            <a:pPr algn="just">
              <a:lnSpc>
                <a:spcPct val="120000"/>
              </a:lnSpc>
            </a:pPr>
            <a:endParaRPr lang="vi-VN" sz="2700" b="1" dirty="0"/>
          </a:p>
        </p:txBody>
      </p:sp>
      <p:sp>
        <p:nvSpPr>
          <p:cNvPr id="6" name="Rounded Rectangle 5"/>
          <p:cNvSpPr/>
          <p:nvPr/>
        </p:nvSpPr>
        <p:spPr>
          <a:xfrm>
            <a:off x="179882" y="2990161"/>
            <a:ext cx="11857220" cy="1089120"/>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en-US" b="1" i="1" dirty="0"/>
          </a:p>
          <a:p>
            <a:r>
              <a:rPr lang="vi-VN" dirty="0"/>
              <a:t>- </a:t>
            </a:r>
            <a:r>
              <a:rPr lang="vi-VN" i="1" dirty="0"/>
              <a:t>Việc tổ chức cho phụ huynh đến đọc sách cùng con</a:t>
            </a:r>
            <a:r>
              <a:rPr lang="vi-VN" dirty="0"/>
              <a:t>: cần được tổ chức và duy trì tốt hơn, nếu không sẽ chỉ mang tính hình thức vì không đáp ứng nhu cầu đọc sách của PH. Có thể tăng thêm các đầu sách ở mục “tra cứu” và các sách chuyên môn dành cho PH và GV.</a:t>
            </a:r>
            <a:endParaRPr lang="en-US" dirty="0"/>
          </a:p>
          <a:p>
            <a:pPr algn="just"/>
            <a:endParaRPr lang="vi-VN" sz="2600" b="1" dirty="0"/>
          </a:p>
        </p:txBody>
      </p:sp>
      <p:sp>
        <p:nvSpPr>
          <p:cNvPr id="7" name="Rounded Rectangle 6"/>
          <p:cNvSpPr/>
          <p:nvPr/>
        </p:nvSpPr>
        <p:spPr>
          <a:xfrm>
            <a:off x="179882" y="4295104"/>
            <a:ext cx="11857219" cy="1031568"/>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vi-VN" dirty="0"/>
              <a:t> </a:t>
            </a:r>
          </a:p>
          <a:p>
            <a:r>
              <a:rPr lang="vi-VN" dirty="0"/>
              <a:t>- Cần có cơ chế thù lao cho GV phụ trách thư viện để duy trì tính bền vững của thư viện. RTR cũng nên cung cấp phần mềm quản lý thư viện tích hợp với phần mềm quản lý thư viện các trường đang dùng hiện hành để thuận tiện cho việc theo dõi mượn, trả và làm báo cáo thống kê theo yêu cầu của RTR</a:t>
            </a:r>
            <a:endParaRPr lang="en-US" dirty="0"/>
          </a:p>
          <a:p>
            <a:pPr algn="just">
              <a:lnSpc>
                <a:spcPct val="120000"/>
              </a:lnSpc>
            </a:pPr>
            <a:endParaRPr lang="vi-VN" sz="2600" b="1"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472D523D-F6E0-AD44-90AD-17590647AC28}"/>
              </a:ext>
            </a:extLst>
          </p:cNvPr>
          <p:cNvSpPr/>
          <p:nvPr/>
        </p:nvSpPr>
        <p:spPr>
          <a:xfrm>
            <a:off x="179882" y="5635960"/>
            <a:ext cx="11752288" cy="1184565"/>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vi-VN" dirty="0"/>
          </a:p>
          <a:p>
            <a:r>
              <a:rPr lang="vi-VN" dirty="0"/>
              <a:t>- Cần có các văn bản hướng dẫn tích hợp giữa Thư viện thân thiện với việc triển khai phòng đọc thư viện hiện tại trong các trường tiểu học (theo Quyết định số 01/2003/QĐ-BGDĐT quy định về tiêu chuẩn thư viện trường phổ thông)để các trường cho dù không có sự tài trợ của RtR vẫn có thể phát huy được tác dụng của thư viện.</a:t>
            </a:r>
            <a:endParaRPr lang="en-US" dirty="0"/>
          </a:p>
          <a:p>
            <a:pPr algn="just">
              <a:lnSpc>
                <a:spcPct val="120000"/>
              </a:lnSpc>
            </a:pPr>
            <a:endParaRPr lang="vi-VN"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36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311974"/>
          </a:xfrm>
          <a:solidFill>
            <a:schemeClr val="accent1"/>
          </a:solidFill>
          <a:scene3d>
            <a:camera prst="orthographicFront"/>
            <a:lightRig rig="threePt" dir="t"/>
          </a:scene3d>
          <a:sp3d>
            <a:bevelT w="114300" prst="artDeco"/>
          </a:sp3d>
        </p:spPr>
        <p:txBody>
          <a:bodyPr>
            <a:noAutofit/>
          </a:bodyPr>
          <a:lstStyle/>
          <a:p>
            <a:pPr algn="ctr">
              <a:lnSpc>
                <a:spcPct val="120000"/>
              </a:lnSpc>
            </a:pPr>
            <a:br>
              <a:rPr lang="en-US" sz="3200" b="1" dirty="0">
                <a:solidFill>
                  <a:srgbClr val="FFFF00"/>
                </a:solidFill>
                <a:latin typeface="Times New Roman" panose="02020603050405020304" pitchFamily="18" charset="0"/>
                <a:cs typeface="Times New Roman" panose="02020603050405020304" pitchFamily="18" charset="0"/>
              </a:rPr>
            </a:br>
            <a:r>
              <a:rPr lang="en-US" sz="3200" b="1" dirty="0" err="1">
                <a:solidFill>
                  <a:srgbClr val="FFFF00"/>
                </a:solidFill>
                <a:latin typeface="Times New Roman" panose="02020603050405020304" pitchFamily="18" charset="0"/>
                <a:cs typeface="Times New Roman" panose="02020603050405020304" pitchFamily="18" charset="0"/>
              </a:rPr>
              <a:t>Vấn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đề</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phối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hợp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giữa</a:t>
            </a:r>
            <a:r>
              <a:rPr lang="en-US" sz="3200" b="1" dirty="0">
                <a:solidFill>
                  <a:srgbClr val="FFFF00"/>
                </a:solidFill>
                <a:latin typeface="Times New Roman" panose="02020603050405020304" pitchFamily="18" charset="0"/>
                <a:cs typeface="Times New Roman" panose="02020603050405020304" pitchFamily="18" charset="0"/>
              </a:rPr>
              <a:t> Room to Read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Bộ</a:t>
            </a:r>
            <a:r>
              <a:rPr lang="en-US" sz="3200" b="1" dirty="0">
                <a:solidFill>
                  <a:srgbClr val="FFFF00"/>
                </a:solidFill>
                <a:latin typeface="Times New Roman" panose="02020603050405020304" pitchFamily="18" charset="0"/>
                <a:cs typeface="Times New Roman" panose="02020603050405020304" pitchFamily="18" charset="0"/>
              </a:rPr>
              <a:t> GD&amp;ĐT</a:t>
            </a:r>
            <a:br>
              <a:rPr lang="en-US" sz="3200" b="1" dirty="0">
                <a:solidFill>
                  <a:srgbClr val="FFFF00"/>
                </a:solidFill>
                <a:latin typeface="Times New Roman" panose="02020603050405020304" pitchFamily="18" charset="0"/>
                <a:cs typeface="Times New Roman" panose="02020603050405020304" pitchFamily="18" charset="0"/>
              </a:rPr>
            </a:b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83877A65-280A-434E-AF16-99AF299E19CC}"/>
              </a:ext>
            </a:extLst>
          </p:cNvPr>
          <p:cNvSpPr>
            <a:spLocks noGrp="1"/>
          </p:cNvSpPr>
          <p:nvPr>
            <p:ph idx="1"/>
          </p:nvPr>
        </p:nvSpPr>
        <p:spPr>
          <a:xfrm>
            <a:off x="838200" y="3489879"/>
            <a:ext cx="10665502" cy="136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ormAutofit/>
          </a:bodyPr>
          <a:lstStyle/>
          <a:p>
            <a:pPr indent="457200" algn="just">
              <a:spcAft>
                <a:spcPts val="0"/>
              </a:spcAft>
            </a:pPr>
            <a:r>
              <a:rPr lang="en-US" sz="2000" dirty="0" err="1">
                <a:latin typeface="Arial" panose="020B0604020202020204" pitchFamily="34" charset="0"/>
                <a:ea typeface="Times New Roman" panose="02020603050405020304" pitchFamily="18" charset="0"/>
                <a:cs typeface="Arial" panose="020B0604020202020204" pitchFamily="34" charset="0"/>
              </a:rPr>
              <a:t>Phối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hợp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xây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một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bản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hướng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địa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trường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triển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mô</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này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hỗ</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một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thực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hiện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Content Placeholder 5">
            <a:extLst>
              <a:ext uri="{FF2B5EF4-FFF2-40B4-BE49-F238E27FC236}">
                <a16:creationId xmlns:a16="http://schemas.microsoft.com/office/drawing/2014/main" id="{B734E27A-46AF-884F-B3F2-D3961B29E412}"/>
              </a:ext>
            </a:extLst>
          </p:cNvPr>
          <p:cNvSpPr txBox="1">
            <a:spLocks/>
          </p:cNvSpPr>
          <p:nvPr/>
        </p:nvSpPr>
        <p:spPr>
          <a:xfrm>
            <a:off x="838200" y="1808483"/>
            <a:ext cx="10515600" cy="1367280"/>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indent="457200" algn="just"/>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tổng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đánh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bản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diện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đánh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ngoài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trong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đoạn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triển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dự</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quyết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định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mở</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trong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đoạn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tiếp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theo</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Content Placeholder 5">
            <a:extLst>
              <a:ext uri="{FF2B5EF4-FFF2-40B4-BE49-F238E27FC236}">
                <a16:creationId xmlns:a16="http://schemas.microsoft.com/office/drawing/2014/main" id="{A5265A75-800A-5D49-8BAF-DF339BA36048}"/>
              </a:ext>
            </a:extLst>
          </p:cNvPr>
          <p:cNvSpPr txBox="1">
            <a:spLocks/>
          </p:cNvSpPr>
          <p:nvPr/>
        </p:nvSpPr>
        <p:spPr>
          <a:xfrm>
            <a:off x="838200" y="5171275"/>
            <a:ext cx="10665502" cy="1367280"/>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indent="457200" algn="just"/>
            <a:r>
              <a:rPr lang="en-US" sz="2000" dirty="0" err="1">
                <a:latin typeface="Arial" panose="020B0604020202020204" pitchFamily="34" charset="0"/>
                <a:ea typeface="Times New Roman" panose="02020603050405020304" pitchFamily="18" charset="0"/>
                <a:cs typeface="Arial" panose="020B0604020202020204" pitchFamily="34" charset="0"/>
              </a:rPr>
              <a:t>Phối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hợp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với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đang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triển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thư</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viện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địa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phát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huy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hiệu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đảm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bảo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bền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37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a:extLst>
              <a:ext uri="{FF2B5EF4-FFF2-40B4-BE49-F238E27FC236}">
                <a16:creationId xmlns:a16="http://schemas.microsoft.com/office/drawing/2014/main" id="{3E73C28E-DA01-4949-B6CB-5831C8B08E7E}"/>
              </a:ext>
            </a:extLst>
          </p:cNvPr>
          <p:cNvSpPr>
            <a:spLocks noGrp="1"/>
          </p:cNvSpPr>
          <p:nvPr>
            <p:ph idx="1"/>
          </p:nvPr>
        </p:nvSpPr>
        <p:spPr>
          <a:xfrm>
            <a:off x="2092205" y="592286"/>
            <a:ext cx="8915400" cy="873125"/>
          </a:xfrm>
        </p:spPr>
        <p:txBody>
          <a:bodyPr/>
          <a:lstStyle/>
          <a:p>
            <a:pPr marL="0" indent="0" algn="ctr" eaLnBrk="1" hangingPunct="1">
              <a:buFont typeface="Wingdings 3" pitchFamily="2" charset="2"/>
              <a:buNone/>
            </a:pPr>
            <a:r>
              <a:rPr lang="en-US" altLang="en-US" sz="4800" b="1" dirty="0">
                <a:solidFill>
                  <a:srgbClr val="0070C0"/>
                </a:solidFill>
                <a:latin typeface="Arial" panose="020B0604020202020204" pitchFamily="34" charset="0"/>
                <a:cs typeface="Arial" panose="020B0604020202020204" pitchFamily="34" charset="0"/>
              </a:rPr>
              <a:t>TRÂN TRỌNG CẢM ƠN!</a:t>
            </a:r>
          </a:p>
        </p:txBody>
      </p:sp>
      <p:pic>
        <p:nvPicPr>
          <p:cNvPr id="2" name="Picture 1">
            <a:extLst>
              <a:ext uri="{FF2B5EF4-FFF2-40B4-BE49-F238E27FC236}">
                <a16:creationId xmlns:a16="http://schemas.microsoft.com/office/drawing/2014/main" id="{1AFE2D7F-E5AD-9047-A839-ABB2F88599EB}"/>
              </a:ext>
            </a:extLst>
          </p:cNvPr>
          <p:cNvPicPr>
            <a:picLocks noChangeAspect="1"/>
          </p:cNvPicPr>
          <p:nvPr/>
        </p:nvPicPr>
        <p:blipFill>
          <a:blip r:embed="rId2"/>
          <a:stretch>
            <a:fillRect/>
          </a:stretch>
        </p:blipFill>
        <p:spPr>
          <a:xfrm>
            <a:off x="2092205" y="1748797"/>
            <a:ext cx="8279016" cy="4654736"/>
          </a:xfrm>
          <a:prstGeom prst="rect">
            <a:avLst/>
          </a:prstGeom>
        </p:spPr>
      </p:pic>
    </p:spTree>
    <p:extLst>
      <p:ext uri="{BB962C8B-B14F-4D97-AF65-F5344CB8AC3E}">
        <p14:creationId xmlns:p14="http://schemas.microsoft.com/office/powerpoint/2010/main" val="137485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24261"/>
          </a:xfrm>
          <a:solidFill>
            <a:schemeClr val="accent1"/>
          </a:solidFill>
          <a:scene3d>
            <a:camera prst="orthographicFront"/>
            <a:lightRig rig="threePt" dir="t"/>
          </a:scene3d>
          <a:sp3d>
            <a:bevelT w="114300" prst="artDeco"/>
          </a:sp3d>
        </p:spPr>
        <p:txBody>
          <a:bodyPr>
            <a:noAutofit/>
          </a:bodyPr>
          <a:lstStyle/>
          <a:p>
            <a:pPr algn="ctr">
              <a:lnSpc>
                <a:spcPct val="120000"/>
              </a:lnSpc>
            </a:pPr>
            <a:r>
              <a:rPr lang="vi-VN" sz="3600" b="1" dirty="0">
                <a:solidFill>
                  <a:srgbClr val="FFFF00"/>
                </a:solidFill>
              </a:rPr>
              <a:t>LÝ DO VÀ NỘI DUNG KHẢO SÁT</a:t>
            </a:r>
            <a:endParaRPr lang="vi-VN" sz="3600" dirty="0">
              <a:solidFill>
                <a:srgbClr val="FFFF00"/>
              </a:solidFill>
            </a:endParaRPr>
          </a:p>
        </p:txBody>
      </p:sp>
      <p:sp>
        <p:nvSpPr>
          <p:cNvPr id="3" name="Content Placeholder 2"/>
          <p:cNvSpPr>
            <a:spLocks noGrp="1"/>
          </p:cNvSpPr>
          <p:nvPr>
            <p:ph idx="1"/>
          </p:nvPr>
        </p:nvSpPr>
        <p:spPr>
          <a:xfrm>
            <a:off x="737152" y="3257775"/>
            <a:ext cx="10717696" cy="569846"/>
          </a:xfrm>
        </p:spPr>
        <p:txBody>
          <a:bodyPr>
            <a:noAutofit/>
          </a:body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Nội dung</a:t>
            </a:r>
          </a:p>
        </p:txBody>
      </p:sp>
      <p:sp>
        <p:nvSpPr>
          <p:cNvPr id="5" name="Rounded Rectangle 4"/>
          <p:cNvSpPr/>
          <p:nvPr/>
        </p:nvSpPr>
        <p:spPr>
          <a:xfrm>
            <a:off x="1012962" y="1940735"/>
            <a:ext cx="10717696" cy="12864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000" dirty="0"/>
              <a:t>Thực hiện ý kiến chỉ đạo của Bộ trưởng tại Tờ trình số 417/GDTH ngày 2 tháng 11 năm 2016 về việc giao cho Viện KHGDVN tiếp quản dự án triển khai Chương trình “Thư viện thân thiện” do tổ chức Room to Read (RtR) tài trợ tại một số trường tiểu học của Việt Nam.</a:t>
            </a:r>
            <a:endParaRPr lang="vi-VN" sz="2000" b="1" dirty="0"/>
          </a:p>
        </p:txBody>
      </p:sp>
      <p:sp>
        <p:nvSpPr>
          <p:cNvPr id="6" name="Rounded Rectangle 5"/>
          <p:cNvSpPr/>
          <p:nvPr/>
        </p:nvSpPr>
        <p:spPr>
          <a:xfrm>
            <a:off x="1012963" y="3855342"/>
            <a:ext cx="10717696" cy="13527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10000"/>
              </a:lnSpc>
            </a:pPr>
            <a:r>
              <a:rPr lang="vi-VN" sz="2000" dirty="0"/>
              <a:t>- Tổng hợp báo cáo và thông tin của các tỉnh đã tham gia chương trình Thư viện thân thiện, bao gồm: Thái Nguyên, Tuyên Quang, Bắc Giang, Hà Tĩnh, Đắc Lắc, Bình Định, Long An, Tiền Giang, Trà Vinh, Vĩnh Long, Cần Thơ, Lâm Đồng, Tây Ninh.</a:t>
            </a:r>
            <a:endParaRPr lang="vi-VN" sz="2000" b="1" dirty="0">
              <a:latin typeface="Arial (Body)"/>
            </a:endParaRPr>
          </a:p>
        </p:txBody>
      </p:sp>
      <p:sp>
        <p:nvSpPr>
          <p:cNvPr id="7" name="Rounded Rectangle 6"/>
          <p:cNvSpPr/>
          <p:nvPr/>
        </p:nvSpPr>
        <p:spPr>
          <a:xfrm>
            <a:off x="1012962" y="5591330"/>
            <a:ext cx="10717697" cy="11208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vi-VN" sz="2000" dirty="0"/>
              <a:t>- Tổ chức khảo sát tại Đắc Lắc để đánh giá hiệu quả triển khai chương trình vào tháng 3/2017 (tọa đàm với Sở GD&amp;ĐT, Phòng GD và khảo sát tại các trường tiểu học)</a:t>
            </a:r>
            <a:endParaRPr lang="vi-VN" sz="2000" b="1" dirty="0">
              <a:latin typeface="Arial (Body)"/>
              <a:cs typeface="Arial" panose="020B0604020202020204" pitchFamily="34" charset="0"/>
            </a:endParaRPr>
          </a:p>
        </p:txBody>
      </p:sp>
      <p:sp>
        <p:nvSpPr>
          <p:cNvPr id="8" name="Content Placeholder 2">
            <a:extLst>
              <a:ext uri="{FF2B5EF4-FFF2-40B4-BE49-F238E27FC236}">
                <a16:creationId xmlns:a16="http://schemas.microsoft.com/office/drawing/2014/main" id="{97856D20-9DC8-9F40-8CA9-78EE2EA14E2A}"/>
              </a:ext>
            </a:extLst>
          </p:cNvPr>
          <p:cNvSpPr txBox="1">
            <a:spLocks/>
          </p:cNvSpPr>
          <p:nvPr/>
        </p:nvSpPr>
        <p:spPr>
          <a:xfrm>
            <a:off x="737152" y="1222613"/>
            <a:ext cx="10717696" cy="569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Lý do</a:t>
            </a:r>
          </a:p>
        </p:txBody>
      </p:sp>
    </p:spTree>
    <p:extLst>
      <p:ext uri="{BB962C8B-B14F-4D97-AF65-F5344CB8AC3E}">
        <p14:creationId xmlns:p14="http://schemas.microsoft.com/office/powerpoint/2010/main" val="269271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207042"/>
          </a:xfrm>
          <a:solidFill>
            <a:schemeClr val="accent1"/>
          </a:solidFill>
          <a:scene3d>
            <a:camera prst="orthographicFront"/>
            <a:lightRig rig="threePt" dir="t"/>
          </a:scene3d>
          <a:sp3d>
            <a:bevelT w="114300" prst="artDeco"/>
          </a:sp3d>
        </p:spPr>
        <p:txBody>
          <a:bodyPr>
            <a:noAutofit/>
          </a:bodyPr>
          <a:lstStyle/>
          <a:p>
            <a:pPr algn="ctr">
              <a:lnSpc>
                <a:spcPct val="100000"/>
              </a:lnSpc>
            </a:pPr>
            <a:r>
              <a:rPr lang="en-US" sz="3600" b="1" dirty="0">
                <a:solidFill>
                  <a:srgbClr val="FFFF00"/>
                </a:solidFill>
                <a:latin typeface="Times New Roman" panose="02020603050405020304" pitchFamily="18" charset="0"/>
                <a:cs typeface="Times New Roman" panose="02020603050405020304" pitchFamily="18" charset="0"/>
              </a:rPr>
              <a:t>KẾT QUẢ KHẢO SÁT</a:t>
            </a:r>
            <a:br>
              <a:rPr lang="en-US" sz="3600" b="1" dirty="0">
                <a:solidFill>
                  <a:srgbClr val="FFFF00"/>
                </a:solidFill>
                <a:latin typeface="Times New Roman" panose="02020603050405020304" pitchFamily="18" charset="0"/>
                <a:cs typeface="Times New Roman" panose="02020603050405020304" pitchFamily="18" charset="0"/>
              </a:rPr>
            </a:br>
            <a:r>
              <a:rPr lang="en-US" sz="3600" b="1" dirty="0" err="1">
                <a:solidFill>
                  <a:srgbClr val="FFFF00"/>
                </a:solidFill>
                <a:latin typeface="Times New Roman" panose="02020603050405020304" pitchFamily="18" charset="0"/>
                <a:cs typeface="Times New Roman" panose="02020603050405020304" pitchFamily="18" charset="0"/>
              </a:rPr>
              <a:t>Tình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hình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triển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khai</a:t>
            </a:r>
            <a:r>
              <a:rPr lang="en-US" sz="3600" b="1" dirty="0">
                <a:solidFill>
                  <a:srgbClr val="FFFF00"/>
                </a:solidFill>
                <a:latin typeface="Times New Roman" panose="02020603050405020304" pitchFamily="18" charset="0"/>
                <a:cs typeface="Times New Roman" panose="02020603050405020304" pitchFamily="18" charset="0"/>
              </a:rPr>
              <a:t> </a:t>
            </a:r>
            <a:r>
              <a:rPr lang="vi-VN" sz="3600" b="1" dirty="0">
                <a:solidFill>
                  <a:srgbClr val="FFFF00"/>
                </a:solidFill>
                <a:latin typeface="Times New Roman" panose="02020603050405020304" pitchFamily="18" charset="0"/>
                <a:cs typeface="Times New Roman" panose="02020603050405020304" pitchFamily="18" charset="0"/>
              </a:rPr>
              <a:t>Chương trình "Thư viện thân thiện"</a:t>
            </a:r>
          </a:p>
        </p:txBody>
      </p:sp>
      <p:sp>
        <p:nvSpPr>
          <p:cNvPr id="3" name="Content Placeholder 2"/>
          <p:cNvSpPr>
            <a:spLocks noGrp="1"/>
          </p:cNvSpPr>
          <p:nvPr>
            <p:ph idx="1"/>
          </p:nvPr>
        </p:nvSpPr>
        <p:spPr>
          <a:xfrm>
            <a:off x="632221" y="1380554"/>
            <a:ext cx="10717696" cy="569846"/>
          </a:xfrm>
        </p:spPr>
        <p:txBody>
          <a:bodyPr>
            <a:noAutofit/>
          </a:bodyPr>
          <a:lstStyle/>
          <a:p>
            <a:pPr algn="ct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Mô tả, nhận xét, đánh giá</a:t>
            </a:r>
          </a:p>
        </p:txBody>
      </p:sp>
      <p:sp>
        <p:nvSpPr>
          <p:cNvPr id="5" name="Rounded Rectangle 4"/>
          <p:cNvSpPr/>
          <p:nvPr/>
        </p:nvSpPr>
        <p:spPr>
          <a:xfrm>
            <a:off x="737152" y="2203774"/>
            <a:ext cx="10951265" cy="9293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endParaRPr lang="vi-VN" b="1" i="1" dirty="0"/>
          </a:p>
          <a:p>
            <a:pPr algn="just">
              <a:lnSpc>
                <a:spcPct val="120000"/>
              </a:lnSpc>
            </a:pPr>
            <a:r>
              <a:rPr lang="vi-VN" sz="2200" b="1" i="1" dirty="0"/>
              <a:t>1. Sự hỗ trợ của RtR đối với Chương trình "Thư viện thân thiện" tại các trường tiểu học</a:t>
            </a:r>
            <a:endParaRPr lang="en-US" sz="2200" dirty="0"/>
          </a:p>
          <a:p>
            <a:pPr algn="just">
              <a:lnSpc>
                <a:spcPct val="120000"/>
              </a:lnSpc>
            </a:pPr>
            <a:endParaRPr lang="vi-VN" sz="2700" b="1" dirty="0"/>
          </a:p>
        </p:txBody>
      </p:sp>
      <p:sp>
        <p:nvSpPr>
          <p:cNvPr id="6" name="Rounded Rectangle 5"/>
          <p:cNvSpPr/>
          <p:nvPr/>
        </p:nvSpPr>
        <p:spPr>
          <a:xfrm>
            <a:off x="737152" y="3483913"/>
            <a:ext cx="10951265" cy="912680"/>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200" b="1" i="1" dirty="0">
                <a:latin typeface="Arial" panose="020B0604020202020204" pitchFamily="34" charset="0"/>
                <a:cs typeface="Arial" panose="020B0604020202020204" pitchFamily="34" charset="0"/>
              </a:rPr>
              <a:t>2. </a:t>
            </a:r>
            <a:r>
              <a:rPr lang="vi-VN" sz="2200" b="1" i="1" dirty="0">
                <a:latin typeface="Arial" panose="020B0604020202020204" pitchFamily="34" charset="0"/>
                <a:cs typeface="Arial" panose="020B0604020202020204" pitchFamily="34" charset="0"/>
              </a:rPr>
              <a:t>T</a:t>
            </a:r>
            <a:r>
              <a:rPr lang="en-US" sz="2200" b="1" i="1" dirty="0" err="1">
                <a:latin typeface="Arial" panose="020B0604020202020204" pitchFamily="34" charset="0"/>
                <a:cs typeface="Arial" panose="020B0604020202020204" pitchFamily="34" charset="0"/>
              </a:rPr>
              <a:t>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triển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khai</a:t>
            </a:r>
            <a:r>
              <a:rPr lang="en-US" sz="2200" b="1" i="1" dirty="0">
                <a:latin typeface="Arial" panose="020B0604020202020204" pitchFamily="34" charset="0"/>
                <a:cs typeface="Arial" panose="020B0604020202020204" pitchFamily="34" charset="0"/>
              </a:rPr>
              <a:t> </a:t>
            </a:r>
            <a:r>
              <a:rPr lang="vi-VN" sz="2200" b="1" i="1" dirty="0">
                <a:latin typeface="Arial" panose="020B0604020202020204" pitchFamily="34" charset="0"/>
                <a:cs typeface="Arial" panose="020B0604020202020204" pitchFamily="34" charset="0"/>
              </a:rPr>
              <a:t>Chương trình "Thư viện thân thiện" </a:t>
            </a:r>
            <a:r>
              <a:rPr lang="en-US" sz="2200" b="1" i="1" dirty="0" err="1">
                <a:latin typeface="Arial" panose="020B0604020202020204" pitchFamily="34" charset="0"/>
                <a:cs typeface="Arial" panose="020B0604020202020204" pitchFamily="34" charset="0"/>
              </a:rPr>
              <a:t>ở</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địa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phương</a:t>
            </a:r>
            <a:endParaRPr lang="en-US" sz="2200" dirty="0">
              <a:latin typeface="Arial" panose="020B0604020202020204" pitchFamily="34" charset="0"/>
              <a:cs typeface="Arial" panose="020B0604020202020204" pitchFamily="34" charset="0"/>
            </a:endParaRPr>
          </a:p>
          <a:p>
            <a:pPr algn="just"/>
            <a:r>
              <a:rPr lang="vi-VN" sz="2200" b="1" dirty="0"/>
              <a:t> </a:t>
            </a:r>
          </a:p>
        </p:txBody>
      </p:sp>
      <p:sp>
        <p:nvSpPr>
          <p:cNvPr id="7" name="Rounded Rectangle 6"/>
          <p:cNvSpPr/>
          <p:nvPr/>
        </p:nvSpPr>
        <p:spPr>
          <a:xfrm>
            <a:off x="737152" y="4639725"/>
            <a:ext cx="10951265" cy="9428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vi-VN" sz="2200" b="1" i="1" dirty="0"/>
              <a:t>3. Tình hình triển khai Chương trình “Thư viện thân thiện” tại các nhà trường</a:t>
            </a:r>
            <a:endParaRPr lang="en-US" sz="2200" dirty="0"/>
          </a:p>
          <a:p>
            <a:pPr algn="just">
              <a:lnSpc>
                <a:spcPct val="120000"/>
              </a:lnSpc>
            </a:pPr>
            <a:endParaRPr lang="vi-VN" sz="2200" b="1"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472D523D-F6E0-AD44-90AD-17590647AC28}"/>
              </a:ext>
            </a:extLst>
          </p:cNvPr>
          <p:cNvSpPr/>
          <p:nvPr/>
        </p:nvSpPr>
        <p:spPr>
          <a:xfrm>
            <a:off x="737152" y="5877714"/>
            <a:ext cx="10951265" cy="9428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vi-VN" sz="2200" b="1" i="1" dirty="0"/>
              <a:t>4. Về danh mục sách tại “Thư viện thân thiện” của các trường tiểu học</a:t>
            </a:r>
            <a:endParaRPr lang="en-US" sz="2200" dirty="0"/>
          </a:p>
          <a:p>
            <a:pPr algn="just">
              <a:lnSpc>
                <a:spcPct val="120000"/>
              </a:lnSpc>
            </a:pPr>
            <a:endParaRPr lang="vi-VN"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81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2295"/>
            <a:ext cx="12192000" cy="2454961"/>
          </a:xfrm>
          <a:solidFill>
            <a:schemeClr val="accent1"/>
          </a:solidFill>
          <a:scene3d>
            <a:camera prst="orthographicFront"/>
            <a:lightRig rig="threePt" dir="t"/>
          </a:scene3d>
          <a:sp3d>
            <a:bevelT w="114300" prst="artDeco"/>
          </a:sp3d>
        </p:spPr>
        <p:txBody>
          <a:bodyPr>
            <a:noAutofit/>
          </a:bodyPr>
          <a:lstStyle/>
          <a:p>
            <a:pPr algn="ctr">
              <a:lnSpc>
                <a:spcPct val="150000"/>
              </a:lnSpc>
            </a:pPr>
            <a:r>
              <a:rPr lang="vi-VN" sz="4000" b="1" dirty="0">
                <a:solidFill>
                  <a:srgbClr val="C00000"/>
                </a:solidFill>
              </a:rPr>
              <a:t>Đề xuất khuyến nghị về việc triển khai </a:t>
            </a:r>
            <a:br>
              <a:rPr lang="vi-VN" sz="4000" b="1" dirty="0">
                <a:solidFill>
                  <a:srgbClr val="C00000"/>
                </a:solidFill>
              </a:rPr>
            </a:br>
            <a:r>
              <a:rPr lang="vi-VN" sz="4000" b="1" dirty="0">
                <a:solidFill>
                  <a:srgbClr val="C00000"/>
                </a:solidFill>
              </a:rPr>
              <a:t>Chương trình "Thư viện thân thiện"</a:t>
            </a:r>
            <a:endParaRPr lang="vi-VN"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53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9133"/>
          </a:xfrm>
          <a:solidFill>
            <a:schemeClr val="accent1"/>
          </a:solidFill>
          <a:scene3d>
            <a:camera prst="orthographicFront"/>
            <a:lightRig rig="threePt" dir="t"/>
          </a:scene3d>
          <a:sp3d>
            <a:bevelT w="114300" prst="artDeco"/>
          </a:sp3d>
        </p:spPr>
        <p:txBody>
          <a:bodyPr>
            <a:noAutofit/>
          </a:bodyPr>
          <a:lstStyle/>
          <a:p>
            <a:pPr algn="ctr">
              <a:lnSpc>
                <a:spcPct val="120000"/>
              </a:lnSpc>
            </a:pPr>
            <a:r>
              <a:rPr lang="vi-VN" sz="3600" b="1" dirty="0">
                <a:solidFill>
                  <a:srgbClr val="FFFF00"/>
                </a:solidFill>
              </a:rPr>
              <a:t>Tiếp tục triển khai Chương trình "Thư viện thân thiện" </a:t>
            </a:r>
            <a:br>
              <a:rPr lang="vi-VN" sz="3600" b="1" dirty="0">
                <a:solidFill>
                  <a:srgbClr val="FFFF00"/>
                </a:solidFill>
              </a:rPr>
            </a:br>
            <a:r>
              <a:rPr lang="vi-VN" sz="3600" b="1" dirty="0">
                <a:solidFill>
                  <a:srgbClr val="FFFF00"/>
                </a:solidFill>
              </a:rPr>
              <a:t>tại các trường tiểu học</a:t>
            </a:r>
            <a:endParaRPr lang="vi-VN" sz="3600" dirty="0">
              <a:solidFill>
                <a:srgbClr val="FFFF00"/>
              </a:solidFill>
            </a:endParaRPr>
          </a:p>
        </p:txBody>
      </p:sp>
      <p:sp>
        <p:nvSpPr>
          <p:cNvPr id="3" name="Content Placeholder 2"/>
          <p:cNvSpPr>
            <a:spLocks noGrp="1"/>
          </p:cNvSpPr>
          <p:nvPr>
            <p:ph idx="1"/>
          </p:nvPr>
        </p:nvSpPr>
        <p:spPr>
          <a:xfrm>
            <a:off x="587250" y="1319134"/>
            <a:ext cx="10717696" cy="569846"/>
          </a:xfrm>
        </p:spPr>
        <p:txBody>
          <a:bodyPr>
            <a:noAutofit/>
          </a:body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Lý do</a:t>
            </a:r>
          </a:p>
        </p:txBody>
      </p:sp>
      <p:sp>
        <p:nvSpPr>
          <p:cNvPr id="5" name="Rounded Rectangle 4"/>
          <p:cNvSpPr/>
          <p:nvPr/>
        </p:nvSpPr>
        <p:spPr>
          <a:xfrm>
            <a:off x="848071" y="1998997"/>
            <a:ext cx="10717696" cy="12864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000" dirty="0"/>
              <a:t>- Chương trình "Thư viện thân thiện" đã đem đến những chuyển biến trong nhận thức của CBQL, GV, HS, cha mẹ về nhu cầu và tác dụng của việc đọc sách, đã hình thành thói quen, phương pháp và văn hóa đọc trong nhà trường, đồng thời giúp HS phát triển ngôn ngữ thông qua hoạt động đọc.</a:t>
            </a:r>
            <a:endParaRPr lang="en-US" sz="2000" dirty="0"/>
          </a:p>
        </p:txBody>
      </p:sp>
      <p:sp>
        <p:nvSpPr>
          <p:cNvPr id="6" name="Rounded Rectangle 5"/>
          <p:cNvSpPr/>
          <p:nvPr/>
        </p:nvSpPr>
        <p:spPr>
          <a:xfrm>
            <a:off x="848071" y="3645480"/>
            <a:ext cx="10717696" cy="13527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Chương trình đã giúp cho GV và cán bộ thư viện có phương pháp, kĩ năng thiết lập và quản lý thư viện, kĩ năng tổ chức các hoạt động đọc cho HS và cộng đồng; đồng thời góp phần nâng cao kĩ năng của GV trong việc dạy học môn Tiếng Việt và các môn học khác.</a:t>
            </a:r>
            <a:endParaRPr lang="en-US" sz="2000" dirty="0"/>
          </a:p>
        </p:txBody>
      </p:sp>
      <p:sp>
        <p:nvSpPr>
          <p:cNvPr id="7" name="Rounded Rectangle 6"/>
          <p:cNvSpPr/>
          <p:nvPr/>
        </p:nvSpPr>
        <p:spPr>
          <a:xfrm>
            <a:off x="848071" y="5358226"/>
            <a:ext cx="10717697" cy="11762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Chương trình đã kết nối được cha mẹ và cộng đồng trong việc giáo dục con cái, tạo được một môi trường học tập mở, linh hoạt, tạo cơ hội để cung cấp thêm kiến thức và rèn luyện kĩ năng cho HS trong học tập.</a:t>
            </a:r>
            <a:endParaRPr lang="en-US" sz="2000" dirty="0"/>
          </a:p>
        </p:txBody>
      </p:sp>
    </p:spTree>
    <p:extLst>
      <p:ext uri="{BB962C8B-B14F-4D97-AF65-F5344CB8AC3E}">
        <p14:creationId xmlns:p14="http://schemas.microsoft.com/office/powerpoint/2010/main" val="17108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9133"/>
          </a:xfrm>
          <a:solidFill>
            <a:schemeClr val="accent1"/>
          </a:solidFill>
          <a:scene3d>
            <a:camera prst="orthographicFront"/>
            <a:lightRig rig="threePt" dir="t"/>
          </a:scene3d>
          <a:sp3d>
            <a:bevelT w="114300" prst="artDeco"/>
          </a:sp3d>
        </p:spPr>
        <p:txBody>
          <a:bodyPr>
            <a:noAutofit/>
          </a:bodyPr>
          <a:lstStyle/>
          <a:p>
            <a:pPr algn="ctr">
              <a:lnSpc>
                <a:spcPct val="100000"/>
              </a:lnSpc>
            </a:pPr>
            <a:r>
              <a:rPr lang="vi-VN" sz="3600" b="1" dirty="0">
                <a:solidFill>
                  <a:srgbClr val="FFFF00"/>
                </a:solidFill>
              </a:rPr>
              <a:t>Tiếp tục triển khai Chương trình "Thư viện thân thiện" </a:t>
            </a:r>
            <a:br>
              <a:rPr lang="vi-VN" sz="3600" b="1" dirty="0">
                <a:solidFill>
                  <a:srgbClr val="FFFF00"/>
                </a:solidFill>
              </a:rPr>
            </a:br>
            <a:r>
              <a:rPr lang="vi-VN" sz="3600" b="1" dirty="0">
                <a:solidFill>
                  <a:srgbClr val="FFFF00"/>
                </a:solidFill>
              </a:rPr>
              <a:t>tại các trường tiểu học</a:t>
            </a:r>
            <a:endParaRPr lang="vi-VN" sz="3600" dirty="0">
              <a:solidFill>
                <a:srgbClr val="FFFF00"/>
              </a:solidFill>
            </a:endParaRPr>
          </a:p>
        </p:txBody>
      </p:sp>
      <p:sp>
        <p:nvSpPr>
          <p:cNvPr id="3" name="Content Placeholder 2"/>
          <p:cNvSpPr>
            <a:spLocks noGrp="1"/>
          </p:cNvSpPr>
          <p:nvPr>
            <p:ph idx="1"/>
          </p:nvPr>
        </p:nvSpPr>
        <p:spPr>
          <a:xfrm>
            <a:off x="587250" y="1319134"/>
            <a:ext cx="10717696" cy="569846"/>
          </a:xfrm>
        </p:spPr>
        <p:txBody>
          <a:bodyPr>
            <a:noAutofit/>
          </a:body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Lý do</a:t>
            </a:r>
          </a:p>
        </p:txBody>
      </p:sp>
      <p:sp>
        <p:nvSpPr>
          <p:cNvPr id="5" name="Rounded Rectangle 4"/>
          <p:cNvSpPr/>
          <p:nvPr/>
        </p:nvSpPr>
        <p:spPr>
          <a:xfrm>
            <a:off x="848071" y="1998997"/>
            <a:ext cx="10717696" cy="15087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Cách thức, phương pháp và quy trình tổ chức tập huấn cũng như việc triển khai kế hoạch cung cấp sách, tổ chức tiết đọc thư viện, ngày hội đọc sách,...được triển khai bài bản, thể hiện tính khoa học, góp phần nâng cao năng lực cho đội ngũ cán bộ quản lý và giáo viên ở nhà trường tiểu học.</a:t>
            </a:r>
            <a:endParaRPr lang="en-US" sz="2000" dirty="0"/>
          </a:p>
          <a:p>
            <a:endParaRPr lang="en-US" sz="2000" dirty="0"/>
          </a:p>
        </p:txBody>
      </p:sp>
      <p:sp>
        <p:nvSpPr>
          <p:cNvPr id="6" name="Rounded Rectangle 5"/>
          <p:cNvSpPr/>
          <p:nvPr/>
        </p:nvSpPr>
        <p:spPr>
          <a:xfrm>
            <a:off x="848071" y="5238525"/>
            <a:ext cx="10717696" cy="13527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Góp phần vào chủ trương đổi mới và nâng cao chất lượng giáo dục và đào tạo hiện nay, đặc biệt chú trọng đến cấp tiểu học là cấp học đầu tiên của giai đoạn giáo dục cơ bản, tạo nền tảng cho HS.</a:t>
            </a:r>
            <a:endParaRPr lang="en-US" sz="2000" dirty="0"/>
          </a:p>
          <a:p>
            <a:endParaRPr lang="en-US" sz="2000" dirty="0"/>
          </a:p>
        </p:txBody>
      </p:sp>
      <p:sp>
        <p:nvSpPr>
          <p:cNvPr id="7" name="Rounded Rectangle 6"/>
          <p:cNvSpPr/>
          <p:nvPr/>
        </p:nvSpPr>
        <p:spPr>
          <a:xfrm>
            <a:off x="848070" y="3784989"/>
            <a:ext cx="10717697" cy="11762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HS, cha </a:t>
            </a:r>
            <a:r>
              <a:rPr lang="en-US" sz="2000" dirty="0" err="1">
                <a:latin typeface="Arial" panose="020B0604020202020204" pitchFamily="34" charset="0"/>
                <a:cs typeface="Arial" panose="020B0604020202020204" pitchFamily="34" charset="0"/>
              </a:rPr>
              <a:t>mẹ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55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650932"/>
          </a:xfrm>
          <a:solidFill>
            <a:schemeClr val="accent1"/>
          </a:solidFill>
          <a:scene3d>
            <a:camera prst="orthographicFront"/>
            <a:lightRig rig="threePt" dir="t"/>
          </a:scene3d>
          <a:sp3d>
            <a:bevelT w="114300" prst="artDeco"/>
          </a:sp3d>
        </p:spPr>
        <p:txBody>
          <a:bodyPr>
            <a:noAutofit/>
          </a:bodyPr>
          <a:lstStyle/>
          <a:p>
            <a:pPr algn="ctr">
              <a:lnSpc>
                <a:spcPct val="100000"/>
              </a:lnSpc>
            </a:pPr>
            <a:br>
              <a:rPr lang="vi-VN" sz="3600" b="1" dirty="0">
                <a:solidFill>
                  <a:schemeClr val="bg1"/>
                </a:solidFill>
              </a:rPr>
            </a:br>
            <a:r>
              <a:rPr lang="vi-VN" sz="3600" b="1" dirty="0">
                <a:solidFill>
                  <a:srgbClr val="FFFF00"/>
                </a:solidFill>
              </a:rPr>
              <a:t>Khuyến nghị về một số vấn đề cần giải quyết</a:t>
            </a:r>
            <a:br>
              <a:rPr lang="vi-VN" sz="3600" b="1" dirty="0">
                <a:solidFill>
                  <a:srgbClr val="FFFF00"/>
                </a:solidFill>
              </a:rPr>
            </a:br>
            <a:r>
              <a:rPr lang="vi-VN" sz="3600" b="1" dirty="0">
                <a:solidFill>
                  <a:srgbClr val="FFFF00"/>
                </a:solidFill>
              </a:rPr>
              <a:t>nhằm khắc phục hạn chế, bất cập</a:t>
            </a:r>
            <a:r>
              <a:rPr lang="vi-VN" sz="3600" b="1" dirty="0">
                <a:solidFill>
                  <a:schemeClr val="bg1"/>
                </a:solidFill>
              </a:rPr>
              <a:t> </a:t>
            </a:r>
            <a:br>
              <a:rPr lang="vi-VN" sz="3600" b="1" dirty="0">
                <a:solidFill>
                  <a:schemeClr val="bg1"/>
                </a:solidFill>
              </a:rPr>
            </a:br>
            <a:endParaRPr lang="vi-VN" sz="3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nvPr>
        </p:nvGraphicFramePr>
        <p:xfrm>
          <a:off x="808522" y="1982803"/>
          <a:ext cx="10693667" cy="462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39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032514"/>
          </a:xfrm>
          <a:solidFill>
            <a:schemeClr val="accent1"/>
          </a:solidFill>
          <a:scene3d>
            <a:camera prst="orthographicFront"/>
            <a:lightRig rig="threePt" dir="t"/>
          </a:scene3d>
          <a:sp3d>
            <a:bevelT w="114300" prst="artDeco"/>
          </a:sp3d>
        </p:spPr>
        <p:txBody>
          <a:bodyPr>
            <a:noAutofit/>
          </a:bodyPr>
          <a:lstStyle/>
          <a:p>
            <a:pPr algn="ctr">
              <a:lnSpc>
                <a:spcPct val="120000"/>
              </a:lnSpc>
            </a:pPr>
            <a:br>
              <a:rPr lang="en-US" sz="3200" b="1" dirty="0">
                <a:solidFill>
                  <a:srgbClr val="FFFF00"/>
                </a:solidFill>
                <a:latin typeface="Times New Roman" panose="02020603050405020304" pitchFamily="18" charset="0"/>
                <a:cs typeface="Times New Roman" panose="02020603050405020304" pitchFamily="18" charset="0"/>
              </a:rPr>
            </a:br>
            <a:r>
              <a:rPr lang="en-US" sz="3200" b="1" dirty="0" err="1">
                <a:solidFill>
                  <a:srgbClr val="FFFF00"/>
                </a:solidFill>
                <a:latin typeface="Times New Roman" panose="02020603050405020304" pitchFamily="18" charset="0"/>
                <a:cs typeface="Times New Roman" panose="02020603050405020304" pitchFamily="18" charset="0"/>
              </a:rPr>
              <a:t>Về</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bị</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sách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thư</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viện</a:t>
            </a:r>
            <a:br>
              <a:rPr lang="en-US" dirty="0"/>
            </a:br>
            <a:endParaRPr lang="vi-VN" sz="3600" b="1"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34716" y="1394085"/>
            <a:ext cx="11253702" cy="13896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vi-VN" dirty="0"/>
              <a:t>- Cần quan tâm hơn đến việc phân loại danh mục sách (nhất là mảng "sách tra cứu") để nội dung sách trong thư viện phong phú hơn, giúp cho việc gắn kết cộng đồng được bền vững hơn, để môi trường đọc thực sự là môi trường mở, thu hút sự tham gia của các thành viên </a:t>
            </a:r>
            <a:endParaRPr lang="vi-VN" b="1" dirty="0"/>
          </a:p>
        </p:txBody>
      </p:sp>
      <p:sp>
        <p:nvSpPr>
          <p:cNvPr id="6" name="Rounded Rectangle 5"/>
          <p:cNvSpPr/>
          <p:nvPr/>
        </p:nvSpPr>
        <p:spPr>
          <a:xfrm>
            <a:off x="434716" y="2938072"/>
            <a:ext cx="11253701" cy="1274164"/>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en-US" b="1" i="1" dirty="0"/>
          </a:p>
          <a:p>
            <a:r>
              <a:rPr lang="vi-VN" dirty="0"/>
              <a:t>- RtR cần cam kết quy trình lựa chọn và thẩm định sách chặt chẽ và kĩ càng hơn để đảm bảo sách đưa vào thư viện đáp ứng được các yêu cầu về nội dung và hình thức, trong đó có tính cả đến vùng miền và đối tượng HS; đồng thời có kế hoạch phối hợp lựa chọn các sách đối ứng để đảm bảo hiệu quả và chất lượng.</a:t>
            </a:r>
            <a:endParaRPr lang="en-US" dirty="0"/>
          </a:p>
          <a:p>
            <a:pPr algn="just"/>
            <a:r>
              <a:rPr lang="vi-VN" sz="2800" b="1" dirty="0"/>
              <a:t> </a:t>
            </a:r>
            <a:endParaRPr lang="vi-VN" sz="2600" b="1" dirty="0"/>
          </a:p>
        </p:txBody>
      </p:sp>
      <p:sp>
        <p:nvSpPr>
          <p:cNvPr id="7" name="Rounded Rectangle 6"/>
          <p:cNvSpPr/>
          <p:nvPr/>
        </p:nvSpPr>
        <p:spPr>
          <a:xfrm>
            <a:off x="434717" y="4383860"/>
            <a:ext cx="11253700" cy="1057570"/>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vi-VN" dirty="0"/>
          </a:p>
          <a:p>
            <a:r>
              <a:rPr lang="vi-VN" dirty="0"/>
              <a:t>- Cần khảo sát nhu cầu đọc sách của từng địa phương, vùng miền và đối tượng HS để không cung cấp sách một cách đồng đều. HS ở một số địa bàn thuận lợi trong thời gian ngắn hầu như đã đọc hết sách có ở thư viện, nên sự hào hứng có phần giảm hơn lúc ban đầu. </a:t>
            </a:r>
            <a:endParaRPr lang="en-US" dirty="0"/>
          </a:p>
          <a:p>
            <a:pPr algn="just">
              <a:lnSpc>
                <a:spcPct val="120000"/>
              </a:lnSpc>
            </a:pPr>
            <a:endParaRPr lang="vi-VN" sz="2600" b="1"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472D523D-F6E0-AD44-90AD-17590647AC28}"/>
              </a:ext>
            </a:extLst>
          </p:cNvPr>
          <p:cNvSpPr/>
          <p:nvPr/>
        </p:nvSpPr>
        <p:spPr>
          <a:xfrm>
            <a:off x="434716" y="5635960"/>
            <a:ext cx="11253701" cy="1184565"/>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vi-VN" dirty="0"/>
              <a:t>- Tập trung đầu tư để nâng cao chất lượng sách khổ lớn (về nội dung, hình vẽ, kiểu chữ,…), vì đây là sách dùng cho các hoạt động chung trong tiết đọc thư viện. Cách viết các cuốn sách này cần mang tính phổ thông và gần gũi với tâm lý tiếp nhận của HS hơn. </a:t>
            </a:r>
            <a:endParaRPr lang="en-US" dirty="0"/>
          </a:p>
        </p:txBody>
      </p:sp>
    </p:spTree>
    <p:extLst>
      <p:ext uri="{BB962C8B-B14F-4D97-AF65-F5344CB8AC3E}">
        <p14:creationId xmlns:p14="http://schemas.microsoft.com/office/powerpoint/2010/main" val="156485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434652"/>
              </p:ext>
            </p:extLst>
          </p:nvPr>
        </p:nvGraphicFramePr>
        <p:xfrm>
          <a:off x="1469036" y="674557"/>
          <a:ext cx="9743607" cy="5606322"/>
        </p:xfrm>
        <a:graphic>
          <a:graphicData uri="http://schemas.openxmlformats.org/drawingml/2006/table">
            <a:tbl>
              <a:tblPr firstRow="1" firstCol="1" lastRow="1" lastCol="1" bandRow="1" bandCol="1">
                <a:tableStyleId>{5C22544A-7EE6-4342-B048-85BDC9FD1C3A}</a:tableStyleId>
              </a:tblPr>
              <a:tblGrid>
                <a:gridCol w="2698230">
                  <a:extLst>
                    <a:ext uri="{9D8B030D-6E8A-4147-A177-3AD203B41FA5}">
                      <a16:colId xmlns:a16="http://schemas.microsoft.com/office/drawing/2014/main" val="20000"/>
                    </a:ext>
                  </a:extLst>
                </a:gridCol>
                <a:gridCol w="7045377">
                  <a:extLst>
                    <a:ext uri="{9D8B030D-6E8A-4147-A177-3AD203B41FA5}">
                      <a16:colId xmlns:a16="http://schemas.microsoft.com/office/drawing/2014/main" val="20001"/>
                    </a:ext>
                  </a:extLst>
                </a:gridCol>
              </a:tblGrid>
              <a:tr h="5606322">
                <a:tc>
                  <a:txBody>
                    <a:bodyPr/>
                    <a:lstStyle/>
                    <a:p>
                      <a:pPr marL="0" marR="0" algn="just">
                        <a:lnSpc>
                          <a:spcPct val="130000"/>
                        </a:lnSpc>
                        <a:spcBef>
                          <a:spcPts val="0"/>
                        </a:spcBef>
                        <a:spcAft>
                          <a:spcPts val="0"/>
                        </a:spcAft>
                      </a:pPr>
                      <a:r>
                        <a:rPr lang="en-US" sz="2000" dirty="0" err="1">
                          <a:effectLst/>
                          <a:latin typeface="Arial" panose="020B0604020202020204" pitchFamily="34" charset="0"/>
                          <a:cs typeface="Arial" panose="020B0604020202020204" pitchFamily="34" charset="0"/>
                        </a:rPr>
                        <a:t>Giữa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hình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ảnh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với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lời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văn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không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ăn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khớp</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xếp</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những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chiếc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ghế</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rồi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chúng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lên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nhau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hình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ảnh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minh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họa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xếp</a:t>
                      </a:r>
                      <a:r>
                        <a:rPr lang="en-US" sz="2000" dirty="0">
                          <a:effectLst/>
                          <a:latin typeface="Arial" panose="020B0604020202020204" pitchFamily="34" charset="0"/>
                          <a:cs typeface="Arial" panose="020B0604020202020204" pitchFamily="34" charset="0"/>
                        </a:rPr>
                        <a:t> xen </a:t>
                      </a:r>
                      <a:r>
                        <a:rPr lang="en-US" sz="2000" dirty="0" err="1">
                          <a:effectLst/>
                          <a:latin typeface="Arial" panose="020B0604020202020204" pitchFamily="34" charset="0"/>
                          <a:cs typeface="Arial" panose="020B0604020202020204" pitchFamily="34" charset="0"/>
                        </a:rPr>
                        <a:t>kẽ</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chứ</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chưa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lên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nhau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thời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đây</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việc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làm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không</a:t>
                      </a:r>
                      <a:r>
                        <a:rPr lang="en-US" sz="2000" dirty="0">
                          <a:effectLst/>
                          <a:latin typeface="Arial" panose="020B0604020202020204" pitchFamily="34" charset="0"/>
                          <a:cs typeface="Arial" panose="020B0604020202020204" pitchFamily="34" charset="0"/>
                        </a:rPr>
                        <a:t> an </a:t>
                      </a:r>
                      <a:r>
                        <a:rPr lang="en-US" sz="2000" dirty="0" err="1">
                          <a:effectLst/>
                          <a:latin typeface="Arial" panose="020B0604020202020204" pitchFamily="34" charset="0"/>
                          <a:cs typeface="Arial" panose="020B0604020202020204" pitchFamily="34" charset="0"/>
                        </a:rPr>
                        <a:t>toàn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trẻ</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nSpc>
                          <a:spcPct val="130000"/>
                        </a:lnSpc>
                        <a:spcBef>
                          <a:spcPts val="0"/>
                        </a:spcBef>
                        <a:spcAft>
                          <a:spcPts val="0"/>
                        </a:spcAft>
                      </a:pPr>
                      <a:endParaRPr lang="en-US" sz="13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872" y="1079291"/>
            <a:ext cx="6086007" cy="466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06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382</TotalTime>
  <Words>1423</Words>
  <Application>Microsoft Macintosh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(Body)</vt:lpstr>
      <vt:lpstr>Calibri</vt:lpstr>
      <vt:lpstr>Calibri Light</vt:lpstr>
      <vt:lpstr>Times New Roman</vt:lpstr>
      <vt:lpstr>Wingdings 3</vt:lpstr>
      <vt:lpstr>Office Theme</vt:lpstr>
      <vt:lpstr>TÌNH HÌNH TRIỂN KHAI  CHƯƠNG TRÌNH THƯ VIỆN THÂN THIỆN  TẠI CÁC TRƯỜNG TIỂU HỌC</vt:lpstr>
      <vt:lpstr>LÝ DO VÀ NỘI DUNG KHẢO SÁT</vt:lpstr>
      <vt:lpstr>KẾT QUẢ KHẢO SÁT Tình hình triển khai Chương trình "Thư viện thân thiện"</vt:lpstr>
      <vt:lpstr>Đề xuất khuyến nghị về việc triển khai  Chương trình "Thư viện thân thiện"</vt:lpstr>
      <vt:lpstr>Tiếp tục triển khai Chương trình "Thư viện thân thiện"  tại các trường tiểu học</vt:lpstr>
      <vt:lpstr>Tiếp tục triển khai Chương trình "Thư viện thân thiện"  tại các trường tiểu học</vt:lpstr>
      <vt:lpstr> Khuyến nghị về một số vấn đề cần giải quyết nhằm khắc phục hạn chế, bất cập  </vt:lpstr>
      <vt:lpstr> Về trang bị sách cho thư viện </vt:lpstr>
      <vt:lpstr>PowerPoint Presentation</vt:lpstr>
      <vt:lpstr>PowerPoint Presentation</vt:lpstr>
      <vt:lpstr> Về tổ chức chương trình "Thư viện thân thiện" </vt:lpstr>
      <vt:lpstr> Vấn đề phối hợp giữa Room to Read và Bộ GD&amp;ĐT </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TÌNH HÌNH TRIỂN KHAI CHƯƠNG TRÌNH THƯ VIỆN THÂN THIỆN TẠI  CÁC TRƯỜNG TIỂU HỌC</dc:title>
  <dc:creator>Admin</dc:creator>
  <cp:lastModifiedBy>Microsoft Office User</cp:lastModifiedBy>
  <cp:revision>31</cp:revision>
  <dcterms:created xsi:type="dcterms:W3CDTF">2018-06-27T02:25:50Z</dcterms:created>
  <dcterms:modified xsi:type="dcterms:W3CDTF">2018-06-29T03:52:15Z</dcterms:modified>
</cp:coreProperties>
</file>