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942" r:id="rId2"/>
  </p:sldMasterIdLst>
  <p:notesMasterIdLst>
    <p:notesMasterId r:id="rId26"/>
  </p:notesMasterIdLst>
  <p:handoutMasterIdLst>
    <p:handoutMasterId r:id="rId27"/>
  </p:handoutMasterIdLst>
  <p:sldIdLst>
    <p:sldId id="330" r:id="rId3"/>
    <p:sldId id="326" r:id="rId4"/>
    <p:sldId id="293" r:id="rId5"/>
    <p:sldId id="295" r:id="rId6"/>
    <p:sldId id="296" r:id="rId7"/>
    <p:sldId id="266" r:id="rId8"/>
    <p:sldId id="297" r:id="rId9"/>
    <p:sldId id="289" r:id="rId10"/>
    <p:sldId id="327" r:id="rId11"/>
    <p:sldId id="328" r:id="rId12"/>
    <p:sldId id="311" r:id="rId13"/>
    <p:sldId id="299" r:id="rId14"/>
    <p:sldId id="300" r:id="rId15"/>
    <p:sldId id="304" r:id="rId16"/>
    <p:sldId id="280" r:id="rId17"/>
    <p:sldId id="309" r:id="rId18"/>
    <p:sldId id="305" r:id="rId19"/>
    <p:sldId id="284" r:id="rId20"/>
    <p:sldId id="329" r:id="rId21"/>
    <p:sldId id="282" r:id="rId22"/>
    <p:sldId id="307" r:id="rId23"/>
    <p:sldId id="308" r:id="rId24"/>
    <p:sldId id="292" r:id="rId25"/>
  </p:sldIdLst>
  <p:sldSz cx="9144000" cy="6858000" type="screen4x3"/>
  <p:notesSz cx="6858000" cy="9144000"/>
  <p:custDataLst>
    <p:tags r:id="rId28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FFCC"/>
    <a:srgbClr val="00FFFF"/>
    <a:srgbClr val="66FFFF"/>
    <a:srgbClr val="45F7F7"/>
    <a:srgbClr val="5AC8E2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7724" autoAdjust="0"/>
  </p:normalViewPr>
  <p:slideViewPr>
    <p:cSldViewPr>
      <p:cViewPr varScale="1">
        <p:scale>
          <a:sx n="72" d="100"/>
          <a:sy n="72" d="100"/>
        </p:scale>
        <p:origin x="-7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568F43A-0BE5-43E9-9344-05D27DCB0EC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1723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 smtClean="0"/>
              <a:t>Click to edit Master text styles</a:t>
            </a:r>
          </a:p>
          <a:p>
            <a:pPr lvl="1"/>
            <a:r>
              <a:rPr lang="vi-VN" noProof="0" smtClean="0"/>
              <a:t>Second level</a:t>
            </a:r>
          </a:p>
          <a:p>
            <a:pPr lvl="2"/>
            <a:r>
              <a:rPr lang="vi-VN" noProof="0" smtClean="0"/>
              <a:t>Third level</a:t>
            </a:r>
          </a:p>
          <a:p>
            <a:pPr lvl="3"/>
            <a:r>
              <a:rPr lang="vi-VN" noProof="0" smtClean="0"/>
              <a:t>Fourth level</a:t>
            </a:r>
          </a:p>
          <a:p>
            <a:pPr lvl="4"/>
            <a:r>
              <a:rPr lang="vi-VN" noProof="0" smtClean="0"/>
              <a:t>Fifth level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8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DC5AA52-031C-4409-AB5D-713EBB48D94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2988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4A540A-94E4-4E98-9A6D-42DD4AC27CE9}" type="slidenum">
              <a:rPr lang="vi-VN" altLang="en-US" sz="1200">
                <a:latin typeface="Arial" panose="020B0604020202020204" pitchFamily="34" charset="0"/>
              </a:rPr>
              <a:pPr/>
              <a:t>2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0D90CE9-A470-4B53-8A9E-82155B368B14}" type="slidenum">
              <a:rPr lang="vi-VN" altLang="en-US" sz="1200">
                <a:latin typeface="Arial" panose="020B0604020202020204" pitchFamily="34" charset="0"/>
              </a:rPr>
              <a:pPr/>
              <a:t>11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1BE626D-D039-4A32-9636-87D7C800C207}" type="slidenum">
              <a:rPr lang="vi-VN" altLang="en-US" sz="1200">
                <a:latin typeface="Arial" panose="020B0604020202020204" pitchFamily="34" charset="0"/>
              </a:rPr>
              <a:pPr/>
              <a:t>12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564F36-024D-4295-86C9-07D0ECF91E32}" type="slidenum">
              <a:rPr lang="vi-VN" altLang="en-US" sz="1200">
                <a:latin typeface="Arial" panose="020B0604020202020204" pitchFamily="34" charset="0"/>
              </a:rPr>
              <a:pPr/>
              <a:t>13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54081F3-4B0E-4A8A-B095-84A3888310F4}" type="slidenum">
              <a:rPr lang="vi-VN" altLang="en-US" sz="1200">
                <a:latin typeface="Arial" panose="020B0604020202020204" pitchFamily="34" charset="0"/>
              </a:rPr>
              <a:pPr/>
              <a:t>15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C1F1301-D817-4F02-BB69-956DB30F5876}" type="slidenum">
              <a:rPr lang="vi-VN" altLang="en-US" sz="1200">
                <a:latin typeface="Arial" panose="020B0604020202020204" pitchFamily="34" charset="0"/>
              </a:rPr>
              <a:pPr/>
              <a:t>18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DCA8A63-B495-4B97-9BF0-2D6403322D7B}" type="slidenum">
              <a:rPr lang="vi-VN" altLang="en-US" sz="1200">
                <a:latin typeface="Arial" panose="020B0604020202020204" pitchFamily="34" charset="0"/>
              </a:rPr>
              <a:pPr/>
              <a:t>20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5B0222B-1AF4-4A92-A59D-002568A6FB38}" type="slidenum">
              <a:rPr lang="vi-VN" altLang="en-US" sz="1200">
                <a:latin typeface="Arial" panose="020B0604020202020204" pitchFamily="34" charset="0"/>
              </a:rPr>
              <a:pPr/>
              <a:t>23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C38BCC8-E203-4F79-B9F1-42678EE86B16}" type="slidenum">
              <a:rPr lang="vi-VN" altLang="en-US" sz="1200">
                <a:latin typeface="Arial" panose="020B0604020202020204" pitchFamily="34" charset="0"/>
              </a:rPr>
              <a:pPr/>
              <a:t>3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0560A10-81DA-456C-9D78-C5116529754A}" type="slidenum">
              <a:rPr lang="vi-VN" altLang="en-US" sz="1200">
                <a:latin typeface="Arial" panose="020B0604020202020204" pitchFamily="34" charset="0"/>
              </a:rPr>
              <a:pPr/>
              <a:t>4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B76EC0C-5F1C-40C2-80E8-18F15D72DF45}" type="slidenum">
              <a:rPr lang="vi-VN" altLang="en-US" sz="1200">
                <a:latin typeface="Arial" panose="020B0604020202020204" pitchFamily="34" charset="0"/>
              </a:rPr>
              <a:pPr/>
              <a:t>5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2F5844E-E18E-4199-AA7F-2A01AF704F99}" type="slidenum">
              <a:rPr lang="vi-VN" altLang="en-US" sz="1200">
                <a:latin typeface="Arial" panose="020B0604020202020204" pitchFamily="34" charset="0"/>
              </a:rPr>
              <a:pPr/>
              <a:t>6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C646639-8B9E-48EE-88A5-FDC9688CC133}" type="slidenum">
              <a:rPr lang="vi-VN" altLang="en-US" sz="1200">
                <a:latin typeface="Arial" panose="020B0604020202020204" pitchFamily="34" charset="0"/>
              </a:rPr>
              <a:pPr/>
              <a:t>7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7A3E66F-C456-48ED-93D7-DF23399E00EC}" type="slidenum">
              <a:rPr lang="vi-VN" altLang="en-US" sz="1200">
                <a:latin typeface="Arial" panose="020B0604020202020204" pitchFamily="34" charset="0"/>
              </a:rPr>
              <a:pPr/>
              <a:t>8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F490A23-2243-4FDA-BB2A-7E56C08F55B5}" type="slidenum">
              <a:rPr lang="vi-VN" altLang="en-US" sz="1200">
                <a:latin typeface="Arial" panose="020B0604020202020204" pitchFamily="34" charset="0"/>
              </a:rPr>
              <a:pPr/>
              <a:t>9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45178FF-2769-4797-8694-F76CD2A81CFB}" type="slidenum">
              <a:rPr lang="vi-VN" altLang="en-US" sz="1200">
                <a:latin typeface="Arial" panose="020B0604020202020204" pitchFamily="34" charset="0"/>
              </a:rPr>
              <a:pPr/>
              <a:t>10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gray">
          <a:xfrm>
            <a:off x="7391400" y="6096000"/>
            <a:ext cx="13843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i="1" smtClean="0">
                <a:latin typeface="Arial" panose="020B0604020202020204" pitchFamily="34" charset="0"/>
              </a:rPr>
              <a:t>LOGO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gray">
          <a:xfrm>
            <a:off x="5257800" y="6229350"/>
            <a:ext cx="2209800" cy="2746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1200" smtClean="0">
                <a:latin typeface="Arial" panose="020B0604020202020204" pitchFamily="34" charset="0"/>
              </a:rPr>
              <a:t>www.themegallery.com 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gray">
          <a:xfrm>
            <a:off x="444500" y="6375400"/>
            <a:ext cx="5257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066800" y="4648200"/>
            <a:ext cx="7543800" cy="8382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429000" y="4267200"/>
            <a:ext cx="5181600" cy="457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00"/>
            <a:ext cx="13716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1828800" y="64770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1A5BE1BA-C97D-422D-9587-B3C12DBC2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1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012C41-175D-48B7-B132-0BBBC8B64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91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6700"/>
            <a:ext cx="2057400" cy="6134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6700"/>
            <a:ext cx="6019800" cy="6134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003C61-6F1C-494E-B3B7-0893714CB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2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66700"/>
            <a:ext cx="8229600" cy="613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051D2E-2178-4E5A-91BA-8834CEFAA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38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53906385-1907-45DA-81C3-4180A3D9C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6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664B4-1D17-44EC-A0DC-28A5F4F82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81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B6367A8-F6A1-4B4A-8163-A975E841F1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34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80CC7-1595-4B8D-8AB2-E1564D995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92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A9E0D-DC17-4291-BB28-B75A05F11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627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040F-8E2D-426F-9938-6B00C26FF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16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B94E8-2159-4953-ADDF-9D12FF307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7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A25A42-679F-4F08-B2A4-E0153F506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651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C169A-397F-41BA-A8B2-CFAB00722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600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8106FD6A-9430-4C1A-8003-3F50E5ADB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002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5AA0C-BFB7-413E-BD97-B28B8A90F8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276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3CA1F-2DAF-4E83-A2F7-03B3C6179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096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66700"/>
            <a:ext cx="8229600" cy="613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F8021E-D46E-4083-88E3-3A9C4320F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88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415BE-509A-442B-AA16-85A85F852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92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B89352-13F8-4086-A7A4-772529F98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C6359D-04A9-4D23-B674-B65B28F2B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80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3F3279-DAD0-4B34-9C9B-4C3FFDA55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2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118E30-B41A-48CD-94E3-B21DE24FC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4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D2CF86-DE84-4C1A-9526-A3CEEBBE8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0C7F5A-44D8-4044-8C64-29EEB9CBF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72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66700"/>
            <a:ext cx="727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9400" y="6515100"/>
            <a:ext cx="1219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98600" y="65151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AB2EE38-E854-4C84-8049-FCC1D73D1FD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04800" y="6553200"/>
            <a:ext cx="5715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A4C5BA46-3E94-49C7-9CF1-C20C8AF58C9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7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wav"/><Relationship Id="rId7" Type="http://schemas.openxmlformats.org/officeDocument/2006/relationships/image" Target="../media/image10.jpe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7.pn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7.pn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4.wav"/><Relationship Id="rId7" Type="http://schemas.openxmlformats.org/officeDocument/2006/relationships/image" Target="../media/image14.jpe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11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7.png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8.wav"/><Relationship Id="rId7" Type="http://schemas.openxmlformats.org/officeDocument/2006/relationships/image" Target="../media/image20.jpeg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19.wav"/><Relationship Id="rId7" Type="http://schemas.openxmlformats.org/officeDocument/2006/relationships/image" Target="../media/image25.png"/><Relationship Id="rId2" Type="http://schemas.microsoft.com/office/2007/relationships/media" Target="../media/media19.wav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3.png"/><Relationship Id="rId2" Type="http://schemas.microsoft.com/office/2007/relationships/media" Target="../media/media23.wav"/><Relationship Id="rId1" Type="http://schemas.openxmlformats.org/officeDocument/2006/relationships/tags" Target="../tags/tag19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7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7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FF76D6-CEB3-4FD5-834A-79E9C663A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916832"/>
            <a:ext cx="6696744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TRƯỜNG TH PHƯỚC VĨNH AN</a:t>
            </a:r>
            <a:endParaRPr lang="vi-VN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74A3E1-EBB5-483F-87D7-D6CA217049B3}"/>
              </a:ext>
            </a:extLst>
          </p:cNvPr>
          <p:cNvSpPr/>
          <p:nvPr/>
        </p:nvSpPr>
        <p:spPr>
          <a:xfrm>
            <a:off x="827584" y="2708920"/>
            <a:ext cx="7772400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Địa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lí</a:t>
            </a: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Châu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 Phi</a:t>
            </a:r>
            <a:endParaRPr lang="en-US" sz="4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98">
        <p:split orient="vert"/>
      </p:transition>
    </mc:Choice>
    <mc:Fallback>
      <p:transition spd="slow" advTm="90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908050"/>
            <a:ext cx="7667625" cy="354013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idx="1"/>
          </p:nvPr>
        </p:nvSpPr>
        <p:spPr>
          <a:xfrm>
            <a:off x="0" y="1408113"/>
            <a:ext cx="4211638" cy="1311275"/>
          </a:xfrm>
        </p:spPr>
        <p:txBody>
          <a:bodyPr>
            <a:spAutoFit/>
          </a:bodyPr>
          <a:lstStyle/>
          <a:p>
            <a:pPr marL="0" indent="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Châu phi có địa hình tương đối cao. Toàn bộ lục địa được coi như một cao nguyên khổng lồ, trên có các bồn địa lớn.</a:t>
            </a:r>
            <a:endParaRPr lang="vi-VN" altLang="en-US" sz="2000" b="1" smtClean="0">
              <a:cs typeface="Times New Roman" panose="02020603050405020304" pitchFamily="18" charset="0"/>
            </a:endParaRPr>
          </a:p>
        </p:txBody>
      </p:sp>
      <p:pic>
        <p:nvPicPr>
          <p:cNvPr id="40964" name="Picture 4" descr="Luoc do tu nhien chau P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000125"/>
            <a:ext cx="4895850" cy="56689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Rectangle 11"/>
          <p:cNvSpPr>
            <a:spLocks noChangeArrowheads="1"/>
          </p:cNvSpPr>
          <p:nvPr/>
        </p:nvSpPr>
        <p:spPr bwMode="auto">
          <a:xfrm>
            <a:off x="0" y="2997200"/>
            <a:ext cx="435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Cao nguyên</a:t>
            </a:r>
            <a:r>
              <a:rPr lang="en-US" altLang="en-US" sz="2000" b="1">
                <a:cs typeface="Times New Roman" panose="02020603050405020304" pitchFamily="18" charset="0"/>
              </a:rPr>
              <a:t>: Cao nguyên Ê - Ti - Ô - Pi; Cao nguyên Đông Phi.</a:t>
            </a:r>
            <a:endParaRPr lang="vi-VN" altLang="en-US" sz="2000" b="1">
              <a:cs typeface="Times New Roman" panose="02020603050405020304" pitchFamily="18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0" y="3952875"/>
            <a:ext cx="42116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Bồn địa: </a:t>
            </a:r>
            <a:r>
              <a:rPr lang="en-US" altLang="en-US" sz="2000" b="1">
                <a:cs typeface="Times New Roman" panose="02020603050405020304" pitchFamily="18" charset="0"/>
              </a:rPr>
              <a:t>Bồn địa Sát; Bồn địa Nin thượng; Bồn địa Côn-gô; Bồn địa Ca-la-ha-ri</a:t>
            </a:r>
            <a:endParaRPr lang="vi-VN" altLang="en-US" sz="2000" b="1">
              <a:cs typeface="Times New Roman" panose="02020603050405020304" pitchFamily="18" charset="0"/>
            </a:endParaRPr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0" y="5013325"/>
            <a:ext cx="414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20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b="1" dirty="0">
                <a:cs typeface="Times New Roman" panose="02020603050405020304" pitchFamily="18" charset="0"/>
              </a:rPr>
              <a:t> Nin,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Côn-gô</a:t>
            </a:r>
            <a:r>
              <a:rPr lang="en-US" altLang="en-US" sz="2000" b="1" dirty="0">
                <a:cs typeface="Times New Roman" panose="02020603050405020304" pitchFamily="18" charset="0"/>
              </a:rPr>
              <a:t>;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b="1" dirty="0">
                <a:cs typeface="Times New Roman" panose="02020603050405020304" pitchFamily="18" charset="0"/>
              </a:rPr>
              <a:t> Ni-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giê</a:t>
            </a:r>
            <a:r>
              <a:rPr lang="en-US" altLang="en-US" sz="2000" b="1" dirty="0">
                <a:cs typeface="Times New Roman" panose="02020603050405020304" pitchFamily="18" charset="0"/>
              </a:rPr>
              <a:t>;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Dăm</a:t>
            </a:r>
            <a:r>
              <a:rPr lang="en-US" altLang="en-US" sz="2000" b="1" dirty="0">
                <a:cs typeface="Times New Roman" panose="02020603050405020304" pitchFamily="18" charset="0"/>
              </a:rPr>
              <a:t>-be-di ;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Sát</a:t>
            </a:r>
            <a:r>
              <a:rPr lang="en-US" altLang="en-US" sz="2000" b="1" dirty="0">
                <a:cs typeface="Times New Roman" panose="02020603050405020304" pitchFamily="18" charset="0"/>
              </a:rPr>
              <a:t>;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cs typeface="Times New Roman" panose="02020603050405020304" pitchFamily="18" charset="0"/>
              </a:rPr>
              <a:t> Victoria</a:t>
            </a:r>
            <a:endParaRPr lang="vi-VN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40968" name="Hình Chữ nhật 7"/>
          <p:cNvSpPr>
            <a:spLocks noChangeArrowheads="1"/>
          </p:cNvSpPr>
          <p:nvPr/>
        </p:nvSpPr>
        <p:spPr bwMode="auto">
          <a:xfrm>
            <a:off x="1928813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8" grpId="0"/>
      <p:bldP spid="23559" grpId="0"/>
      <p:bldP spid="235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sA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95288" y="5949950"/>
            <a:ext cx="35290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002060"/>
                </a:solidFill>
                <a:cs typeface="Times New Roman" panose="02020603050405020304" pitchFamily="18" charset="0"/>
              </a:rPr>
              <a:t>Bồn địa</a:t>
            </a:r>
          </a:p>
        </p:txBody>
      </p:sp>
      <p:pic>
        <p:nvPicPr>
          <p:cNvPr id="302085" name="Picture 5" descr="13257_Cao_nguyen_da_Dong_V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6434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6" name="Rectangle 6"/>
          <p:cNvSpPr>
            <a:spLocks noChangeArrowheads="1"/>
          </p:cNvSpPr>
          <p:nvPr/>
        </p:nvSpPr>
        <p:spPr bwMode="auto">
          <a:xfrm>
            <a:off x="5580063" y="6021388"/>
            <a:ext cx="2238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b="1" i="1">
                <a:solidFill>
                  <a:srgbClr val="002060"/>
                </a:solidFill>
                <a:cs typeface="Times New Roman" panose="02020603050405020304" pitchFamily="18" charset="0"/>
              </a:rPr>
              <a:t>Cao nguyên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4387" grpId="0"/>
      <p:bldP spid="3020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title"/>
          </p:nvPr>
        </p:nvSpPr>
        <p:spPr>
          <a:xfrm>
            <a:off x="33338" y="620713"/>
            <a:ext cx="7667625" cy="415925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>
          <a:xfrm>
            <a:off x="0" y="1408113"/>
            <a:ext cx="4211638" cy="1311275"/>
          </a:xfrm>
        </p:spPr>
        <p:txBody>
          <a:bodyPr>
            <a:spAutoFit/>
          </a:bodyPr>
          <a:lstStyle/>
          <a:p>
            <a:pPr marL="0" indent="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Châu phi có địa hình tương đối cao. Toàn bộ lục địa được coi như một cao nguyên khổng lồ, trên có các bồn địa lớn.</a:t>
            </a:r>
            <a:endParaRPr lang="vi-VN" altLang="en-US" sz="2000" smtClean="0">
              <a:cs typeface="Times New Roman" panose="02020603050405020304" pitchFamily="18" charset="0"/>
            </a:endParaRPr>
          </a:p>
        </p:txBody>
      </p:sp>
      <p:sp>
        <p:nvSpPr>
          <p:cNvPr id="45060" name="Rectangle 11"/>
          <p:cNvSpPr>
            <a:spLocks noChangeArrowheads="1"/>
          </p:cNvSpPr>
          <p:nvPr/>
        </p:nvSpPr>
        <p:spPr bwMode="auto">
          <a:xfrm>
            <a:off x="0" y="2708275"/>
            <a:ext cx="435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Cao nguyên</a:t>
            </a:r>
            <a:r>
              <a:rPr lang="en-US" altLang="en-US" sz="2000">
                <a:cs typeface="Times New Roman" panose="02020603050405020304" pitchFamily="18" charset="0"/>
              </a:rPr>
              <a:t>: Cao nguyên Ê - Ti - Ô - Pi; Cao nguyên Đông Phi.</a:t>
            </a:r>
            <a:endParaRPr lang="vi-VN" altLang="en-US" sz="2000">
              <a:cs typeface="Times New Roman" panose="02020603050405020304" pitchFamily="18" charset="0"/>
            </a:endParaRPr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30163" y="3644900"/>
            <a:ext cx="42116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Bồn địa:</a:t>
            </a:r>
            <a:r>
              <a:rPr lang="en-US" alt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>
                <a:cs typeface="Times New Roman" panose="02020603050405020304" pitchFamily="18" charset="0"/>
              </a:rPr>
              <a:t>Bồn địa Sát; Bồn địa Nin thượng; Bồn địa Côn-gô; Bồn địa Ca-la-ha-ri</a:t>
            </a:r>
            <a:endParaRPr lang="vi-VN" altLang="en-US" sz="2000">
              <a:cs typeface="Times New Roman" panose="02020603050405020304" pitchFamily="18" charset="0"/>
            </a:endParaRP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107950" y="4581525"/>
            <a:ext cx="414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cs typeface="Times New Roman" panose="02020603050405020304" pitchFamily="18" charset="0"/>
              </a:rPr>
              <a:t> Nin, </a:t>
            </a:r>
            <a:r>
              <a:rPr lang="en-US" altLang="en-US" sz="2000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cs typeface="Times New Roman" panose="02020603050405020304" pitchFamily="18" charset="0"/>
              </a:rPr>
              <a:t>Côn-gô</a:t>
            </a:r>
            <a:r>
              <a:rPr lang="en-US" altLang="en-US" sz="2000" dirty="0"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cs typeface="Times New Roman" panose="02020603050405020304" pitchFamily="18" charset="0"/>
              </a:rPr>
              <a:t> Ni-</a:t>
            </a:r>
            <a:r>
              <a:rPr lang="en-US" altLang="en-US" sz="2000" dirty="0" err="1">
                <a:cs typeface="Times New Roman" panose="02020603050405020304" pitchFamily="18" charset="0"/>
              </a:rPr>
              <a:t>giê</a:t>
            </a:r>
            <a:r>
              <a:rPr lang="en-US" altLang="en-US" sz="2000" dirty="0"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cs typeface="Times New Roman" panose="02020603050405020304" pitchFamily="18" charset="0"/>
              </a:rPr>
              <a:t>Dăm</a:t>
            </a:r>
            <a:r>
              <a:rPr lang="en-US" altLang="en-US" sz="2000" dirty="0">
                <a:cs typeface="Times New Roman" panose="02020603050405020304" pitchFamily="18" charset="0"/>
              </a:rPr>
              <a:t>-be-di ;</a:t>
            </a:r>
            <a:r>
              <a:rPr lang="en-US" altLang="en-US" sz="2000" dirty="0" err="1">
                <a:cs typeface="Times New Roman" panose="02020603050405020304" pitchFamily="18" charset="0"/>
              </a:rPr>
              <a:t>Hồ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cs typeface="Times New Roman" panose="02020603050405020304" pitchFamily="18" charset="0"/>
              </a:rPr>
              <a:t>Sát</a:t>
            </a:r>
            <a:r>
              <a:rPr lang="en-US" altLang="en-US" sz="2000" dirty="0"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cs typeface="Times New Roman" panose="02020603050405020304" pitchFamily="18" charset="0"/>
              </a:rPr>
              <a:t>Hồ</a:t>
            </a:r>
            <a:r>
              <a:rPr lang="en-US" altLang="en-US" sz="2000" dirty="0">
                <a:cs typeface="Times New Roman" panose="02020603050405020304" pitchFamily="18" charset="0"/>
              </a:rPr>
              <a:t> Victoria</a:t>
            </a:r>
            <a:endParaRPr lang="vi-V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280590" name="Rectangle 14"/>
          <p:cNvSpPr>
            <a:spLocks noChangeArrowheads="1"/>
          </p:cNvSpPr>
          <p:nvPr/>
        </p:nvSpPr>
        <p:spPr bwMode="auto">
          <a:xfrm>
            <a:off x="107950" y="5657850"/>
            <a:ext cx="4211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Bờ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cắt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xẻ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đảo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vịnh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liền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5064" name="Picture 4" descr="Luoc_do_cac_chau_luc_va_dai_duo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071563"/>
            <a:ext cx="492918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08600" y="6429375"/>
            <a:ext cx="2817813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châu lục</a:t>
            </a:r>
          </a:p>
        </p:txBody>
      </p:sp>
      <p:sp>
        <p:nvSpPr>
          <p:cNvPr id="45066" name="Hình Chữ nhật 9"/>
          <p:cNvSpPr>
            <a:spLocks noChangeArrowheads="1"/>
          </p:cNvSpPr>
          <p:nvPr/>
        </p:nvSpPr>
        <p:spPr bwMode="auto">
          <a:xfrm>
            <a:off x="2357438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059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ChangeArrowheads="1"/>
          </p:cNvSpPr>
          <p:nvPr/>
        </p:nvSpPr>
        <p:spPr bwMode="auto">
          <a:xfrm>
            <a:off x="0" y="836613"/>
            <a:ext cx="4211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Vị trí địa lí, đặc điểm tự nhiên như vậy khí hậu Châu Phi như thế nào?</a:t>
            </a:r>
            <a:endParaRPr lang="vi-VN" altLang="en-US" sz="20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6083" name="Rectangle 15"/>
          <p:cNvSpPr>
            <a:spLocks noChangeArrowheads="1"/>
          </p:cNvSpPr>
          <p:nvPr/>
        </p:nvSpPr>
        <p:spPr bwMode="auto">
          <a:xfrm>
            <a:off x="4211638" y="928688"/>
            <a:ext cx="4830762" cy="5815012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46084" name="Picture 6" descr="Luoc do tu nhien chau Phi"/>
          <p:cNvPicPr>
            <a:picLocks noChangeAspect="1" noChangeArrowheads="1"/>
          </p:cNvPicPr>
          <p:nvPr/>
        </p:nvPicPr>
        <p:blipFill>
          <a:blip r:embed="rId6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28688"/>
            <a:ext cx="4697413" cy="5740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5" name="Group 21"/>
          <p:cNvGrpSpPr>
            <a:grpSpLocks/>
          </p:cNvGrpSpPr>
          <p:nvPr/>
        </p:nvGrpSpPr>
        <p:grpSpPr bwMode="auto">
          <a:xfrm>
            <a:off x="4211638" y="2116138"/>
            <a:ext cx="4767262" cy="3486150"/>
            <a:chOff x="2653" y="1333"/>
            <a:chExt cx="3003" cy="2196"/>
          </a:xfrm>
        </p:grpSpPr>
        <p:sp>
          <p:nvSpPr>
            <p:cNvPr id="46098" name="Freeform 13"/>
            <p:cNvSpPr>
              <a:spLocks/>
            </p:cNvSpPr>
            <p:nvPr/>
          </p:nvSpPr>
          <p:spPr bwMode="auto">
            <a:xfrm>
              <a:off x="2699" y="1333"/>
              <a:ext cx="2957" cy="68"/>
            </a:xfrm>
            <a:custGeom>
              <a:avLst/>
              <a:gdLst>
                <a:gd name="T0" fmla="*/ 0 w 3596"/>
                <a:gd name="T1" fmla="*/ 0 h 80"/>
                <a:gd name="T2" fmla="*/ 35863999 w 3596"/>
                <a:gd name="T3" fmla="*/ 5725977 h 80"/>
                <a:gd name="T4" fmla="*/ 66656406 w 3596"/>
                <a:gd name="T5" fmla="*/ 8907068 h 80"/>
                <a:gd name="T6" fmla="*/ 77173087 w 3596"/>
                <a:gd name="T7" fmla="*/ 10815732 h 80"/>
                <a:gd name="T8" fmla="*/ 77173087 w 3596"/>
                <a:gd name="T9" fmla="*/ 12088155 h 80"/>
                <a:gd name="T10" fmla="*/ 77173087 w 3596"/>
                <a:gd name="T11" fmla="*/ 12724397 h 80"/>
                <a:gd name="T12" fmla="*/ 77173087 w 3596"/>
                <a:gd name="T13" fmla="*/ 12724397 h 80"/>
                <a:gd name="T14" fmla="*/ 77173087 w 3596"/>
                <a:gd name="T15" fmla="*/ 12724397 h 80"/>
                <a:gd name="T16" fmla="*/ 77173087 w 3596"/>
                <a:gd name="T17" fmla="*/ 9543297 h 80"/>
                <a:gd name="T18" fmla="*/ 77173087 w 3596"/>
                <a:gd name="T19" fmla="*/ 2067664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96"/>
                <a:gd name="T31" fmla="*/ 0 h 80"/>
                <a:gd name="T32" fmla="*/ 3596 w 3596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96" h="80">
                  <a:moveTo>
                    <a:pt x="0" y="0"/>
                  </a:moveTo>
                  <a:lnTo>
                    <a:pt x="396" y="36"/>
                  </a:lnTo>
                  <a:lnTo>
                    <a:pt x="736" y="56"/>
                  </a:lnTo>
                  <a:lnTo>
                    <a:pt x="1040" y="68"/>
                  </a:lnTo>
                  <a:lnTo>
                    <a:pt x="1424" y="76"/>
                  </a:lnTo>
                  <a:lnTo>
                    <a:pt x="1760" y="80"/>
                  </a:lnTo>
                  <a:lnTo>
                    <a:pt x="2052" y="80"/>
                  </a:lnTo>
                  <a:lnTo>
                    <a:pt x="2332" y="80"/>
                  </a:lnTo>
                  <a:lnTo>
                    <a:pt x="2868" y="60"/>
                  </a:lnTo>
                  <a:lnTo>
                    <a:pt x="3596" y="13"/>
                  </a:lnTo>
                </a:path>
              </a:pathLst>
            </a:cu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099" name="Freeform 14"/>
            <p:cNvSpPr>
              <a:spLocks/>
            </p:cNvSpPr>
            <p:nvPr/>
          </p:nvSpPr>
          <p:spPr bwMode="auto">
            <a:xfrm>
              <a:off x="2744" y="3483"/>
              <a:ext cx="2835" cy="46"/>
            </a:xfrm>
            <a:custGeom>
              <a:avLst/>
              <a:gdLst>
                <a:gd name="T0" fmla="*/ 2147483647 w 2456"/>
                <a:gd name="T1" fmla="*/ 58674499 h 48"/>
                <a:gd name="T2" fmla="*/ 2147483647 w 2456"/>
                <a:gd name="T3" fmla="*/ 31781996 h 48"/>
                <a:gd name="T4" fmla="*/ 2147483647 w 2456"/>
                <a:gd name="T5" fmla="*/ 19558159 h 48"/>
                <a:gd name="T6" fmla="*/ 2147483647 w 2456"/>
                <a:gd name="T7" fmla="*/ 9779079 h 48"/>
                <a:gd name="T8" fmla="*/ 2147483647 w 2456"/>
                <a:gd name="T9" fmla="*/ 2444774 h 48"/>
                <a:gd name="T10" fmla="*/ 2147483647 w 2456"/>
                <a:gd name="T11" fmla="*/ 0 h 48"/>
                <a:gd name="T12" fmla="*/ 2147483647 w 2456"/>
                <a:gd name="T13" fmla="*/ 0 h 48"/>
                <a:gd name="T14" fmla="*/ 2147483647 w 2456"/>
                <a:gd name="T15" fmla="*/ 0 h 48"/>
                <a:gd name="T16" fmla="*/ 2147483647 w 2456"/>
                <a:gd name="T17" fmla="*/ 4889544 h 48"/>
                <a:gd name="T18" fmla="*/ 0 w 2456"/>
                <a:gd name="T19" fmla="*/ 1466864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56"/>
                <a:gd name="T31" fmla="*/ 0 h 48"/>
                <a:gd name="T32" fmla="*/ 2456 w 2456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56" h="48">
                  <a:moveTo>
                    <a:pt x="2456" y="48"/>
                  </a:moveTo>
                  <a:lnTo>
                    <a:pt x="2181" y="26"/>
                  </a:lnTo>
                  <a:lnTo>
                    <a:pt x="1932" y="16"/>
                  </a:lnTo>
                  <a:lnTo>
                    <a:pt x="1696" y="8"/>
                  </a:lnTo>
                  <a:lnTo>
                    <a:pt x="1468" y="2"/>
                  </a:lnTo>
                  <a:lnTo>
                    <a:pt x="1234" y="0"/>
                  </a:lnTo>
                  <a:lnTo>
                    <a:pt x="1032" y="0"/>
                  </a:lnTo>
                  <a:lnTo>
                    <a:pt x="837" y="0"/>
                  </a:lnTo>
                  <a:lnTo>
                    <a:pt x="408" y="4"/>
                  </a:lnTo>
                  <a:lnTo>
                    <a:pt x="0" y="12"/>
                  </a:lnTo>
                </a:path>
              </a:pathLst>
            </a:cu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0" name="Line 7"/>
            <p:cNvSpPr>
              <a:spLocks noChangeShapeType="1"/>
            </p:cNvSpPr>
            <p:nvPr/>
          </p:nvSpPr>
          <p:spPr bwMode="auto">
            <a:xfrm flipV="1">
              <a:off x="2653" y="2432"/>
              <a:ext cx="299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43000" y="1928813"/>
            <a:ext cx="132080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59088"/>
            <a:ext cx="1000125" cy="15700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Vành đai nhiệt đới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6675" y="2857500"/>
            <a:ext cx="877888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8875" y="2714625"/>
            <a:ext cx="1357313" cy="1938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biển ăn sâu vào đất liền.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938" y="4929188"/>
            <a:ext cx="2643187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châu Phi nóng và khô bậc nhất thế giới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1642269" y="2642394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2"/>
            <a:endCxn id="19" idx="0"/>
          </p:cNvCxnSpPr>
          <p:nvPr/>
        </p:nvCxnSpPr>
        <p:spPr>
          <a:xfrm>
            <a:off x="1803400" y="2390775"/>
            <a:ext cx="1304925" cy="323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7" idx="0"/>
          </p:cNvCxnSpPr>
          <p:nvPr/>
        </p:nvCxnSpPr>
        <p:spPr>
          <a:xfrm flipH="1">
            <a:off x="500063" y="2390775"/>
            <a:ext cx="1303337" cy="468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1034256" y="4107657"/>
            <a:ext cx="15017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1500" y="4429125"/>
            <a:ext cx="1071563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1928813" y="4643438"/>
            <a:ext cx="1071562" cy="21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97" name="Hình Chữ nhật 20"/>
          <p:cNvSpPr>
            <a:spLocks noChangeArrowheads="1"/>
          </p:cNvSpPr>
          <p:nvPr/>
        </p:nvSpPr>
        <p:spPr bwMode="auto">
          <a:xfrm>
            <a:off x="157162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3"/>
          <p:cNvSpPr>
            <a:spLocks noChangeShapeType="1"/>
          </p:cNvSpPr>
          <p:nvPr/>
        </p:nvSpPr>
        <p:spPr bwMode="auto">
          <a:xfrm flipH="1">
            <a:off x="4419600" y="928688"/>
            <a:ext cx="46038" cy="5929312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4470400" y="1000125"/>
            <a:ext cx="4572000" cy="5743575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1524000"/>
            <a:ext cx="4318000" cy="5334000"/>
            <a:chOff x="16" y="928"/>
            <a:chExt cx="2720" cy="3360"/>
          </a:xfrm>
        </p:grpSpPr>
        <p:grpSp>
          <p:nvGrpSpPr>
            <p:cNvPr id="48148" name="Group 21"/>
            <p:cNvGrpSpPr>
              <a:grpSpLocks/>
            </p:cNvGrpSpPr>
            <p:nvPr/>
          </p:nvGrpSpPr>
          <p:grpSpPr bwMode="auto">
            <a:xfrm>
              <a:off x="24" y="928"/>
              <a:ext cx="2681" cy="3360"/>
              <a:chOff x="2400" y="432"/>
              <a:chExt cx="2633" cy="3360"/>
            </a:xfrm>
          </p:grpSpPr>
          <p:sp>
            <p:nvSpPr>
              <p:cNvPr id="65557" name="Document" descr="Newsprint"/>
              <p:cNvSpPr>
                <a:spLocks noEditPoints="1" noChangeArrowheads="1"/>
              </p:cNvSpPr>
              <p:nvPr/>
            </p:nvSpPr>
            <p:spPr bwMode="auto">
              <a:xfrm>
                <a:off x="2400" y="432"/>
                <a:ext cx="2633" cy="3360"/>
              </a:xfrm>
              <a:custGeom>
                <a:avLst/>
                <a:gdLst>
                  <a:gd name="T0" fmla="*/ 160 w 21600"/>
                  <a:gd name="T1" fmla="*/ 523 h 21600"/>
                  <a:gd name="T2" fmla="*/ 1 w 21600"/>
                  <a:gd name="T3" fmla="*/ 263 h 21600"/>
                  <a:gd name="T4" fmla="*/ 160 w 21600"/>
                  <a:gd name="T5" fmla="*/ 2 h 21600"/>
                  <a:gd name="T6" fmla="*/ 323 w 21600"/>
                  <a:gd name="T7" fmla="*/ 258 h 21600"/>
                  <a:gd name="T8" fmla="*/ 160 w 21600"/>
                  <a:gd name="T9" fmla="*/ 523 h 21600"/>
                  <a:gd name="T10" fmla="*/ 0 w 21600"/>
                  <a:gd name="T11" fmla="*/ 0 h 21600"/>
                  <a:gd name="T12" fmla="*/ 321 w 21600"/>
                  <a:gd name="T13" fmla="*/ 0 h 21600"/>
                  <a:gd name="T14" fmla="*/ 321 w 21600"/>
                  <a:gd name="T15" fmla="*/ 52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6 w 21600"/>
                  <a:gd name="T25" fmla="*/ 816 h 21600"/>
                  <a:gd name="T26" fmla="*/ 20624 w 21600"/>
                  <a:gd name="T27" fmla="*/ 1643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FF33">
                      <a:alpha val="73000"/>
                    </a:srgbClr>
                  </a:gs>
                  <a:gs pos="100000">
                    <a:srgbClr val="FFFF00">
                      <a:alpha val="50998"/>
                    </a:srgbClr>
                  </a:gs>
                </a:gsLst>
                <a:lin ang="2700000" scaled="1"/>
              </a:gradFill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48151" name="Picture 23" descr="53904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4" y="816"/>
                <a:ext cx="2592" cy="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149" name="Rectangle 24"/>
            <p:cNvSpPr>
              <a:spLocks noChangeArrowheads="1"/>
            </p:cNvSpPr>
            <p:nvPr/>
          </p:nvSpPr>
          <p:spPr bwMode="auto">
            <a:xfrm>
              <a:off x="16" y="1296"/>
              <a:ext cx="2720" cy="1968"/>
            </a:xfrm>
            <a:prstGeom prst="rect">
              <a:avLst/>
            </a:prstGeom>
            <a:noFill/>
            <a:ln w="28575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4925" y="1562100"/>
            <a:ext cx="4343400" cy="5295900"/>
            <a:chOff x="32" y="936"/>
            <a:chExt cx="2736" cy="3296"/>
          </a:xfrm>
        </p:grpSpPr>
        <p:pic>
          <p:nvPicPr>
            <p:cNvPr id="48146" name="Picture 26" descr="ErgChebb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936"/>
              <a:ext cx="2688" cy="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27"/>
            <p:cNvSpPr>
              <a:spLocks noChangeArrowheads="1"/>
            </p:cNvSpPr>
            <p:nvPr/>
          </p:nvSpPr>
          <p:spPr bwMode="auto">
            <a:xfrm>
              <a:off x="32" y="944"/>
              <a:ext cx="2736" cy="3280"/>
            </a:xfrm>
            <a:prstGeom prst="rect">
              <a:avLst/>
            </a:prstGeom>
            <a:noFill/>
            <a:ln w="28575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0" y="1524000"/>
            <a:ext cx="4319588" cy="5334000"/>
            <a:chOff x="-8" y="960"/>
            <a:chExt cx="2721" cy="3360"/>
          </a:xfrm>
        </p:grpSpPr>
        <p:grpSp>
          <p:nvGrpSpPr>
            <p:cNvPr id="48141" name="Group 29"/>
            <p:cNvGrpSpPr>
              <a:grpSpLocks/>
            </p:cNvGrpSpPr>
            <p:nvPr/>
          </p:nvGrpSpPr>
          <p:grpSpPr bwMode="auto">
            <a:xfrm>
              <a:off x="-8" y="960"/>
              <a:ext cx="2721" cy="3360"/>
              <a:chOff x="16" y="944"/>
              <a:chExt cx="2721" cy="3360"/>
            </a:xfrm>
          </p:grpSpPr>
          <p:sp>
            <p:nvSpPr>
              <p:cNvPr id="65550" name="Document" descr="White marble"/>
              <p:cNvSpPr>
                <a:spLocks noEditPoints="1" noChangeArrowheads="1"/>
              </p:cNvSpPr>
              <p:nvPr/>
            </p:nvSpPr>
            <p:spPr bwMode="auto">
              <a:xfrm>
                <a:off x="16" y="944"/>
                <a:ext cx="2721" cy="3360"/>
              </a:xfrm>
              <a:custGeom>
                <a:avLst/>
                <a:gdLst>
                  <a:gd name="T0" fmla="*/ 171 w 21600"/>
                  <a:gd name="T1" fmla="*/ 523 h 21600"/>
                  <a:gd name="T2" fmla="*/ 1 w 21600"/>
                  <a:gd name="T3" fmla="*/ 263 h 21600"/>
                  <a:gd name="T4" fmla="*/ 171 w 21600"/>
                  <a:gd name="T5" fmla="*/ 2 h 21600"/>
                  <a:gd name="T6" fmla="*/ 344 w 21600"/>
                  <a:gd name="T7" fmla="*/ 258 h 21600"/>
                  <a:gd name="T8" fmla="*/ 171 w 21600"/>
                  <a:gd name="T9" fmla="*/ 523 h 21600"/>
                  <a:gd name="T10" fmla="*/ 0 w 21600"/>
                  <a:gd name="T11" fmla="*/ 0 h 21600"/>
                  <a:gd name="T12" fmla="*/ 343 w 21600"/>
                  <a:gd name="T13" fmla="*/ 0 h 21600"/>
                  <a:gd name="T14" fmla="*/ 343 w 21600"/>
                  <a:gd name="T15" fmla="*/ 52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6 w 21600"/>
                  <a:gd name="T25" fmla="*/ 816 h 21600"/>
                  <a:gd name="T26" fmla="*/ 20624 w 21600"/>
                  <a:gd name="T27" fmla="*/ 1643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73000"/>
                </a:blip>
                <a:srcRect/>
                <a:tile tx="0" ty="0" sx="100000" sy="100000" flip="none" algn="tl"/>
              </a:blipFill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48144" name="Picture 31" descr="Dromadair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1040"/>
                <a:ext cx="2375" cy="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5" name="Text Box 32"/>
              <p:cNvSpPr txBox="1">
                <a:spLocks noChangeArrowheads="1"/>
              </p:cNvSpPr>
              <p:nvPr/>
            </p:nvSpPr>
            <p:spPr bwMode="auto">
              <a:xfrm>
                <a:off x="288" y="2880"/>
                <a:ext cx="2256" cy="583"/>
              </a:xfrm>
              <a:prstGeom prst="rect">
                <a:avLst/>
              </a:prstGeom>
              <a:solidFill>
                <a:srgbClr val="33CC33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altLang="en-US" sz="1800" b="1" i="1">
                    <a:solidFill>
                      <a:schemeClr val="bg1"/>
                    </a:solidFill>
                    <a:latin typeface="Arial" panose="020B0604020202020204" pitchFamily="34" charset="0"/>
                  </a:rPr>
                  <a:t>Ở Bắc phi có hoang mạc Xa - ha - ra rộng hơn 9 triệu km</a:t>
                </a:r>
                <a:r>
                  <a:rPr lang="en-US" altLang="en-US" sz="1800" b="1" i="1" baseline="3000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n-US" sz="1800" b="1" i="1">
                    <a:solidFill>
                      <a:schemeClr val="bg1"/>
                    </a:solidFill>
                    <a:latin typeface="Arial" panose="020B0604020202020204" pitchFamily="34" charset="0"/>
                  </a:rPr>
                  <a:t>. Là hoang mạc rộng nhất thế giới.</a:t>
                </a:r>
              </a:p>
            </p:txBody>
          </p:sp>
        </p:grpSp>
        <p:sp>
          <p:nvSpPr>
            <p:cNvPr id="48142" name="Rectangle 33"/>
            <p:cNvSpPr>
              <a:spLocks noChangeArrowheads="1"/>
            </p:cNvSpPr>
            <p:nvPr/>
          </p:nvSpPr>
          <p:spPr bwMode="auto">
            <a:xfrm>
              <a:off x="208" y="1040"/>
              <a:ext cx="2400" cy="172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48135" name="Rectangle 47"/>
          <p:cNvSpPr>
            <a:spLocks noChangeArrowheads="1"/>
          </p:cNvSpPr>
          <p:nvPr/>
        </p:nvSpPr>
        <p:spPr bwMode="auto">
          <a:xfrm>
            <a:off x="107950" y="620713"/>
            <a:ext cx="4211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002060"/>
                </a:solidFill>
                <a:cs typeface="Times New Roman" panose="02020603050405020304" pitchFamily="18" charset="0"/>
              </a:rPr>
              <a:t>Châu Phi có khí hậu nóng và khô bậc nhất thế giới.</a:t>
            </a:r>
          </a:p>
        </p:txBody>
      </p:sp>
      <p:sp>
        <p:nvSpPr>
          <p:cNvPr id="290864" name="Rectangle 48"/>
          <p:cNvSpPr>
            <a:spLocks noChangeArrowheads="1"/>
          </p:cNvSpPr>
          <p:nvPr/>
        </p:nvSpPr>
        <p:spPr bwMode="auto">
          <a:xfrm>
            <a:off x="0" y="1708150"/>
            <a:ext cx="42846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Với điều kiện khí hậu trên, </a:t>
            </a:r>
            <a:r>
              <a:rPr lang="vi-VN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ở </a:t>
            </a:r>
            <a:r>
              <a:rPr lang="fr-FR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Châu Phi </a:t>
            </a:r>
            <a:r>
              <a:rPr lang="vi-VN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đã </a:t>
            </a:r>
            <a:r>
              <a:rPr lang="fr-FR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hình thành </a:t>
            </a:r>
            <a:r>
              <a:rPr lang="vi-VN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những </a:t>
            </a:r>
            <a:r>
              <a:rPr lang="fr-FR" altLang="en-US" sz="2000" i="1">
                <a:solidFill>
                  <a:srgbClr val="FFFF00"/>
                </a:solidFill>
                <a:latin typeface="Arial" panose="020B0604020202020204" pitchFamily="34" charset="0"/>
              </a:rPr>
              <a:t>cảnh  quan tự nhiên điển hình nào?</a:t>
            </a:r>
            <a:endParaRPr lang="vi-VN" altLang="en-US" sz="2000" i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90866" name="Picture 50" descr="30175996_Sahara210420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4356100" cy="5072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8" name="Rectangle 52"/>
          <p:cNvSpPr>
            <a:spLocks noChangeArrowheads="1"/>
          </p:cNvSpPr>
          <p:nvPr/>
        </p:nvSpPr>
        <p:spPr bwMode="auto">
          <a:xfrm>
            <a:off x="4495800" y="6330950"/>
            <a:ext cx="4572000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8139" name="Picture 4" descr="Luoc do tu nhien chau Ph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000125"/>
            <a:ext cx="4714875" cy="60007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0" name="Hình Chữ nhật 22"/>
          <p:cNvSpPr>
            <a:spLocks noChangeArrowheads="1"/>
          </p:cNvSpPr>
          <p:nvPr/>
        </p:nvSpPr>
        <p:spPr bwMode="auto">
          <a:xfrm>
            <a:off x="2428875" y="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  <a:r>
              <a:rPr lang="vi-VN" altLang="en-US"/>
              <a:t>: </a:t>
            </a:r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6"/>
    </mc:Choice>
    <mc:Fallback>
      <p:transition spd="slow" advTm="2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908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086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514600" y="381000"/>
            <a:ext cx="3876675" cy="5842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Hoang mạc Xa-ha-ra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2362200"/>
            <a:ext cx="2590800" cy="139858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Khí hậu nóng, khô bậc nhất thế giới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629400" y="2362200"/>
            <a:ext cx="2209800" cy="1398588"/>
          </a:xfrm>
          <a:prstGeom prst="rect">
            <a:avLst/>
          </a:prstGeom>
          <a:solidFill>
            <a:srgbClr val="FF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Thực vật và động vật nghèo nàn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657600" y="2362200"/>
            <a:ext cx="2133600" cy="139858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Sông , hồ rất ít và hiếm nước</a:t>
            </a: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648200" y="990600"/>
            <a:ext cx="0" cy="13716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1371600" y="990600"/>
            <a:ext cx="3276600" cy="13716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4648200" y="990600"/>
            <a:ext cx="3124200" cy="13716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819400" y="3124200"/>
            <a:ext cx="838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5791200" y="3048000"/>
            <a:ext cx="838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1755" name="AutoShape 11"/>
          <p:cNvCxnSpPr>
            <a:cxnSpLocks noChangeShapeType="1"/>
            <a:endCxn id="31748" idx="2"/>
          </p:cNvCxnSpPr>
          <p:nvPr/>
        </p:nvCxnSpPr>
        <p:spPr bwMode="auto">
          <a:xfrm flipV="1">
            <a:off x="1447800" y="3773488"/>
            <a:ext cx="6286500" cy="417512"/>
          </a:xfrm>
          <a:prstGeom prst="bentConnector2">
            <a:avLst/>
          </a:prstGeom>
          <a:noFill/>
          <a:ln w="508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1447800" y="3733800"/>
            <a:ext cx="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81000" y="5257800"/>
            <a:ext cx="8382000" cy="9715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Vì sao ở hoang mạc Xa - ha - ra thực vật và động vật nghèo nàn 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7" grpId="0" animBg="1"/>
      <p:bldP spid="31748" grpId="0" animBg="1"/>
      <p:bldP spid="31749" grpId="0" animBg="1"/>
      <p:bldP spid="317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3"/>
          <p:cNvSpPr>
            <a:spLocks noChangeShapeType="1"/>
          </p:cNvSpPr>
          <p:nvPr/>
        </p:nvSpPr>
        <p:spPr bwMode="auto">
          <a:xfrm flipH="1">
            <a:off x="4419600" y="1071563"/>
            <a:ext cx="46038" cy="5786437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79" name="Picture 4" descr="P101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071563"/>
            <a:ext cx="5124450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4000500" y="1143000"/>
            <a:ext cx="5143500" cy="57150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50181" name="Text Box 20"/>
          <p:cNvSpPr txBox="1">
            <a:spLocks noChangeArrowheads="1"/>
          </p:cNvSpPr>
          <p:nvPr/>
        </p:nvSpPr>
        <p:spPr bwMode="auto">
          <a:xfrm>
            <a:off x="71438" y="981075"/>
            <a:ext cx="4214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2060"/>
                </a:solidFill>
                <a:cs typeface="Times New Roman" panose="02020603050405020304" pitchFamily="18" charset="0"/>
              </a:rPr>
              <a:t>1/3 diện tích chia làm hai mùa : mùa mưa và mùa khô.</a:t>
            </a:r>
            <a:endParaRPr lang="vi-VN" altLang="en-US" sz="2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42875" y="1785938"/>
            <a:ext cx="3929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400">
                <a:cs typeface="Times New Roman" panose="02020603050405020304" pitchFamily="18" charset="0"/>
              </a:rPr>
              <a:t>Nơi mưa nhiều,có rừng nhiệt đới phát triển.</a:t>
            </a:r>
          </a:p>
          <a:p>
            <a:pPr eaLnBrk="1" hangingPunct="1">
              <a:buFontTx/>
              <a:buChar char="-"/>
            </a:pPr>
            <a:r>
              <a:rPr lang="en-US" altLang="en-US" sz="2400">
                <a:cs typeface="Times New Roman" panose="02020603050405020304" pitchFamily="18" charset="0"/>
              </a:rPr>
              <a:t>Nơi đủ độ ẩm thì có rừng thưa.</a:t>
            </a:r>
          </a:p>
          <a:p>
            <a:pPr eaLnBrk="1" hangingPunct="1">
              <a:buFontTx/>
              <a:buChar char="-"/>
            </a:pPr>
            <a:r>
              <a:rPr lang="en-US" altLang="en-US" sz="2400">
                <a:cs typeface="Times New Roman" panose="02020603050405020304" pitchFamily="18" charset="0"/>
              </a:rPr>
              <a:t>Nơi mưa ít xuất hiện đồng cỏ cao,cây bụi gọi là xa-van</a:t>
            </a:r>
          </a:p>
        </p:txBody>
      </p:sp>
      <p:sp>
        <p:nvSpPr>
          <p:cNvPr id="50183" name="Hình Chữ nhật 6"/>
          <p:cNvSpPr>
            <a:spLocks noChangeArrowheads="1"/>
          </p:cNvSpPr>
          <p:nvPr/>
        </p:nvSpPr>
        <p:spPr bwMode="auto">
          <a:xfrm>
            <a:off x="214312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3"/>
    </mc:Choice>
    <mc:Fallback>
      <p:transition spd="slow" advTm="1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3"/>
          <p:cNvSpPr>
            <a:spLocks noChangeShapeType="1"/>
          </p:cNvSpPr>
          <p:nvPr/>
        </p:nvSpPr>
        <p:spPr bwMode="auto">
          <a:xfrm flipH="1">
            <a:off x="4419600" y="838200"/>
            <a:ext cx="0" cy="60198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643063"/>
            <a:ext cx="4427538" cy="5214937"/>
            <a:chOff x="72" y="936"/>
            <a:chExt cx="2640" cy="3360"/>
          </a:xfrm>
        </p:grpSpPr>
        <p:grpSp>
          <p:nvGrpSpPr>
            <p:cNvPr id="51208" name="Group 8"/>
            <p:cNvGrpSpPr>
              <a:grpSpLocks/>
            </p:cNvGrpSpPr>
            <p:nvPr/>
          </p:nvGrpSpPr>
          <p:grpSpPr bwMode="auto">
            <a:xfrm>
              <a:off x="72" y="936"/>
              <a:ext cx="2640" cy="3360"/>
              <a:chOff x="2784" y="480"/>
              <a:chExt cx="2840" cy="3840"/>
            </a:xfrm>
          </p:grpSpPr>
          <p:sp>
            <p:nvSpPr>
              <p:cNvPr id="69641" name="Document"/>
              <p:cNvSpPr>
                <a:spLocks noEditPoints="1" noChangeArrowheads="1"/>
              </p:cNvSpPr>
              <p:nvPr/>
            </p:nvSpPr>
            <p:spPr bwMode="auto">
              <a:xfrm>
                <a:off x="2784" y="480"/>
                <a:ext cx="2832" cy="3840"/>
              </a:xfrm>
              <a:custGeom>
                <a:avLst/>
                <a:gdLst>
                  <a:gd name="T0" fmla="*/ 185 w 21600"/>
                  <a:gd name="T1" fmla="*/ 684 h 21600"/>
                  <a:gd name="T2" fmla="*/ 1 w 21600"/>
                  <a:gd name="T3" fmla="*/ 343 h 21600"/>
                  <a:gd name="T4" fmla="*/ 185 w 21600"/>
                  <a:gd name="T5" fmla="*/ 2 h 21600"/>
                  <a:gd name="T6" fmla="*/ 373 w 21600"/>
                  <a:gd name="T7" fmla="*/ 337 h 21600"/>
                  <a:gd name="T8" fmla="*/ 185 w 21600"/>
                  <a:gd name="T9" fmla="*/ 684 h 21600"/>
                  <a:gd name="T10" fmla="*/ 0 w 21600"/>
                  <a:gd name="T11" fmla="*/ 0 h 21600"/>
                  <a:gd name="T12" fmla="*/ 371 w 21600"/>
                  <a:gd name="T13" fmla="*/ 0 h 21600"/>
                  <a:gd name="T14" fmla="*/ 371 w 21600"/>
                  <a:gd name="T15" fmla="*/ 6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6 w 21600"/>
                  <a:gd name="T25" fmla="*/ 816 h 21600"/>
                  <a:gd name="T26" fmla="*/ 20624 w 21600"/>
                  <a:gd name="T27" fmla="*/ 1643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CC">
                      <a:alpha val="73000"/>
                    </a:srgbClr>
                  </a:gs>
                  <a:gs pos="100000">
                    <a:srgbClr val="0000FF">
                      <a:alpha val="50998"/>
                    </a:srgbClr>
                  </a:gs>
                </a:gsLst>
                <a:lin ang="5400000" scaled="1"/>
              </a:gradFill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1211" name="Picture 10" descr="800px-Twyfelfontein_landscap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2" y="992"/>
                <a:ext cx="2832" cy="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09" name="Rectangle 11"/>
            <p:cNvSpPr>
              <a:spLocks noChangeArrowheads="1"/>
            </p:cNvSpPr>
            <p:nvPr/>
          </p:nvSpPr>
          <p:spPr bwMode="auto">
            <a:xfrm>
              <a:off x="80" y="1392"/>
              <a:ext cx="2608" cy="2160"/>
            </a:xfrm>
            <a:prstGeom prst="rect">
              <a:avLst/>
            </a:prstGeom>
            <a:noFill/>
            <a:ln w="28575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1204" name="Rectangle 29"/>
          <p:cNvSpPr>
            <a:spLocks noChangeArrowheads="1"/>
          </p:cNvSpPr>
          <p:nvPr/>
        </p:nvSpPr>
        <p:spPr bwMode="auto">
          <a:xfrm>
            <a:off x="857250" y="1071563"/>
            <a:ext cx="716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002060"/>
                </a:solidFill>
                <a:cs typeface="Times New Roman" panose="02020603050405020304" pitchFamily="18" charset="0"/>
              </a:rPr>
              <a:t>Châu Phi có khí hậu nóng và khô bậc nhất thế giới.</a:t>
            </a:r>
          </a:p>
        </p:txBody>
      </p:sp>
      <p:sp>
        <p:nvSpPr>
          <p:cNvPr id="31752" name="Text Box 41"/>
          <p:cNvSpPr txBox="1">
            <a:spLocks noChangeArrowheads="1"/>
          </p:cNvSpPr>
          <p:nvPr/>
        </p:nvSpPr>
        <p:spPr bwMode="auto">
          <a:xfrm>
            <a:off x="1438275" y="1706563"/>
            <a:ext cx="1347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Xa van</a:t>
            </a:r>
            <a:endParaRPr lang="vi-VN" altLang="en-US"/>
          </a:p>
        </p:txBody>
      </p:sp>
      <p:pic>
        <p:nvPicPr>
          <p:cNvPr id="16" name="Picture 29" descr="C7861C17F9A98EC427034DC24EB9352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4572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Hình Chữ nhật 10"/>
          <p:cNvSpPr>
            <a:spLocks noChangeArrowheads="1"/>
          </p:cNvSpPr>
          <p:nvPr/>
        </p:nvSpPr>
        <p:spPr bwMode="auto">
          <a:xfrm>
            <a:off x="2214563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5"/>
    </mc:Choice>
    <mc:Fallback>
      <p:transition spd="slow" advTm="5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7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58LOCAL81V7MCAXLYX2YCAXA6XT1CA30XMG1CAXX6I9QCA5BCY9VCAHQP2LACAUAFU7DCAWWEQPOCADCNV2YCAZDR8GXCAGON2QSCA1PQIGSCAN59S8YCAS8883LCAVXCR5OCA756TQYCAFYRC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3375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H8TYCAZ4JFUFCA1FUQCACA1H9H7NCA0ESPKACAPT2YYQCAFQE2NRCAARUXB2CAJZ5IXECAQAH8OGCAZ5VM1ICAT7DVDFCAG38NUXCA1G7IH0CA79FTXHCAA3OFCGCAZ9GHBXCADNQ7C3CAL1GOK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42875"/>
            <a:ext cx="49291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RXFQCA1GL3YLCAX9ZZ6DCA83V0LACACKFM85CAP67QG8CAHP3800CAEJZEJJCAUGNN6QCAOBKZOICAHENH43CANOCQIACA39X9ZVCAP3L3U0CA0E953VCA61AD73CAY4LG4ICA3JT718CAPM89G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90925"/>
            <a:ext cx="464343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9" descr="WACLCAOWXMF7CAS21AUGCAR300VXCAMQL9XTCA6IRY6DCAJMGCXRCA4LRGBLCAYKED6RCAYH9K1LCAM66LY8CAPO42FUCAAMSF54CASAEAPOCAAWMVQ4CAROAIL0CADMU4ZQCA0B6JOWCARRET8J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2148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linh cauJPG"/>
          <p:cNvPicPr preferRelativeResize="0"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8" y="3571875"/>
            <a:ext cx="4786312" cy="3067050"/>
          </a:xfr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1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3429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214813" cy="3168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1" descr="su t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"/>
    </mc:Choice>
    <mc:Fallback>
      <p:transition spd="slow" advTm="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928688"/>
            <a:ext cx="428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.VnTimeH" panose="020B7200000000000000" pitchFamily="34" charset="0"/>
              </a:rPr>
              <a:t>1. </a:t>
            </a:r>
            <a:r>
              <a:rPr lang="en-US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Vị trí địa lí, giới hạn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313238" y="927100"/>
            <a:ext cx="4830762" cy="59309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48" name="Picture 6" descr="Luoc do tu nhien chau Phi"/>
          <p:cNvPicPr>
            <a:picLocks noChangeAspect="1" noChangeArrowheads="1"/>
          </p:cNvPicPr>
          <p:nvPr/>
        </p:nvPicPr>
        <p:blipFill>
          <a:blip r:embed="rId6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857250"/>
            <a:ext cx="4697412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6" name="Picture 22" descr="tmp_2200_331"/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303338"/>
            <a:ext cx="44481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tmp_2200_3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24400"/>
            <a:ext cx="604837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14813" y="6396038"/>
            <a:ext cx="4764087" cy="461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/>
              <a:t>Hình 1 :Lược đồ tự nhiên châu Phi</a:t>
            </a:r>
          </a:p>
        </p:txBody>
      </p:sp>
      <p:sp>
        <p:nvSpPr>
          <p:cNvPr id="31752" name="Hình Chữ nhật 7"/>
          <p:cNvSpPr>
            <a:spLocks noChangeArrowheads="1"/>
          </p:cNvSpPr>
          <p:nvPr/>
        </p:nvSpPr>
        <p:spPr bwMode="auto">
          <a:xfrm>
            <a:off x="2170113" y="0"/>
            <a:ext cx="457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/>
              <a:t>Địa</a:t>
            </a:r>
            <a:r>
              <a:rPr lang="en-US" altLang="en-US" b="1" dirty="0"/>
              <a:t> </a:t>
            </a:r>
            <a:r>
              <a:rPr lang="en-US" altLang="en-US" b="1" dirty="0" err="1"/>
              <a:t>lí</a:t>
            </a:r>
            <a:endParaRPr lang="en-US" altLang="en-US" b="1" dirty="0"/>
          </a:p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Châu</a:t>
            </a:r>
            <a:r>
              <a:rPr lang="en-US" altLang="en-US" b="1" dirty="0">
                <a:solidFill>
                  <a:srgbClr val="FF0000"/>
                </a:solidFill>
              </a:rPr>
              <a:t>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8"/>
    </mc:Choice>
    <mc:Fallback>
      <p:transition spd="slow" advTm="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581400" y="1252538"/>
            <a:ext cx="2209800" cy="604837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Xa-van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9075" y="2643188"/>
            <a:ext cx="1924050" cy="20923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6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Ít mưa</a:t>
            </a:r>
          </a:p>
          <a:p>
            <a:pPr eaLnBrk="1" hangingPunct="1"/>
            <a:endParaRPr lang="en-US" altLang="en-US" sz="26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6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6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248400" y="2573338"/>
            <a:ext cx="2667000" cy="2092325"/>
          </a:xfrm>
          <a:prstGeom prst="rect">
            <a:avLst/>
          </a:prstGeom>
          <a:solidFill>
            <a:srgbClr val="FF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Nhiều động vật ăn cỏ và ăn thịt  như hươu cao cổ, ngựa vằn, voi, sư tử, báo … 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352800" y="2906713"/>
            <a:ext cx="2133600" cy="8921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Thực vật chủ yếu là cỏ 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>
            <a:off x="4546600" y="1857375"/>
            <a:ext cx="46038" cy="10001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1371600" y="1857375"/>
            <a:ext cx="3200400" cy="78581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4643438" y="1857375"/>
            <a:ext cx="3143250" cy="7143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2514600" y="3571875"/>
            <a:ext cx="762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562600" y="3643313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0" y="5486400"/>
            <a:ext cx="9144000" cy="9112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Vì sao ở Xa-van có nhiều động vật ăn cỏ và ăn thịt  như hươu cao cổ, ngựa vằn, voi, sư tử, báo …?</a:t>
            </a:r>
          </a:p>
        </p:txBody>
      </p:sp>
      <p:sp>
        <p:nvSpPr>
          <p:cNvPr id="54284" name="Hình Chữ nhật 11"/>
          <p:cNvSpPr>
            <a:spLocks noChangeArrowheads="1"/>
          </p:cNvSpPr>
          <p:nvPr/>
        </p:nvSpPr>
        <p:spPr bwMode="auto">
          <a:xfrm>
            <a:off x="214312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71" grpId="0" animBg="1"/>
      <p:bldP spid="32772" grpId="0" animBg="1"/>
      <p:bldP spid="32773" grpId="0" animBg="1"/>
      <p:bldP spid="327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0" y="928688"/>
            <a:ext cx="9144000" cy="5929312"/>
          </a:xfrm>
          <a:prstGeom prst="roundRect">
            <a:avLst>
              <a:gd name="adj" fmla="val 4532"/>
            </a:avLst>
          </a:prstGeom>
          <a:gradFill rotWithShape="1">
            <a:gsLst>
              <a:gs pos="0">
                <a:srgbClr val="005000"/>
              </a:gs>
              <a:gs pos="100000">
                <a:srgbClr val="002500"/>
              </a:gs>
            </a:gsLst>
            <a:lin ang="5400000" scaled="1"/>
          </a:gradFill>
          <a:ln w="57150" cmpd="thickThin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H="1">
            <a:off x="4419600" y="838200"/>
            <a:ext cx="0" cy="60198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324" name="Picture 4" descr="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928688"/>
            <a:ext cx="4568825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470400" y="928688"/>
            <a:ext cx="4572000" cy="5815012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Rectangle 10"/>
          <p:cNvSpPr>
            <a:spLocks noChangeArrowheads="1"/>
          </p:cNvSpPr>
          <p:nvPr/>
        </p:nvSpPr>
        <p:spPr bwMode="auto">
          <a:xfrm>
            <a:off x="12700" y="1484313"/>
            <a:ext cx="4375150" cy="4752975"/>
          </a:xfrm>
          <a:prstGeom prst="rect">
            <a:avLst/>
          </a:prstGeom>
          <a:noFill/>
          <a:ln w="2857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6327" name="Picture 18" descr="for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3561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20"/>
          <p:cNvSpPr txBox="1">
            <a:spLocks noChangeArrowheads="1"/>
          </p:cNvSpPr>
          <p:nvPr/>
        </p:nvSpPr>
        <p:spPr bwMode="auto">
          <a:xfrm>
            <a:off x="0" y="6237288"/>
            <a:ext cx="43624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Rừng rậm nhiệt đới</a:t>
            </a:r>
            <a:r>
              <a:rPr lang="vi-VN" altLang="en-US" sz="2400">
                <a:cs typeface="Times New Roman" panose="02020603050405020304" pitchFamily="18" charset="0"/>
              </a:rPr>
              <a:t> Châu Phi</a:t>
            </a:r>
          </a:p>
        </p:txBody>
      </p:sp>
      <p:sp>
        <p:nvSpPr>
          <p:cNvPr id="56329" name="Rectangle 21"/>
          <p:cNvSpPr>
            <a:spLocks noChangeArrowheads="1"/>
          </p:cNvSpPr>
          <p:nvPr/>
        </p:nvSpPr>
        <p:spPr bwMode="auto">
          <a:xfrm>
            <a:off x="4572000" y="6308725"/>
            <a:ext cx="4572000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0"/>
    </mc:Choice>
    <mc:Fallback>
      <p:transition spd="slow" advTm="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oundRect">
            <a:avLst>
              <a:gd name="adj" fmla="val 4532"/>
            </a:avLst>
          </a:prstGeom>
          <a:gradFill rotWithShape="1">
            <a:gsLst>
              <a:gs pos="0">
                <a:srgbClr val="005000"/>
              </a:gs>
              <a:gs pos="100000">
                <a:srgbClr val="002500"/>
              </a:gs>
            </a:gsLst>
            <a:lin ang="5400000" scaled="1"/>
          </a:gradFill>
          <a:ln w="57150" cmpd="thickThin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 flipH="1">
            <a:off x="4419600" y="1143000"/>
            <a:ext cx="46038" cy="57150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48" name="Picture 4" descr="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143000"/>
            <a:ext cx="456882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470400" y="1143000"/>
            <a:ext cx="4572000" cy="56007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2700" y="1143000"/>
            <a:ext cx="4375150" cy="5094288"/>
          </a:xfrm>
          <a:prstGeom prst="rect">
            <a:avLst/>
          </a:prstGeom>
          <a:noFill/>
          <a:ln w="2857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1" name="Text Box 14"/>
          <p:cNvSpPr txBox="1">
            <a:spLocks noChangeArrowheads="1"/>
          </p:cNvSpPr>
          <p:nvPr/>
        </p:nvSpPr>
        <p:spPr bwMode="auto">
          <a:xfrm>
            <a:off x="0" y="6237288"/>
            <a:ext cx="43624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Rừng thưa</a:t>
            </a:r>
            <a:r>
              <a:rPr lang="vi-VN" altLang="en-US" sz="2400">
                <a:cs typeface="Times New Roman" panose="02020603050405020304" pitchFamily="18" charset="0"/>
              </a:rPr>
              <a:t> Châu Phi</a:t>
            </a:r>
          </a:p>
        </p:txBody>
      </p:sp>
      <p:pic>
        <p:nvPicPr>
          <p:cNvPr id="57352" name="Picture 15" descr="12236571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43000"/>
            <a:ext cx="42846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16"/>
          <p:cNvSpPr>
            <a:spLocks noChangeArrowheads="1"/>
          </p:cNvSpPr>
          <p:nvPr/>
        </p:nvSpPr>
        <p:spPr bwMode="auto">
          <a:xfrm>
            <a:off x="4572000" y="6453188"/>
            <a:ext cx="4572000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4" name="Hình Chữ nhật 9"/>
          <p:cNvSpPr>
            <a:spLocks noChangeArrowheads="1"/>
          </p:cNvSpPr>
          <p:nvPr/>
        </p:nvSpPr>
        <p:spPr bwMode="auto">
          <a:xfrm>
            <a:off x="2071688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"/>
    </mc:Choice>
    <mc:Fallback>
      <p:transition spd="slow" advTm="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P101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914400"/>
            <a:ext cx="4568825" cy="594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9"/>
          <p:cNvSpPr txBox="1">
            <a:spLocks noChangeArrowheads="1"/>
          </p:cNvSpPr>
          <p:nvPr/>
        </p:nvSpPr>
        <p:spPr bwMode="auto">
          <a:xfrm>
            <a:off x="4572000" y="6453188"/>
            <a:ext cx="4572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  </a:t>
            </a:r>
            <a:endParaRPr lang="vi-VN" altLang="en-US"/>
          </a:p>
        </p:txBody>
      </p:sp>
      <p:sp>
        <p:nvSpPr>
          <p:cNvPr id="58372" name="Rectangle 10"/>
          <p:cNvSpPr>
            <a:spLocks noChangeArrowheads="1"/>
          </p:cNvSpPr>
          <p:nvPr/>
        </p:nvSpPr>
        <p:spPr bwMode="auto">
          <a:xfrm>
            <a:off x="4572000" y="6453188"/>
            <a:ext cx="4572000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4313" y="908720"/>
            <a:ext cx="3845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u="sng" dirty="0" err="1" smtClean="0">
                <a:solidFill>
                  <a:srgbClr val="FF0000"/>
                </a:solidFill>
              </a:rPr>
              <a:t>Củng</a:t>
            </a:r>
            <a:r>
              <a:rPr lang="en-US" alt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altLang="en-US" sz="2400" u="sng" dirty="0" err="1" smtClean="0">
                <a:solidFill>
                  <a:srgbClr val="FF0000"/>
                </a:solidFill>
              </a:rPr>
              <a:t>cố</a:t>
            </a:r>
            <a:r>
              <a:rPr lang="en-US" altLang="en-US" sz="2400" u="sng" dirty="0" smtClean="0">
                <a:solidFill>
                  <a:srgbClr val="FF0000"/>
                </a:solidFill>
              </a:rPr>
              <a:t>: 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400" dirty="0" err="1" smtClean="0">
                <a:solidFill>
                  <a:srgbClr val="FF0000"/>
                </a:solidFill>
              </a:rPr>
              <a:t>Nêu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vị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trí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địa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lí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r>
              <a:rPr lang="en-US" altLang="en-US" sz="2400" dirty="0">
                <a:solidFill>
                  <a:srgbClr val="FF0000"/>
                </a:solidFill>
              </a:rPr>
              <a:t> Phi?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643313"/>
            <a:ext cx="4572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Phi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nóng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phận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lãnh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thổ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mạc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-van.</a:t>
            </a:r>
          </a:p>
          <a:p>
            <a:pPr algn="just" eaLnBrk="1" hangingPunct="1"/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ha -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mạc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38" y="3286125"/>
            <a:ext cx="4475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FF0000"/>
                </a:solidFill>
              </a:rPr>
              <a:t>Khí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hậu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r>
              <a:rPr lang="en-US" altLang="en-US" sz="2400" dirty="0">
                <a:solidFill>
                  <a:srgbClr val="FF0000"/>
                </a:solidFill>
              </a:rPr>
              <a:t> Phi </a:t>
            </a:r>
            <a:r>
              <a:rPr lang="en-US" altLang="en-US" sz="2400" dirty="0" err="1">
                <a:solidFill>
                  <a:srgbClr val="FF0000"/>
                </a:solidFill>
              </a:rPr>
              <a:t>như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1716088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Phi ở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Á,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ngang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dirty="0"/>
          </a:p>
        </p:txBody>
      </p:sp>
      <p:sp>
        <p:nvSpPr>
          <p:cNvPr id="58377" name="Hình Chữ nhật 10"/>
          <p:cNvSpPr>
            <a:spLocks noChangeArrowheads="1"/>
          </p:cNvSpPr>
          <p:nvPr/>
        </p:nvSpPr>
        <p:spPr bwMode="auto">
          <a:xfrm>
            <a:off x="157162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7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3"/>
          <p:cNvSpPr>
            <a:spLocks noChangeShapeType="1"/>
          </p:cNvSpPr>
          <p:nvPr/>
        </p:nvSpPr>
        <p:spPr bwMode="auto">
          <a:xfrm flipH="1">
            <a:off x="4419600" y="838200"/>
            <a:ext cx="0" cy="60198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1" name="Picture 4" descr="P101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28688"/>
            <a:ext cx="4533900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16"/>
          <p:cNvSpPr>
            <a:spLocks noChangeArrowheads="1"/>
          </p:cNvSpPr>
          <p:nvPr/>
        </p:nvSpPr>
        <p:spPr bwMode="auto">
          <a:xfrm>
            <a:off x="4470400" y="857250"/>
            <a:ext cx="4572000" cy="588645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0" y="2786063"/>
            <a:ext cx="4343400" cy="1824037"/>
            <a:chOff x="1824" y="1248"/>
            <a:chExt cx="2736" cy="1920"/>
          </a:xfrm>
        </p:grpSpPr>
        <p:sp>
          <p:nvSpPr>
            <p:cNvPr id="32776" name="AutoShape 33" descr="White marble"/>
            <p:cNvSpPr>
              <a:spLocks noChangeArrowheads="1"/>
            </p:cNvSpPr>
            <p:nvPr/>
          </p:nvSpPr>
          <p:spPr bwMode="auto">
            <a:xfrm>
              <a:off x="1824" y="1248"/>
              <a:ext cx="2736" cy="1920"/>
            </a:xfrm>
            <a:prstGeom prst="plaque">
              <a:avLst>
                <a:gd name="adj" fmla="val 16667"/>
              </a:avLst>
            </a:prstGeom>
            <a:noFill/>
            <a:ln w="38100" algn="ctr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endParaRPr lang="en-US" altLang="en-US" dirty="0"/>
            </a:p>
          </p:txBody>
        </p:sp>
        <p:sp>
          <p:nvSpPr>
            <p:cNvPr id="18442" name="Text Box 34"/>
            <p:cNvSpPr txBox="1">
              <a:spLocks noChangeArrowheads="1"/>
            </p:cNvSpPr>
            <p:nvPr/>
          </p:nvSpPr>
          <p:spPr bwMode="auto">
            <a:xfrm>
              <a:off x="2040" y="1600"/>
              <a:ext cx="2304" cy="13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90000"/>
                </a:lnSpc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  <a:defRPr/>
              </a:pPr>
              <a:r>
                <a:rPr lang="vi-VN" altLang="en-US" sz="2800" i="1" dirty="0" smtClean="0">
                  <a:solidFill>
                    <a:srgbClr val="660033"/>
                  </a:solidFill>
                  <a:latin typeface="+mn-lt"/>
                </a:rPr>
                <a:t>Cho  biết Châu Phi tiếp giáp với biển và đại dương nào?</a:t>
              </a:r>
            </a:p>
          </p:txBody>
        </p:sp>
      </p:grpSp>
      <p:sp>
        <p:nvSpPr>
          <p:cNvPr id="32774" name="Rectangle 36"/>
          <p:cNvSpPr>
            <a:spLocks noChangeArrowheads="1"/>
          </p:cNvSpPr>
          <p:nvPr/>
        </p:nvSpPr>
        <p:spPr bwMode="auto">
          <a:xfrm>
            <a:off x="4495800" y="6308725"/>
            <a:ext cx="4572000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Hình 1: Lược đồ tự nhiên châu Phi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928688"/>
            <a:ext cx="428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.VnTimeH" panose="020B7200000000000000" pitchFamily="34" charset="0"/>
              </a:rPr>
              <a:t>1. </a:t>
            </a:r>
            <a:r>
              <a:rPr lang="en-US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Vị trí địa lí, giới hạn</a:t>
            </a:r>
          </a:p>
        </p:txBody>
      </p:sp>
      <p:sp>
        <p:nvSpPr>
          <p:cNvPr id="11" name="Hình Chữ nhật 7"/>
          <p:cNvSpPr>
            <a:spLocks noChangeArrowheads="1"/>
          </p:cNvSpPr>
          <p:nvPr/>
        </p:nvSpPr>
        <p:spPr bwMode="auto">
          <a:xfrm>
            <a:off x="2170113" y="0"/>
            <a:ext cx="457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/>
              <a:t>Địa</a:t>
            </a:r>
            <a:r>
              <a:rPr lang="en-US" altLang="en-US" b="1" dirty="0"/>
              <a:t> </a:t>
            </a:r>
            <a:r>
              <a:rPr lang="en-US" altLang="en-US" b="1" dirty="0" err="1"/>
              <a:t>lí</a:t>
            </a:r>
            <a:endParaRPr lang="en-US" altLang="en-US" b="1" dirty="0"/>
          </a:p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Châu</a:t>
            </a:r>
            <a:r>
              <a:rPr lang="en-US" altLang="en-US" b="1" dirty="0">
                <a:solidFill>
                  <a:srgbClr val="FF0000"/>
                </a:solidFill>
              </a:rPr>
              <a:t>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2"/>
    </mc:Choice>
    <mc:Fallback>
      <p:transition spd="slow" advTm="1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3"/>
          <p:cNvSpPr>
            <a:spLocks noChangeShapeType="1"/>
          </p:cNvSpPr>
          <p:nvPr/>
        </p:nvSpPr>
        <p:spPr bwMode="auto">
          <a:xfrm flipH="1">
            <a:off x="4419600" y="838200"/>
            <a:ext cx="0" cy="60198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5" name="Picture 4" descr="P101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914400"/>
            <a:ext cx="4533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470400" y="928688"/>
            <a:ext cx="4572000" cy="5815012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1268413"/>
            <a:ext cx="3563938" cy="1081087"/>
            <a:chOff x="0" y="799"/>
            <a:chExt cx="2245" cy="681"/>
          </a:xfrm>
        </p:grpSpPr>
        <p:grpSp>
          <p:nvGrpSpPr>
            <p:cNvPr id="33823" name="Group 15"/>
            <p:cNvGrpSpPr>
              <a:grpSpLocks/>
            </p:cNvGrpSpPr>
            <p:nvPr/>
          </p:nvGrpSpPr>
          <p:grpSpPr bwMode="auto">
            <a:xfrm>
              <a:off x="0" y="799"/>
              <a:ext cx="2245" cy="681"/>
              <a:chOff x="2057" y="862"/>
              <a:chExt cx="1549" cy="1351"/>
            </a:xfrm>
          </p:grpSpPr>
          <p:sp>
            <p:nvSpPr>
              <p:cNvPr id="33825" name="AutoShape 1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6" name="AutoShape 1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7" name="AutoShape 1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24" name="Text Box 23"/>
            <p:cNvSpPr txBox="1">
              <a:spLocks noChangeArrowheads="1"/>
            </p:cNvSpPr>
            <p:nvPr/>
          </p:nvSpPr>
          <p:spPr bwMode="gray">
            <a:xfrm>
              <a:off x="385" y="890"/>
              <a:ext cx="154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 Bắc: </a:t>
              </a:r>
            </a:p>
            <a:p>
              <a:pPr algn="ctr"/>
              <a:r>
                <a:rPr lang="en-US" altLang="en-US" sz="18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 Địa Trung Hải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0" y="4276725"/>
            <a:ext cx="3635375" cy="1025525"/>
            <a:chOff x="0" y="2694"/>
            <a:chExt cx="2290" cy="646"/>
          </a:xfrm>
        </p:grpSpPr>
        <p:grpSp>
          <p:nvGrpSpPr>
            <p:cNvPr id="33818" name="Group 19"/>
            <p:cNvGrpSpPr>
              <a:grpSpLocks/>
            </p:cNvGrpSpPr>
            <p:nvPr/>
          </p:nvGrpSpPr>
          <p:grpSpPr bwMode="auto">
            <a:xfrm>
              <a:off x="0" y="2694"/>
              <a:ext cx="2290" cy="645"/>
              <a:chOff x="1110" y="2656"/>
              <a:chExt cx="1549" cy="1351"/>
            </a:xfrm>
          </p:grpSpPr>
          <p:sp>
            <p:nvSpPr>
              <p:cNvPr id="33820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1" name="AutoShape 21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2" name="AutoShape 22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9" name="Text Box 24"/>
            <p:cNvSpPr txBox="1">
              <a:spLocks noChangeArrowheads="1"/>
            </p:cNvSpPr>
            <p:nvPr/>
          </p:nvSpPr>
          <p:spPr bwMode="gray">
            <a:xfrm>
              <a:off x="434" y="2739"/>
              <a:ext cx="1416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 Tây</a:t>
              </a:r>
            </a:p>
            <a:p>
              <a:pPr algn="ctr"/>
              <a:r>
                <a:rPr lang="en-US" altLang="en-US" sz="18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 Đại Tây Dương</a:t>
              </a:r>
            </a:p>
            <a:p>
              <a:pPr algn="ctr"/>
              <a:endParaRPr lang="en-US" altLang="en-US" sz="1400">
                <a:solidFill>
                  <a:srgbClr val="FFFF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0" y="3208338"/>
            <a:ext cx="3563938" cy="1157287"/>
            <a:chOff x="0" y="2021"/>
            <a:chExt cx="2245" cy="729"/>
          </a:xfrm>
        </p:grpSpPr>
        <p:grpSp>
          <p:nvGrpSpPr>
            <p:cNvPr id="33813" name="Group 25"/>
            <p:cNvGrpSpPr>
              <a:grpSpLocks/>
            </p:cNvGrpSpPr>
            <p:nvPr/>
          </p:nvGrpSpPr>
          <p:grpSpPr bwMode="auto">
            <a:xfrm>
              <a:off x="0" y="2021"/>
              <a:ext cx="2245" cy="729"/>
              <a:chOff x="3174" y="2656"/>
              <a:chExt cx="1549" cy="1351"/>
            </a:xfrm>
          </p:grpSpPr>
          <p:sp>
            <p:nvSpPr>
              <p:cNvPr id="33815" name="AutoShape 26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6" name="AutoShape 27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7" name="AutoShape 28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6D440E"/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4" name="Text Box 29"/>
            <p:cNvSpPr txBox="1">
              <a:spLocks noChangeArrowheads="1"/>
            </p:cNvSpPr>
            <p:nvPr/>
          </p:nvSpPr>
          <p:spPr bwMode="gray">
            <a:xfrm>
              <a:off x="270" y="2048"/>
              <a:ext cx="1729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Phía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Đông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Bắc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Giáp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Biển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Đỏ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ngăn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cách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châu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Á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bằng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kênh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đào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Xuy</a:t>
              </a:r>
              <a:r>
                <a:rPr lang="en-US" altLang="en-US" sz="1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- ê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0" y="2286000"/>
            <a:ext cx="3563938" cy="1008063"/>
            <a:chOff x="0" y="1440"/>
            <a:chExt cx="2245" cy="635"/>
          </a:xfrm>
        </p:grpSpPr>
        <p:grpSp>
          <p:nvGrpSpPr>
            <p:cNvPr id="33808" name="Group 30"/>
            <p:cNvGrpSpPr>
              <a:grpSpLocks/>
            </p:cNvGrpSpPr>
            <p:nvPr/>
          </p:nvGrpSpPr>
          <p:grpSpPr bwMode="auto">
            <a:xfrm>
              <a:off x="0" y="1440"/>
              <a:ext cx="2245" cy="635"/>
              <a:chOff x="3174" y="2656"/>
              <a:chExt cx="1549" cy="1351"/>
            </a:xfrm>
          </p:grpSpPr>
          <p:sp>
            <p:nvSpPr>
              <p:cNvPr id="33810" name="AutoShape 31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1" name="AutoShape 32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2" name="AutoShape 33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2F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09" name="Text Box 34"/>
            <p:cNvSpPr txBox="1">
              <a:spLocks noChangeArrowheads="1"/>
            </p:cNvSpPr>
            <p:nvPr/>
          </p:nvSpPr>
          <p:spPr bwMode="gray">
            <a:xfrm>
              <a:off x="395" y="1522"/>
              <a:ext cx="1431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 Đông Nam</a:t>
              </a:r>
            </a:p>
            <a:p>
              <a:pPr algn="ctr"/>
              <a:r>
                <a:rPr lang="en-US" altLang="en-US" sz="18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 Ấn Độ Dương</a:t>
              </a:r>
            </a:p>
          </p:txBody>
        </p:sp>
      </p:grpSp>
      <p:sp>
        <p:nvSpPr>
          <p:cNvPr id="239651" name="Freeform 35"/>
          <p:cNvSpPr>
            <a:spLocks/>
          </p:cNvSpPr>
          <p:nvPr/>
        </p:nvSpPr>
        <p:spPr bwMode="auto">
          <a:xfrm>
            <a:off x="3294063" y="1600200"/>
            <a:ext cx="3335337" cy="188913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1" name="Oval 45"/>
          <p:cNvSpPr>
            <a:spLocks noChangeArrowheads="1"/>
          </p:cNvSpPr>
          <p:nvPr/>
        </p:nvSpPr>
        <p:spPr bwMode="auto">
          <a:xfrm>
            <a:off x="7451725" y="1700213"/>
            <a:ext cx="215900" cy="2889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239662" name="Freeform 46"/>
          <p:cNvSpPr>
            <a:spLocks/>
          </p:cNvSpPr>
          <p:nvPr/>
        </p:nvSpPr>
        <p:spPr bwMode="auto">
          <a:xfrm flipV="1">
            <a:off x="3348038" y="2754313"/>
            <a:ext cx="5327650" cy="1611312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4" name="Freeform 48"/>
          <p:cNvSpPr>
            <a:spLocks/>
          </p:cNvSpPr>
          <p:nvPr/>
        </p:nvSpPr>
        <p:spPr bwMode="auto">
          <a:xfrm>
            <a:off x="3348038" y="2636838"/>
            <a:ext cx="4752975" cy="1152525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5" name="Freeform 49"/>
          <p:cNvSpPr>
            <a:spLocks/>
          </p:cNvSpPr>
          <p:nvPr/>
        </p:nvSpPr>
        <p:spPr bwMode="auto">
          <a:xfrm>
            <a:off x="3203575" y="4724400"/>
            <a:ext cx="2232025" cy="73025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Rectangle 50"/>
          <p:cNvSpPr>
            <a:spLocks noChangeArrowheads="1"/>
          </p:cNvSpPr>
          <p:nvPr/>
        </p:nvSpPr>
        <p:spPr bwMode="auto">
          <a:xfrm>
            <a:off x="4429125" y="6453188"/>
            <a:ext cx="4572000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Hình 1: Lược đồ tự nhiên châu Phi </a:t>
            </a:r>
          </a:p>
        </p:txBody>
      </p:sp>
      <p:sp>
        <p:nvSpPr>
          <p:cNvPr id="33807" name="Hình Chữ nhật 34"/>
          <p:cNvSpPr>
            <a:spLocks noChangeArrowheads="1"/>
          </p:cNvSpPr>
          <p:nvPr/>
        </p:nvSpPr>
        <p:spPr bwMode="auto">
          <a:xfrm>
            <a:off x="1428750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0"/>
    </mc:Choice>
    <mc:Fallback>
      <p:transition spd="slow" advTm="1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3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3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9651" grpId="0" animBg="1"/>
      <p:bldP spid="239661" grpId="0" animBg="1"/>
      <p:bldP spid="239662" grpId="0" animBg="1"/>
      <p:bldP spid="239664" grpId="0" animBg="1"/>
      <p:bldP spid="2396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211638" y="812800"/>
            <a:ext cx="4830762" cy="59309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5843" name="Picture 6" descr="Luoc do tu nhien chau Phi"/>
          <p:cNvPicPr>
            <a:picLocks noChangeAspect="1" noChangeArrowheads="1"/>
          </p:cNvPicPr>
          <p:nvPr/>
        </p:nvPicPr>
        <p:blipFill>
          <a:blip r:embed="rId6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36613"/>
            <a:ext cx="4697413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Freeform 13"/>
          <p:cNvSpPr>
            <a:spLocks/>
          </p:cNvSpPr>
          <p:nvPr/>
        </p:nvSpPr>
        <p:spPr bwMode="auto">
          <a:xfrm>
            <a:off x="4284663" y="2116138"/>
            <a:ext cx="4694237" cy="107950"/>
          </a:xfrm>
          <a:custGeom>
            <a:avLst/>
            <a:gdLst>
              <a:gd name="T0" fmla="*/ 0 w 3596"/>
              <a:gd name="T1" fmla="*/ 0 h 80"/>
              <a:gd name="T2" fmla="*/ 2147483647 w 3596"/>
              <a:gd name="T3" fmla="*/ 2147483647 h 80"/>
              <a:gd name="T4" fmla="*/ 2147483647 w 3596"/>
              <a:gd name="T5" fmla="*/ 2147483647 h 80"/>
              <a:gd name="T6" fmla="*/ 2147483647 w 3596"/>
              <a:gd name="T7" fmla="*/ 2147483647 h 80"/>
              <a:gd name="T8" fmla="*/ 2147483647 w 3596"/>
              <a:gd name="T9" fmla="*/ 2147483647 h 80"/>
              <a:gd name="T10" fmla="*/ 2147483647 w 3596"/>
              <a:gd name="T11" fmla="*/ 2147483647 h 80"/>
              <a:gd name="T12" fmla="*/ 2147483647 w 3596"/>
              <a:gd name="T13" fmla="*/ 2147483647 h 80"/>
              <a:gd name="T14" fmla="*/ 2147483647 w 3596"/>
              <a:gd name="T15" fmla="*/ 2147483647 h 80"/>
              <a:gd name="T16" fmla="*/ 2147483647 w 3596"/>
              <a:gd name="T17" fmla="*/ 2147483647 h 80"/>
              <a:gd name="T18" fmla="*/ 2147483647 w 3596"/>
              <a:gd name="T19" fmla="*/ 2147483647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96"/>
              <a:gd name="T31" fmla="*/ 0 h 80"/>
              <a:gd name="T32" fmla="*/ 3596 w 3596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96" h="80">
                <a:moveTo>
                  <a:pt x="0" y="0"/>
                </a:moveTo>
                <a:lnTo>
                  <a:pt x="396" y="36"/>
                </a:lnTo>
                <a:lnTo>
                  <a:pt x="736" y="56"/>
                </a:lnTo>
                <a:lnTo>
                  <a:pt x="1040" y="68"/>
                </a:lnTo>
                <a:lnTo>
                  <a:pt x="1424" y="76"/>
                </a:lnTo>
                <a:lnTo>
                  <a:pt x="1760" y="80"/>
                </a:lnTo>
                <a:lnTo>
                  <a:pt x="2052" y="80"/>
                </a:lnTo>
                <a:lnTo>
                  <a:pt x="2332" y="80"/>
                </a:lnTo>
                <a:lnTo>
                  <a:pt x="2868" y="60"/>
                </a:lnTo>
                <a:lnTo>
                  <a:pt x="3596" y="13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7358" name="Freeform 14"/>
          <p:cNvSpPr>
            <a:spLocks/>
          </p:cNvSpPr>
          <p:nvPr/>
        </p:nvSpPr>
        <p:spPr bwMode="auto">
          <a:xfrm>
            <a:off x="4356100" y="5529263"/>
            <a:ext cx="4500563" cy="73025"/>
          </a:xfrm>
          <a:custGeom>
            <a:avLst/>
            <a:gdLst>
              <a:gd name="T0" fmla="*/ 2147483647 w 2456"/>
              <a:gd name="T1" fmla="*/ 2147483647 h 48"/>
              <a:gd name="T2" fmla="*/ 2147483647 w 2456"/>
              <a:gd name="T3" fmla="*/ 2147483647 h 48"/>
              <a:gd name="T4" fmla="*/ 2147483647 w 2456"/>
              <a:gd name="T5" fmla="*/ 2147483647 h 48"/>
              <a:gd name="T6" fmla="*/ 2147483647 w 2456"/>
              <a:gd name="T7" fmla="*/ 2147483647 h 48"/>
              <a:gd name="T8" fmla="*/ 2147483647 w 2456"/>
              <a:gd name="T9" fmla="*/ 2147483647 h 48"/>
              <a:gd name="T10" fmla="*/ 2147483647 w 2456"/>
              <a:gd name="T11" fmla="*/ 0 h 48"/>
              <a:gd name="T12" fmla="*/ 2147483647 w 2456"/>
              <a:gd name="T13" fmla="*/ 0 h 48"/>
              <a:gd name="T14" fmla="*/ 2147483647 w 2456"/>
              <a:gd name="T15" fmla="*/ 0 h 48"/>
              <a:gd name="T16" fmla="*/ 2147483647 w 2456"/>
              <a:gd name="T17" fmla="*/ 2147483647 h 48"/>
              <a:gd name="T18" fmla="*/ 0 w 2456"/>
              <a:gd name="T19" fmla="*/ 2147483647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56"/>
              <a:gd name="T31" fmla="*/ 0 h 48"/>
              <a:gd name="T32" fmla="*/ 2456 w 2456"/>
              <a:gd name="T33" fmla="*/ 48 h 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56" h="48">
                <a:moveTo>
                  <a:pt x="2456" y="48"/>
                </a:moveTo>
                <a:lnTo>
                  <a:pt x="2181" y="26"/>
                </a:lnTo>
                <a:lnTo>
                  <a:pt x="1932" y="16"/>
                </a:lnTo>
                <a:lnTo>
                  <a:pt x="1696" y="8"/>
                </a:lnTo>
                <a:lnTo>
                  <a:pt x="1468" y="2"/>
                </a:lnTo>
                <a:lnTo>
                  <a:pt x="1234" y="0"/>
                </a:lnTo>
                <a:lnTo>
                  <a:pt x="1032" y="0"/>
                </a:lnTo>
                <a:lnTo>
                  <a:pt x="837" y="0"/>
                </a:lnTo>
                <a:lnTo>
                  <a:pt x="408" y="4"/>
                </a:lnTo>
                <a:lnTo>
                  <a:pt x="0" y="12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V="1">
            <a:off x="4211638" y="3860800"/>
            <a:ext cx="47529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81" name="Rectangle 21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3960813" cy="2305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Hãy chỉ ra đường xích đạo, đường chí tuyến đi qua châu lục và có nhận xét gì về chúng?</a:t>
            </a:r>
            <a:endParaRPr lang="vi-VN" altLang="en-US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1382" name="AutoShape 22"/>
          <p:cNvSpPr>
            <a:spLocks noChangeArrowheads="1"/>
          </p:cNvSpPr>
          <p:nvPr/>
        </p:nvSpPr>
        <p:spPr bwMode="blackWhite">
          <a:xfrm>
            <a:off x="76200" y="329565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42C13"/>
              </a:gs>
              <a:gs pos="50000">
                <a:srgbClr val="D85E28"/>
              </a:gs>
              <a:gs pos="100000">
                <a:srgbClr val="642C13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b="1">
                <a:cs typeface="Times New Roman" pitchFamily="18" charset="0"/>
              </a:rPr>
              <a:t>Xích đạo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b="1">
                <a:cs typeface="Times New Roman" pitchFamily="18" charset="0"/>
              </a:rPr>
              <a:t>đi ngang qua giữa châu lục.</a:t>
            </a:r>
          </a:p>
          <a:p>
            <a:pPr algn="ctr">
              <a:defRPr/>
            </a:pPr>
            <a:endParaRPr lang="en-US" sz="2000" b="1">
              <a:cs typeface="Times New Roman" pitchFamily="18" charset="0"/>
            </a:endParaRPr>
          </a:p>
        </p:txBody>
      </p:sp>
      <p:sp>
        <p:nvSpPr>
          <p:cNvPr id="271383" name="AutoShape 23"/>
          <p:cNvSpPr>
            <a:spLocks noChangeArrowheads="1"/>
          </p:cNvSpPr>
          <p:nvPr/>
        </p:nvSpPr>
        <p:spPr bwMode="blackWhite">
          <a:xfrm>
            <a:off x="107950" y="1773238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1492C"/>
              </a:gs>
              <a:gs pos="50000">
                <a:srgbClr val="699D5F"/>
              </a:gs>
              <a:gs pos="100000">
                <a:srgbClr val="31492C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cs typeface="Times New Roman" pitchFamily="18" charset="0"/>
              </a:rPr>
              <a:t>Chí tuyến Bắc </a:t>
            </a:r>
          </a:p>
          <a:p>
            <a:pPr algn="ctr">
              <a:defRPr/>
            </a:pPr>
            <a:r>
              <a:rPr lang="en-US" sz="2000" b="1">
                <a:cs typeface="Times New Roman" pitchFamily="18" charset="0"/>
              </a:rPr>
              <a:t>đi qua hoang mạc Xahara</a:t>
            </a:r>
          </a:p>
        </p:txBody>
      </p:sp>
      <p:sp>
        <p:nvSpPr>
          <p:cNvPr id="271384" name="AutoShape 24"/>
          <p:cNvSpPr>
            <a:spLocks noChangeArrowheads="1"/>
          </p:cNvSpPr>
          <p:nvPr/>
        </p:nvSpPr>
        <p:spPr bwMode="blackWhite">
          <a:xfrm>
            <a:off x="63500" y="45085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274B63"/>
              </a:gs>
              <a:gs pos="50000">
                <a:srgbClr val="55A2D7"/>
              </a:gs>
              <a:gs pos="100000">
                <a:srgbClr val="274B63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fr-FR" sz="2000" b="1">
                <a:cs typeface="Times New Roman" pitchFamily="18" charset="0"/>
              </a:rPr>
              <a:t>Chí tuyến Nam </a:t>
            </a:r>
          </a:p>
          <a:p>
            <a:pPr algn="ctr">
              <a:defRPr/>
            </a:pPr>
            <a:r>
              <a:rPr lang="fr-FR" sz="2000" b="1">
                <a:cs typeface="Times New Roman" pitchFamily="18" charset="0"/>
              </a:rPr>
              <a:t>đi qua bồn địa Ca- la- ha- ri.</a:t>
            </a:r>
            <a:endParaRPr lang="en-US" sz="2000" b="1">
              <a:cs typeface="Times New Roman" pitchFamily="18" charset="0"/>
            </a:endParaRPr>
          </a:p>
        </p:txBody>
      </p:sp>
      <p:sp>
        <p:nvSpPr>
          <p:cNvPr id="271385" name="AutoShape 25"/>
          <p:cNvSpPr>
            <a:spLocks noChangeArrowheads="1"/>
          </p:cNvSpPr>
          <p:nvPr/>
        </p:nvSpPr>
        <p:spPr bwMode="gray">
          <a:xfrm>
            <a:off x="179388" y="5589588"/>
            <a:ext cx="3960812" cy="10810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FFFF"/>
              </a:gs>
              <a:gs pos="100000">
                <a:srgbClr val="FFFFFF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2400" b="1">
                <a:solidFill>
                  <a:srgbClr val="002060"/>
                </a:solidFill>
                <a:cs typeface="Times New Roman" pitchFamily="18" charset="0"/>
              </a:rPr>
              <a:t>Đại bộ phận diện tích nằm giữa hai chí tuyến</a:t>
            </a:r>
            <a:r>
              <a:rPr lang="fr-FR" sz="2400" b="1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vi-VN" sz="24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852" name="Hình Chữ nhật 11"/>
          <p:cNvSpPr>
            <a:spLocks noChangeArrowheads="1"/>
          </p:cNvSpPr>
          <p:nvPr/>
        </p:nvSpPr>
        <p:spPr bwMode="auto">
          <a:xfrm>
            <a:off x="71437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9"/>
    </mc:Choice>
    <mc:Fallback>
      <p:transition spd="slow" advTm="2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7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7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7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57" grpId="0" animBg="1"/>
      <p:bldP spid="57358" grpId="0" animBg="1"/>
      <p:bldP spid="271381" grpId="0" build="p" autoUpdateAnimBg="0"/>
      <p:bldP spid="271382" grpId="0" animBg="1" autoUpdateAnimBg="0"/>
      <p:bldP spid="271383" grpId="0" animBg="1" autoUpdateAnimBg="0"/>
      <p:bldP spid="271384" grpId="0" animBg="1" autoUpdateAnimBg="0"/>
      <p:bldP spid="27138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2" name="Text Box 92"/>
          <p:cNvSpPr txBox="1">
            <a:spLocks noChangeArrowheads="1"/>
          </p:cNvSpPr>
          <p:nvPr/>
        </p:nvSpPr>
        <p:spPr bwMode="auto">
          <a:xfrm>
            <a:off x="2042592" y="5697885"/>
            <a:ext cx="5857894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000" dirty="0">
                <a:solidFill>
                  <a:srgbClr val="FF0000"/>
                </a:solidFill>
              </a:rPr>
              <a:t>BẢNG SỐ LIỆU VỀ DIỆN TÍCH  CÁC CHÂU LỤC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5288" y="1268413"/>
          <a:ext cx="8534400" cy="3786187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4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19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880" name="Hình Chữ nhật 3"/>
          <p:cNvSpPr>
            <a:spLocks noChangeArrowheads="1"/>
          </p:cNvSpPr>
          <p:nvPr/>
        </p:nvSpPr>
        <p:spPr bwMode="auto">
          <a:xfrm>
            <a:off x="2143125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4211638" y="1000125"/>
            <a:ext cx="4830762" cy="5743575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1" name="Rectangle 11"/>
          <p:cNvSpPr>
            <a:spLocks noChangeArrowheads="1"/>
          </p:cNvSpPr>
          <p:nvPr/>
        </p:nvSpPr>
        <p:spPr bwMode="auto">
          <a:xfrm>
            <a:off x="0" y="2495550"/>
            <a:ext cx="4067175" cy="230822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Kết luận: </a:t>
            </a:r>
            <a:r>
              <a:rPr lang="en-US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Châu Phi nằm ở phía nam Châu Âu và phía tây nam Châu Á. </a:t>
            </a:r>
            <a:r>
              <a:rPr lang="vi-VN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Đại bộ phận diện tích nằm giữa hai chí tuyến, c</a:t>
            </a:r>
            <a:r>
              <a:rPr lang="en-US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ó đường xích đạo đi ngang qua giữa châu lục.</a:t>
            </a:r>
            <a:r>
              <a:rPr lang="vi-VN" altLang="en-US" sz="2400" b="1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892" name="Picture 4" descr="Luoc do tu nhien chau P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000125"/>
            <a:ext cx="4932362" cy="56689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Hình Chữ nhật 5"/>
          <p:cNvSpPr>
            <a:spLocks noChangeArrowheads="1"/>
          </p:cNvSpPr>
          <p:nvPr/>
        </p:nvSpPr>
        <p:spPr bwMode="auto">
          <a:xfrm>
            <a:off x="1714500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6"/>
    </mc:Choice>
    <mc:Fallback>
      <p:transition spd="slow" advTm="1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46188"/>
            <a:ext cx="4835525" cy="415925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gray">
          <a:xfrm>
            <a:off x="0" y="1874838"/>
            <a:ext cx="3276600" cy="719137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16238" y="1700213"/>
            <a:ext cx="1098550" cy="1001712"/>
            <a:chOff x="1488" y="1968"/>
            <a:chExt cx="432" cy="432"/>
          </a:xfrm>
        </p:grpSpPr>
        <p:grpSp>
          <p:nvGrpSpPr>
            <p:cNvPr id="38922" name="Group 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38924" name="Oval 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643C3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8925" name="Freeform 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58 w 1321"/>
                  <a:gd name="T1" fmla="*/ 62 h 712"/>
                  <a:gd name="T2" fmla="*/ 970 w 1321"/>
                  <a:gd name="T3" fmla="*/ 69 h 712"/>
                  <a:gd name="T4" fmla="*/ 973 w 1321"/>
                  <a:gd name="T5" fmla="*/ 75 h 712"/>
                  <a:gd name="T6" fmla="*/ 968 w 1321"/>
                  <a:gd name="T7" fmla="*/ 81 h 712"/>
                  <a:gd name="T8" fmla="*/ 956 w 1321"/>
                  <a:gd name="T9" fmla="*/ 85 h 712"/>
                  <a:gd name="T10" fmla="*/ 937 w 1321"/>
                  <a:gd name="T11" fmla="*/ 91 h 712"/>
                  <a:gd name="T12" fmla="*/ 912 w 1321"/>
                  <a:gd name="T13" fmla="*/ 94 h 712"/>
                  <a:gd name="T14" fmla="*/ 881 w 1321"/>
                  <a:gd name="T15" fmla="*/ 98 h 712"/>
                  <a:gd name="T16" fmla="*/ 845 w 1321"/>
                  <a:gd name="T17" fmla="*/ 102 h 712"/>
                  <a:gd name="T18" fmla="*/ 804 w 1321"/>
                  <a:gd name="T19" fmla="*/ 105 h 712"/>
                  <a:gd name="T20" fmla="*/ 759 w 1321"/>
                  <a:gd name="T21" fmla="*/ 106 h 712"/>
                  <a:gd name="T22" fmla="*/ 712 w 1321"/>
                  <a:gd name="T23" fmla="*/ 107 h 712"/>
                  <a:gd name="T24" fmla="*/ 660 w 1321"/>
                  <a:gd name="T25" fmla="*/ 110 h 712"/>
                  <a:gd name="T26" fmla="*/ 607 w 1321"/>
                  <a:gd name="T27" fmla="*/ 111 h 712"/>
                  <a:gd name="T28" fmla="*/ 586 w 1321"/>
                  <a:gd name="T29" fmla="*/ 112 h 712"/>
                  <a:gd name="T30" fmla="*/ 351 w 1321"/>
                  <a:gd name="T31" fmla="*/ 112 h 712"/>
                  <a:gd name="T32" fmla="*/ 347 w 1321"/>
                  <a:gd name="T33" fmla="*/ 112 h 712"/>
                  <a:gd name="T34" fmla="*/ 301 w 1321"/>
                  <a:gd name="T35" fmla="*/ 111 h 712"/>
                  <a:gd name="T36" fmla="*/ 257 w 1321"/>
                  <a:gd name="T37" fmla="*/ 110 h 712"/>
                  <a:gd name="T38" fmla="*/ 215 w 1321"/>
                  <a:gd name="T39" fmla="*/ 109 h 712"/>
                  <a:gd name="T40" fmla="*/ 174 w 1321"/>
                  <a:gd name="T41" fmla="*/ 106 h 712"/>
                  <a:gd name="T42" fmla="*/ 137 w 1321"/>
                  <a:gd name="T43" fmla="*/ 106 h 712"/>
                  <a:gd name="T44" fmla="*/ 106 w 1321"/>
                  <a:gd name="T45" fmla="*/ 103 h 712"/>
                  <a:gd name="T46" fmla="*/ 74 w 1321"/>
                  <a:gd name="T47" fmla="*/ 101 h 712"/>
                  <a:gd name="T48" fmla="*/ 51 w 1321"/>
                  <a:gd name="T49" fmla="*/ 99 h 712"/>
                  <a:gd name="T50" fmla="*/ 26 w 1321"/>
                  <a:gd name="T51" fmla="*/ 94 h 712"/>
                  <a:gd name="T52" fmla="*/ 18 w 1321"/>
                  <a:gd name="T53" fmla="*/ 91 h 712"/>
                  <a:gd name="T54" fmla="*/ 6 w 1321"/>
                  <a:gd name="T55" fmla="*/ 87 h 712"/>
                  <a:gd name="T56" fmla="*/ 0 w 1321"/>
                  <a:gd name="T57" fmla="*/ 82 h 712"/>
                  <a:gd name="T58" fmla="*/ 0 w 1321"/>
                  <a:gd name="T59" fmla="*/ 81 h 712"/>
                  <a:gd name="T60" fmla="*/ 4 w 1321"/>
                  <a:gd name="T61" fmla="*/ 75 h 712"/>
                  <a:gd name="T62" fmla="*/ 16 w 1321"/>
                  <a:gd name="T63" fmla="*/ 69 h 712"/>
                  <a:gd name="T64" fmla="*/ 35 w 1321"/>
                  <a:gd name="T65" fmla="*/ 58 h 712"/>
                  <a:gd name="T66" fmla="*/ 70 w 1321"/>
                  <a:gd name="T67" fmla="*/ 47 h 712"/>
                  <a:gd name="T68" fmla="*/ 110 w 1321"/>
                  <a:gd name="T69" fmla="*/ 37 h 712"/>
                  <a:gd name="T70" fmla="*/ 151 w 1321"/>
                  <a:gd name="T71" fmla="*/ 27 h 712"/>
                  <a:gd name="T72" fmla="*/ 199 w 1321"/>
                  <a:gd name="T73" fmla="*/ 19 h 712"/>
                  <a:gd name="T74" fmla="*/ 252 w 1321"/>
                  <a:gd name="T75" fmla="*/ 12 h 712"/>
                  <a:gd name="T76" fmla="*/ 306 w 1321"/>
                  <a:gd name="T77" fmla="*/ 7 h 712"/>
                  <a:gd name="T78" fmla="*/ 367 w 1321"/>
                  <a:gd name="T79" fmla="*/ 4 h 712"/>
                  <a:gd name="T80" fmla="*/ 428 w 1321"/>
                  <a:gd name="T81" fmla="*/ 4 h 712"/>
                  <a:gd name="T82" fmla="*/ 492 w 1321"/>
                  <a:gd name="T83" fmla="*/ 0 h 712"/>
                  <a:gd name="T84" fmla="*/ 492 w 1321"/>
                  <a:gd name="T85" fmla="*/ 0 h 712"/>
                  <a:gd name="T86" fmla="*/ 559 w 1321"/>
                  <a:gd name="T87" fmla="*/ 4 h 712"/>
                  <a:gd name="T88" fmla="*/ 624 w 1321"/>
                  <a:gd name="T89" fmla="*/ 4 h 712"/>
                  <a:gd name="T90" fmla="*/ 687 w 1321"/>
                  <a:gd name="T91" fmla="*/ 8 h 712"/>
                  <a:gd name="T92" fmla="*/ 745 w 1321"/>
                  <a:gd name="T93" fmla="*/ 14 h 712"/>
                  <a:gd name="T94" fmla="*/ 797 w 1321"/>
                  <a:gd name="T95" fmla="*/ 21 h 712"/>
                  <a:gd name="T96" fmla="*/ 846 w 1321"/>
                  <a:gd name="T97" fmla="*/ 30 h 712"/>
                  <a:gd name="T98" fmla="*/ 890 w 1321"/>
                  <a:gd name="T99" fmla="*/ 40 h 712"/>
                  <a:gd name="T100" fmla="*/ 927 w 1321"/>
                  <a:gd name="T101" fmla="*/ 51 h 712"/>
                  <a:gd name="T102" fmla="*/ 958 w 1321"/>
                  <a:gd name="T103" fmla="*/ 62 h 712"/>
                  <a:gd name="T104" fmla="*/ 958 w 1321"/>
                  <a:gd name="T105" fmla="*/ 62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75112" name="Text Box 8"/>
            <p:cNvSpPr txBox="1">
              <a:spLocks noChangeArrowheads="1"/>
            </p:cNvSpPr>
            <p:nvPr/>
          </p:nvSpPr>
          <p:spPr bwMode="gray">
            <a:xfrm>
              <a:off x="1648" y="2016"/>
              <a:ext cx="133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11113" y="1928813"/>
            <a:ext cx="3132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2000" b="1">
                <a:cs typeface="Times New Roman" panose="02020603050405020304" pitchFamily="18" charset="0"/>
              </a:rPr>
              <a:t>Địa hình Châu phi có đặc điểm gì</a:t>
            </a:r>
            <a:r>
              <a:rPr lang="en-US" altLang="en-US" sz="2000" b="1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918" name="Rectangle 36"/>
          <p:cNvSpPr>
            <a:spLocks noChangeArrowheads="1"/>
          </p:cNvSpPr>
          <p:nvPr/>
        </p:nvSpPr>
        <p:spPr bwMode="auto">
          <a:xfrm>
            <a:off x="4211638" y="1143000"/>
            <a:ext cx="4830762" cy="54991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8919" name="Picture 4" descr="Luoc do tu nhien chau P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143000"/>
            <a:ext cx="4895850" cy="56022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6873" y="2910880"/>
            <a:ext cx="39290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Phi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khổng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lồ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bồn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38921" name="Hình Chữ nhật 12"/>
          <p:cNvSpPr>
            <a:spLocks noChangeArrowheads="1"/>
          </p:cNvSpPr>
          <p:nvPr/>
        </p:nvSpPr>
        <p:spPr bwMode="auto">
          <a:xfrm>
            <a:off x="2000250" y="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Địa lí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Châu Phi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9"/>
    </mc:Choice>
    <mc:Fallback>
      <p:transition spd="slow" advTm="2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5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5106" grpId="0"/>
      <p:bldP spid="18435" grpId="0" animBg="1"/>
      <p:bldP spid="175113" grpId="0" build="allAtOnce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268413"/>
            <a:ext cx="4835525" cy="354012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gray">
          <a:xfrm>
            <a:off x="0" y="1874838"/>
            <a:ext cx="3276600" cy="719137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2916238" y="1700213"/>
            <a:ext cx="1098550" cy="1001712"/>
            <a:chOff x="1488" y="1968"/>
            <a:chExt cx="432" cy="432"/>
          </a:xfrm>
        </p:grpSpPr>
        <p:grpSp>
          <p:nvGrpSpPr>
            <p:cNvPr id="39966" name="Group 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39968" name="Oval 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643C3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9969" name="Freeform 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58 w 1321"/>
                  <a:gd name="T1" fmla="*/ 62 h 712"/>
                  <a:gd name="T2" fmla="*/ 970 w 1321"/>
                  <a:gd name="T3" fmla="*/ 69 h 712"/>
                  <a:gd name="T4" fmla="*/ 973 w 1321"/>
                  <a:gd name="T5" fmla="*/ 75 h 712"/>
                  <a:gd name="T6" fmla="*/ 968 w 1321"/>
                  <a:gd name="T7" fmla="*/ 81 h 712"/>
                  <a:gd name="T8" fmla="*/ 956 w 1321"/>
                  <a:gd name="T9" fmla="*/ 85 h 712"/>
                  <a:gd name="T10" fmla="*/ 937 w 1321"/>
                  <a:gd name="T11" fmla="*/ 91 h 712"/>
                  <a:gd name="T12" fmla="*/ 912 w 1321"/>
                  <a:gd name="T13" fmla="*/ 94 h 712"/>
                  <a:gd name="T14" fmla="*/ 881 w 1321"/>
                  <a:gd name="T15" fmla="*/ 98 h 712"/>
                  <a:gd name="T16" fmla="*/ 845 w 1321"/>
                  <a:gd name="T17" fmla="*/ 102 h 712"/>
                  <a:gd name="T18" fmla="*/ 804 w 1321"/>
                  <a:gd name="T19" fmla="*/ 105 h 712"/>
                  <a:gd name="T20" fmla="*/ 759 w 1321"/>
                  <a:gd name="T21" fmla="*/ 106 h 712"/>
                  <a:gd name="T22" fmla="*/ 712 w 1321"/>
                  <a:gd name="T23" fmla="*/ 107 h 712"/>
                  <a:gd name="T24" fmla="*/ 660 w 1321"/>
                  <a:gd name="T25" fmla="*/ 110 h 712"/>
                  <a:gd name="T26" fmla="*/ 607 w 1321"/>
                  <a:gd name="T27" fmla="*/ 111 h 712"/>
                  <a:gd name="T28" fmla="*/ 586 w 1321"/>
                  <a:gd name="T29" fmla="*/ 112 h 712"/>
                  <a:gd name="T30" fmla="*/ 351 w 1321"/>
                  <a:gd name="T31" fmla="*/ 112 h 712"/>
                  <a:gd name="T32" fmla="*/ 347 w 1321"/>
                  <a:gd name="T33" fmla="*/ 112 h 712"/>
                  <a:gd name="T34" fmla="*/ 301 w 1321"/>
                  <a:gd name="T35" fmla="*/ 111 h 712"/>
                  <a:gd name="T36" fmla="*/ 257 w 1321"/>
                  <a:gd name="T37" fmla="*/ 110 h 712"/>
                  <a:gd name="T38" fmla="*/ 215 w 1321"/>
                  <a:gd name="T39" fmla="*/ 109 h 712"/>
                  <a:gd name="T40" fmla="*/ 174 w 1321"/>
                  <a:gd name="T41" fmla="*/ 106 h 712"/>
                  <a:gd name="T42" fmla="*/ 137 w 1321"/>
                  <a:gd name="T43" fmla="*/ 106 h 712"/>
                  <a:gd name="T44" fmla="*/ 106 w 1321"/>
                  <a:gd name="T45" fmla="*/ 103 h 712"/>
                  <a:gd name="T46" fmla="*/ 74 w 1321"/>
                  <a:gd name="T47" fmla="*/ 101 h 712"/>
                  <a:gd name="T48" fmla="*/ 51 w 1321"/>
                  <a:gd name="T49" fmla="*/ 99 h 712"/>
                  <a:gd name="T50" fmla="*/ 26 w 1321"/>
                  <a:gd name="T51" fmla="*/ 94 h 712"/>
                  <a:gd name="T52" fmla="*/ 18 w 1321"/>
                  <a:gd name="T53" fmla="*/ 91 h 712"/>
                  <a:gd name="T54" fmla="*/ 6 w 1321"/>
                  <a:gd name="T55" fmla="*/ 87 h 712"/>
                  <a:gd name="T56" fmla="*/ 0 w 1321"/>
                  <a:gd name="T57" fmla="*/ 82 h 712"/>
                  <a:gd name="T58" fmla="*/ 0 w 1321"/>
                  <a:gd name="T59" fmla="*/ 81 h 712"/>
                  <a:gd name="T60" fmla="*/ 4 w 1321"/>
                  <a:gd name="T61" fmla="*/ 75 h 712"/>
                  <a:gd name="T62" fmla="*/ 16 w 1321"/>
                  <a:gd name="T63" fmla="*/ 69 h 712"/>
                  <a:gd name="T64" fmla="*/ 35 w 1321"/>
                  <a:gd name="T65" fmla="*/ 58 h 712"/>
                  <a:gd name="T66" fmla="*/ 70 w 1321"/>
                  <a:gd name="T67" fmla="*/ 47 h 712"/>
                  <a:gd name="T68" fmla="*/ 110 w 1321"/>
                  <a:gd name="T69" fmla="*/ 37 h 712"/>
                  <a:gd name="T70" fmla="*/ 151 w 1321"/>
                  <a:gd name="T71" fmla="*/ 27 h 712"/>
                  <a:gd name="T72" fmla="*/ 199 w 1321"/>
                  <a:gd name="T73" fmla="*/ 19 h 712"/>
                  <a:gd name="T74" fmla="*/ 252 w 1321"/>
                  <a:gd name="T75" fmla="*/ 12 h 712"/>
                  <a:gd name="T76" fmla="*/ 306 w 1321"/>
                  <a:gd name="T77" fmla="*/ 7 h 712"/>
                  <a:gd name="T78" fmla="*/ 367 w 1321"/>
                  <a:gd name="T79" fmla="*/ 4 h 712"/>
                  <a:gd name="T80" fmla="*/ 428 w 1321"/>
                  <a:gd name="T81" fmla="*/ 4 h 712"/>
                  <a:gd name="T82" fmla="*/ 492 w 1321"/>
                  <a:gd name="T83" fmla="*/ 0 h 712"/>
                  <a:gd name="T84" fmla="*/ 492 w 1321"/>
                  <a:gd name="T85" fmla="*/ 0 h 712"/>
                  <a:gd name="T86" fmla="*/ 559 w 1321"/>
                  <a:gd name="T87" fmla="*/ 4 h 712"/>
                  <a:gd name="T88" fmla="*/ 624 w 1321"/>
                  <a:gd name="T89" fmla="*/ 4 h 712"/>
                  <a:gd name="T90" fmla="*/ 687 w 1321"/>
                  <a:gd name="T91" fmla="*/ 8 h 712"/>
                  <a:gd name="T92" fmla="*/ 745 w 1321"/>
                  <a:gd name="T93" fmla="*/ 14 h 712"/>
                  <a:gd name="T94" fmla="*/ 797 w 1321"/>
                  <a:gd name="T95" fmla="*/ 21 h 712"/>
                  <a:gd name="T96" fmla="*/ 846 w 1321"/>
                  <a:gd name="T97" fmla="*/ 30 h 712"/>
                  <a:gd name="T98" fmla="*/ 890 w 1321"/>
                  <a:gd name="T99" fmla="*/ 40 h 712"/>
                  <a:gd name="T100" fmla="*/ 927 w 1321"/>
                  <a:gd name="T101" fmla="*/ 51 h 712"/>
                  <a:gd name="T102" fmla="*/ 958 w 1321"/>
                  <a:gd name="T103" fmla="*/ 62 h 712"/>
                  <a:gd name="T104" fmla="*/ 958 w 1321"/>
                  <a:gd name="T105" fmla="*/ 62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75112" name="Text Box 8"/>
            <p:cNvSpPr txBox="1">
              <a:spLocks noChangeArrowheads="1"/>
            </p:cNvSpPr>
            <p:nvPr/>
          </p:nvSpPr>
          <p:spPr bwMode="gray">
            <a:xfrm>
              <a:off x="1648" y="2016"/>
              <a:ext cx="133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0" y="1916113"/>
            <a:ext cx="313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1800" b="1">
                <a:cs typeface="Times New Roman" panose="02020603050405020304" pitchFamily="18" charset="0"/>
              </a:rPr>
              <a:t>Địa hình Châu phi có đặc điểm gì</a:t>
            </a:r>
            <a:r>
              <a:rPr lang="en-US" altLang="en-US" sz="1800" b="1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942" name="Rectangle 10"/>
          <p:cNvSpPr>
            <a:spLocks noChangeArrowheads="1"/>
          </p:cNvSpPr>
          <p:nvPr/>
        </p:nvSpPr>
        <p:spPr bwMode="gray">
          <a:xfrm>
            <a:off x="0" y="2852738"/>
            <a:ext cx="3419475" cy="863600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39943" name="Group 11"/>
          <p:cNvGrpSpPr>
            <a:grpSpLocks/>
          </p:cNvGrpSpPr>
          <p:nvPr/>
        </p:nvGrpSpPr>
        <p:grpSpPr bwMode="auto">
          <a:xfrm>
            <a:off x="2916238" y="2781300"/>
            <a:ext cx="1087437" cy="1006475"/>
            <a:chOff x="3938" y="1968"/>
            <a:chExt cx="430" cy="437"/>
          </a:xfrm>
        </p:grpSpPr>
        <p:grpSp>
          <p:nvGrpSpPr>
            <p:cNvPr id="39962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39964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3B1FD"/>
                  </a:gs>
                  <a:gs pos="100000">
                    <a:srgbClr val="2C354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9965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58 w 1321"/>
                  <a:gd name="T1" fmla="*/ 62 h 712"/>
                  <a:gd name="T2" fmla="*/ 970 w 1321"/>
                  <a:gd name="T3" fmla="*/ 69 h 712"/>
                  <a:gd name="T4" fmla="*/ 973 w 1321"/>
                  <a:gd name="T5" fmla="*/ 75 h 712"/>
                  <a:gd name="T6" fmla="*/ 968 w 1321"/>
                  <a:gd name="T7" fmla="*/ 81 h 712"/>
                  <a:gd name="T8" fmla="*/ 956 w 1321"/>
                  <a:gd name="T9" fmla="*/ 85 h 712"/>
                  <a:gd name="T10" fmla="*/ 937 w 1321"/>
                  <a:gd name="T11" fmla="*/ 91 h 712"/>
                  <a:gd name="T12" fmla="*/ 912 w 1321"/>
                  <a:gd name="T13" fmla="*/ 94 h 712"/>
                  <a:gd name="T14" fmla="*/ 881 w 1321"/>
                  <a:gd name="T15" fmla="*/ 98 h 712"/>
                  <a:gd name="T16" fmla="*/ 845 w 1321"/>
                  <a:gd name="T17" fmla="*/ 102 h 712"/>
                  <a:gd name="T18" fmla="*/ 804 w 1321"/>
                  <a:gd name="T19" fmla="*/ 105 h 712"/>
                  <a:gd name="T20" fmla="*/ 759 w 1321"/>
                  <a:gd name="T21" fmla="*/ 106 h 712"/>
                  <a:gd name="T22" fmla="*/ 712 w 1321"/>
                  <a:gd name="T23" fmla="*/ 107 h 712"/>
                  <a:gd name="T24" fmla="*/ 660 w 1321"/>
                  <a:gd name="T25" fmla="*/ 110 h 712"/>
                  <a:gd name="T26" fmla="*/ 607 w 1321"/>
                  <a:gd name="T27" fmla="*/ 111 h 712"/>
                  <a:gd name="T28" fmla="*/ 586 w 1321"/>
                  <a:gd name="T29" fmla="*/ 112 h 712"/>
                  <a:gd name="T30" fmla="*/ 351 w 1321"/>
                  <a:gd name="T31" fmla="*/ 112 h 712"/>
                  <a:gd name="T32" fmla="*/ 347 w 1321"/>
                  <a:gd name="T33" fmla="*/ 112 h 712"/>
                  <a:gd name="T34" fmla="*/ 301 w 1321"/>
                  <a:gd name="T35" fmla="*/ 111 h 712"/>
                  <a:gd name="T36" fmla="*/ 257 w 1321"/>
                  <a:gd name="T37" fmla="*/ 110 h 712"/>
                  <a:gd name="T38" fmla="*/ 215 w 1321"/>
                  <a:gd name="T39" fmla="*/ 109 h 712"/>
                  <a:gd name="T40" fmla="*/ 174 w 1321"/>
                  <a:gd name="T41" fmla="*/ 106 h 712"/>
                  <a:gd name="T42" fmla="*/ 137 w 1321"/>
                  <a:gd name="T43" fmla="*/ 106 h 712"/>
                  <a:gd name="T44" fmla="*/ 106 w 1321"/>
                  <a:gd name="T45" fmla="*/ 103 h 712"/>
                  <a:gd name="T46" fmla="*/ 74 w 1321"/>
                  <a:gd name="T47" fmla="*/ 101 h 712"/>
                  <a:gd name="T48" fmla="*/ 51 w 1321"/>
                  <a:gd name="T49" fmla="*/ 99 h 712"/>
                  <a:gd name="T50" fmla="*/ 26 w 1321"/>
                  <a:gd name="T51" fmla="*/ 94 h 712"/>
                  <a:gd name="T52" fmla="*/ 18 w 1321"/>
                  <a:gd name="T53" fmla="*/ 91 h 712"/>
                  <a:gd name="T54" fmla="*/ 6 w 1321"/>
                  <a:gd name="T55" fmla="*/ 87 h 712"/>
                  <a:gd name="T56" fmla="*/ 0 w 1321"/>
                  <a:gd name="T57" fmla="*/ 82 h 712"/>
                  <a:gd name="T58" fmla="*/ 0 w 1321"/>
                  <a:gd name="T59" fmla="*/ 81 h 712"/>
                  <a:gd name="T60" fmla="*/ 4 w 1321"/>
                  <a:gd name="T61" fmla="*/ 75 h 712"/>
                  <a:gd name="T62" fmla="*/ 16 w 1321"/>
                  <a:gd name="T63" fmla="*/ 69 h 712"/>
                  <a:gd name="T64" fmla="*/ 35 w 1321"/>
                  <a:gd name="T65" fmla="*/ 58 h 712"/>
                  <a:gd name="T66" fmla="*/ 70 w 1321"/>
                  <a:gd name="T67" fmla="*/ 47 h 712"/>
                  <a:gd name="T68" fmla="*/ 110 w 1321"/>
                  <a:gd name="T69" fmla="*/ 37 h 712"/>
                  <a:gd name="T70" fmla="*/ 151 w 1321"/>
                  <a:gd name="T71" fmla="*/ 27 h 712"/>
                  <a:gd name="T72" fmla="*/ 199 w 1321"/>
                  <a:gd name="T73" fmla="*/ 19 h 712"/>
                  <a:gd name="T74" fmla="*/ 252 w 1321"/>
                  <a:gd name="T75" fmla="*/ 12 h 712"/>
                  <a:gd name="T76" fmla="*/ 306 w 1321"/>
                  <a:gd name="T77" fmla="*/ 7 h 712"/>
                  <a:gd name="T78" fmla="*/ 367 w 1321"/>
                  <a:gd name="T79" fmla="*/ 4 h 712"/>
                  <a:gd name="T80" fmla="*/ 428 w 1321"/>
                  <a:gd name="T81" fmla="*/ 4 h 712"/>
                  <a:gd name="T82" fmla="*/ 492 w 1321"/>
                  <a:gd name="T83" fmla="*/ 0 h 712"/>
                  <a:gd name="T84" fmla="*/ 492 w 1321"/>
                  <a:gd name="T85" fmla="*/ 0 h 712"/>
                  <a:gd name="T86" fmla="*/ 559 w 1321"/>
                  <a:gd name="T87" fmla="*/ 4 h 712"/>
                  <a:gd name="T88" fmla="*/ 624 w 1321"/>
                  <a:gd name="T89" fmla="*/ 4 h 712"/>
                  <a:gd name="T90" fmla="*/ 687 w 1321"/>
                  <a:gd name="T91" fmla="*/ 8 h 712"/>
                  <a:gd name="T92" fmla="*/ 745 w 1321"/>
                  <a:gd name="T93" fmla="*/ 14 h 712"/>
                  <a:gd name="T94" fmla="*/ 797 w 1321"/>
                  <a:gd name="T95" fmla="*/ 21 h 712"/>
                  <a:gd name="T96" fmla="*/ 846 w 1321"/>
                  <a:gd name="T97" fmla="*/ 30 h 712"/>
                  <a:gd name="T98" fmla="*/ 890 w 1321"/>
                  <a:gd name="T99" fmla="*/ 40 h 712"/>
                  <a:gd name="T100" fmla="*/ 927 w 1321"/>
                  <a:gd name="T101" fmla="*/ 51 h 712"/>
                  <a:gd name="T102" fmla="*/ 958 w 1321"/>
                  <a:gd name="T103" fmla="*/ 62 h 712"/>
                  <a:gd name="T104" fmla="*/ 958 w 1321"/>
                  <a:gd name="T105" fmla="*/ 62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3B1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75119" name="Text Box 15"/>
            <p:cNvSpPr txBox="1">
              <a:spLocks noChangeArrowheads="1"/>
            </p:cNvSpPr>
            <p:nvPr/>
          </p:nvSpPr>
          <p:spPr bwMode="gray">
            <a:xfrm>
              <a:off x="4083" y="2028"/>
              <a:ext cx="134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75120" name="Text Box 16"/>
          <p:cNvSpPr txBox="1">
            <a:spLocks noChangeArrowheads="1"/>
          </p:cNvSpPr>
          <p:nvPr/>
        </p:nvSpPr>
        <p:spPr bwMode="auto">
          <a:xfrm>
            <a:off x="0" y="2962275"/>
            <a:ext cx="3287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1800" b="1">
                <a:cs typeface="Times New Roman" panose="02020603050405020304" pitchFamily="18" charset="0"/>
              </a:rPr>
              <a:t>Đọc tên các cao nguyên chính của Châu Phi?</a:t>
            </a:r>
            <a:endParaRPr lang="en-US" altLang="en-US" sz="1800" b="1">
              <a:cs typeface="Times New Roman" panose="02020603050405020304" pitchFamily="18" charset="0"/>
            </a:endParaRPr>
          </a:p>
        </p:txBody>
      </p:sp>
      <p:sp>
        <p:nvSpPr>
          <p:cNvPr id="39945" name="Rectangle 17"/>
          <p:cNvSpPr>
            <a:spLocks noChangeArrowheads="1"/>
          </p:cNvSpPr>
          <p:nvPr/>
        </p:nvSpPr>
        <p:spPr bwMode="gray">
          <a:xfrm>
            <a:off x="0" y="4076700"/>
            <a:ext cx="3635375" cy="865188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39946" name="Group 18"/>
          <p:cNvGrpSpPr>
            <a:grpSpLocks/>
          </p:cNvGrpSpPr>
          <p:nvPr/>
        </p:nvGrpSpPr>
        <p:grpSpPr bwMode="auto">
          <a:xfrm>
            <a:off x="2928938" y="3933825"/>
            <a:ext cx="1098550" cy="1012825"/>
            <a:chOff x="3552" y="3339"/>
            <a:chExt cx="412" cy="392"/>
          </a:xfrm>
        </p:grpSpPr>
        <p:grpSp>
          <p:nvGrpSpPr>
            <p:cNvPr id="39958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39960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2532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9961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58 w 1321"/>
                  <a:gd name="T1" fmla="*/ 62 h 712"/>
                  <a:gd name="T2" fmla="*/ 970 w 1321"/>
                  <a:gd name="T3" fmla="*/ 69 h 712"/>
                  <a:gd name="T4" fmla="*/ 973 w 1321"/>
                  <a:gd name="T5" fmla="*/ 75 h 712"/>
                  <a:gd name="T6" fmla="*/ 968 w 1321"/>
                  <a:gd name="T7" fmla="*/ 81 h 712"/>
                  <a:gd name="T8" fmla="*/ 956 w 1321"/>
                  <a:gd name="T9" fmla="*/ 85 h 712"/>
                  <a:gd name="T10" fmla="*/ 937 w 1321"/>
                  <a:gd name="T11" fmla="*/ 91 h 712"/>
                  <a:gd name="T12" fmla="*/ 912 w 1321"/>
                  <a:gd name="T13" fmla="*/ 94 h 712"/>
                  <a:gd name="T14" fmla="*/ 881 w 1321"/>
                  <a:gd name="T15" fmla="*/ 98 h 712"/>
                  <a:gd name="T16" fmla="*/ 845 w 1321"/>
                  <a:gd name="T17" fmla="*/ 102 h 712"/>
                  <a:gd name="T18" fmla="*/ 804 w 1321"/>
                  <a:gd name="T19" fmla="*/ 105 h 712"/>
                  <a:gd name="T20" fmla="*/ 759 w 1321"/>
                  <a:gd name="T21" fmla="*/ 106 h 712"/>
                  <a:gd name="T22" fmla="*/ 712 w 1321"/>
                  <a:gd name="T23" fmla="*/ 107 h 712"/>
                  <a:gd name="T24" fmla="*/ 660 w 1321"/>
                  <a:gd name="T25" fmla="*/ 110 h 712"/>
                  <a:gd name="T26" fmla="*/ 607 w 1321"/>
                  <a:gd name="T27" fmla="*/ 111 h 712"/>
                  <a:gd name="T28" fmla="*/ 586 w 1321"/>
                  <a:gd name="T29" fmla="*/ 112 h 712"/>
                  <a:gd name="T30" fmla="*/ 351 w 1321"/>
                  <a:gd name="T31" fmla="*/ 112 h 712"/>
                  <a:gd name="T32" fmla="*/ 347 w 1321"/>
                  <a:gd name="T33" fmla="*/ 112 h 712"/>
                  <a:gd name="T34" fmla="*/ 301 w 1321"/>
                  <a:gd name="T35" fmla="*/ 111 h 712"/>
                  <a:gd name="T36" fmla="*/ 257 w 1321"/>
                  <a:gd name="T37" fmla="*/ 110 h 712"/>
                  <a:gd name="T38" fmla="*/ 215 w 1321"/>
                  <a:gd name="T39" fmla="*/ 109 h 712"/>
                  <a:gd name="T40" fmla="*/ 174 w 1321"/>
                  <a:gd name="T41" fmla="*/ 106 h 712"/>
                  <a:gd name="T42" fmla="*/ 137 w 1321"/>
                  <a:gd name="T43" fmla="*/ 106 h 712"/>
                  <a:gd name="T44" fmla="*/ 106 w 1321"/>
                  <a:gd name="T45" fmla="*/ 103 h 712"/>
                  <a:gd name="T46" fmla="*/ 74 w 1321"/>
                  <a:gd name="T47" fmla="*/ 101 h 712"/>
                  <a:gd name="T48" fmla="*/ 51 w 1321"/>
                  <a:gd name="T49" fmla="*/ 99 h 712"/>
                  <a:gd name="T50" fmla="*/ 26 w 1321"/>
                  <a:gd name="T51" fmla="*/ 94 h 712"/>
                  <a:gd name="T52" fmla="*/ 18 w 1321"/>
                  <a:gd name="T53" fmla="*/ 91 h 712"/>
                  <a:gd name="T54" fmla="*/ 6 w 1321"/>
                  <a:gd name="T55" fmla="*/ 87 h 712"/>
                  <a:gd name="T56" fmla="*/ 0 w 1321"/>
                  <a:gd name="T57" fmla="*/ 82 h 712"/>
                  <a:gd name="T58" fmla="*/ 0 w 1321"/>
                  <a:gd name="T59" fmla="*/ 81 h 712"/>
                  <a:gd name="T60" fmla="*/ 4 w 1321"/>
                  <a:gd name="T61" fmla="*/ 75 h 712"/>
                  <a:gd name="T62" fmla="*/ 16 w 1321"/>
                  <a:gd name="T63" fmla="*/ 69 h 712"/>
                  <a:gd name="T64" fmla="*/ 35 w 1321"/>
                  <a:gd name="T65" fmla="*/ 58 h 712"/>
                  <a:gd name="T66" fmla="*/ 70 w 1321"/>
                  <a:gd name="T67" fmla="*/ 47 h 712"/>
                  <a:gd name="T68" fmla="*/ 110 w 1321"/>
                  <a:gd name="T69" fmla="*/ 37 h 712"/>
                  <a:gd name="T70" fmla="*/ 151 w 1321"/>
                  <a:gd name="T71" fmla="*/ 27 h 712"/>
                  <a:gd name="T72" fmla="*/ 199 w 1321"/>
                  <a:gd name="T73" fmla="*/ 19 h 712"/>
                  <a:gd name="T74" fmla="*/ 252 w 1321"/>
                  <a:gd name="T75" fmla="*/ 12 h 712"/>
                  <a:gd name="T76" fmla="*/ 306 w 1321"/>
                  <a:gd name="T77" fmla="*/ 7 h 712"/>
                  <a:gd name="T78" fmla="*/ 367 w 1321"/>
                  <a:gd name="T79" fmla="*/ 4 h 712"/>
                  <a:gd name="T80" fmla="*/ 428 w 1321"/>
                  <a:gd name="T81" fmla="*/ 4 h 712"/>
                  <a:gd name="T82" fmla="*/ 492 w 1321"/>
                  <a:gd name="T83" fmla="*/ 0 h 712"/>
                  <a:gd name="T84" fmla="*/ 492 w 1321"/>
                  <a:gd name="T85" fmla="*/ 0 h 712"/>
                  <a:gd name="T86" fmla="*/ 559 w 1321"/>
                  <a:gd name="T87" fmla="*/ 4 h 712"/>
                  <a:gd name="T88" fmla="*/ 624 w 1321"/>
                  <a:gd name="T89" fmla="*/ 4 h 712"/>
                  <a:gd name="T90" fmla="*/ 687 w 1321"/>
                  <a:gd name="T91" fmla="*/ 8 h 712"/>
                  <a:gd name="T92" fmla="*/ 745 w 1321"/>
                  <a:gd name="T93" fmla="*/ 14 h 712"/>
                  <a:gd name="T94" fmla="*/ 797 w 1321"/>
                  <a:gd name="T95" fmla="*/ 21 h 712"/>
                  <a:gd name="T96" fmla="*/ 846 w 1321"/>
                  <a:gd name="T97" fmla="*/ 30 h 712"/>
                  <a:gd name="T98" fmla="*/ 890 w 1321"/>
                  <a:gd name="T99" fmla="*/ 40 h 712"/>
                  <a:gd name="T100" fmla="*/ 927 w 1321"/>
                  <a:gd name="T101" fmla="*/ 51 h 712"/>
                  <a:gd name="T102" fmla="*/ 958 w 1321"/>
                  <a:gd name="T103" fmla="*/ 62 h 712"/>
                  <a:gd name="T104" fmla="*/ 958 w 1321"/>
                  <a:gd name="T105" fmla="*/ 62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75126" name="Text Box 22"/>
            <p:cNvSpPr txBox="1">
              <a:spLocks noChangeArrowheads="1"/>
            </p:cNvSpPr>
            <p:nvPr/>
          </p:nvSpPr>
          <p:spPr bwMode="gray">
            <a:xfrm>
              <a:off x="3716" y="3360"/>
              <a:ext cx="127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5127" name="Text Box 23"/>
          <p:cNvSpPr txBox="1">
            <a:spLocks noChangeArrowheads="1"/>
          </p:cNvSpPr>
          <p:nvPr/>
        </p:nvSpPr>
        <p:spPr bwMode="auto">
          <a:xfrm>
            <a:off x="0" y="4200525"/>
            <a:ext cx="313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1800" b="1">
                <a:cs typeface="Times New Roman" panose="02020603050405020304" pitchFamily="18" charset="0"/>
              </a:rPr>
              <a:t>Đọc tên các bồn địa chính của Châu Phi?</a:t>
            </a:r>
            <a:endParaRPr lang="en-US" altLang="en-US" sz="1800" b="1">
              <a:cs typeface="Times New Roman" panose="02020603050405020304" pitchFamily="18" charset="0"/>
            </a:endParaRPr>
          </a:p>
        </p:txBody>
      </p:sp>
      <p:sp>
        <p:nvSpPr>
          <p:cNvPr id="39948" name="Rectangle 24"/>
          <p:cNvSpPr>
            <a:spLocks noChangeArrowheads="1"/>
          </p:cNvSpPr>
          <p:nvPr/>
        </p:nvSpPr>
        <p:spPr bwMode="gray">
          <a:xfrm>
            <a:off x="0" y="5214938"/>
            <a:ext cx="3635375" cy="719137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39949" name="Group 25"/>
          <p:cNvGrpSpPr>
            <a:grpSpLocks/>
          </p:cNvGrpSpPr>
          <p:nvPr/>
        </p:nvGrpSpPr>
        <p:grpSpPr bwMode="auto">
          <a:xfrm>
            <a:off x="2897188" y="5013325"/>
            <a:ext cx="1103312" cy="1019175"/>
            <a:chOff x="2016" y="1920"/>
            <a:chExt cx="1680" cy="1680"/>
          </a:xfrm>
        </p:grpSpPr>
        <p:sp>
          <p:nvSpPr>
            <p:cNvPr id="39956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3E25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cs typeface="Times New Roman" panose="02020603050405020304" pitchFamily="18" charset="0"/>
              </a:endParaRPr>
            </a:p>
          </p:txBody>
        </p:sp>
        <p:sp>
          <p:nvSpPr>
            <p:cNvPr id="39957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958 w 1321"/>
                <a:gd name="T1" fmla="*/ 62 h 712"/>
                <a:gd name="T2" fmla="*/ 970 w 1321"/>
                <a:gd name="T3" fmla="*/ 69 h 712"/>
                <a:gd name="T4" fmla="*/ 973 w 1321"/>
                <a:gd name="T5" fmla="*/ 75 h 712"/>
                <a:gd name="T6" fmla="*/ 968 w 1321"/>
                <a:gd name="T7" fmla="*/ 81 h 712"/>
                <a:gd name="T8" fmla="*/ 956 w 1321"/>
                <a:gd name="T9" fmla="*/ 85 h 712"/>
                <a:gd name="T10" fmla="*/ 937 w 1321"/>
                <a:gd name="T11" fmla="*/ 91 h 712"/>
                <a:gd name="T12" fmla="*/ 912 w 1321"/>
                <a:gd name="T13" fmla="*/ 94 h 712"/>
                <a:gd name="T14" fmla="*/ 881 w 1321"/>
                <a:gd name="T15" fmla="*/ 98 h 712"/>
                <a:gd name="T16" fmla="*/ 845 w 1321"/>
                <a:gd name="T17" fmla="*/ 102 h 712"/>
                <a:gd name="T18" fmla="*/ 804 w 1321"/>
                <a:gd name="T19" fmla="*/ 105 h 712"/>
                <a:gd name="T20" fmla="*/ 759 w 1321"/>
                <a:gd name="T21" fmla="*/ 106 h 712"/>
                <a:gd name="T22" fmla="*/ 712 w 1321"/>
                <a:gd name="T23" fmla="*/ 107 h 712"/>
                <a:gd name="T24" fmla="*/ 660 w 1321"/>
                <a:gd name="T25" fmla="*/ 110 h 712"/>
                <a:gd name="T26" fmla="*/ 607 w 1321"/>
                <a:gd name="T27" fmla="*/ 111 h 712"/>
                <a:gd name="T28" fmla="*/ 586 w 1321"/>
                <a:gd name="T29" fmla="*/ 112 h 712"/>
                <a:gd name="T30" fmla="*/ 351 w 1321"/>
                <a:gd name="T31" fmla="*/ 112 h 712"/>
                <a:gd name="T32" fmla="*/ 347 w 1321"/>
                <a:gd name="T33" fmla="*/ 112 h 712"/>
                <a:gd name="T34" fmla="*/ 301 w 1321"/>
                <a:gd name="T35" fmla="*/ 111 h 712"/>
                <a:gd name="T36" fmla="*/ 257 w 1321"/>
                <a:gd name="T37" fmla="*/ 110 h 712"/>
                <a:gd name="T38" fmla="*/ 215 w 1321"/>
                <a:gd name="T39" fmla="*/ 109 h 712"/>
                <a:gd name="T40" fmla="*/ 174 w 1321"/>
                <a:gd name="T41" fmla="*/ 106 h 712"/>
                <a:gd name="T42" fmla="*/ 137 w 1321"/>
                <a:gd name="T43" fmla="*/ 106 h 712"/>
                <a:gd name="T44" fmla="*/ 106 w 1321"/>
                <a:gd name="T45" fmla="*/ 103 h 712"/>
                <a:gd name="T46" fmla="*/ 74 w 1321"/>
                <a:gd name="T47" fmla="*/ 101 h 712"/>
                <a:gd name="T48" fmla="*/ 51 w 1321"/>
                <a:gd name="T49" fmla="*/ 99 h 712"/>
                <a:gd name="T50" fmla="*/ 26 w 1321"/>
                <a:gd name="T51" fmla="*/ 94 h 712"/>
                <a:gd name="T52" fmla="*/ 18 w 1321"/>
                <a:gd name="T53" fmla="*/ 91 h 712"/>
                <a:gd name="T54" fmla="*/ 6 w 1321"/>
                <a:gd name="T55" fmla="*/ 87 h 712"/>
                <a:gd name="T56" fmla="*/ 0 w 1321"/>
                <a:gd name="T57" fmla="*/ 82 h 712"/>
                <a:gd name="T58" fmla="*/ 0 w 1321"/>
                <a:gd name="T59" fmla="*/ 81 h 712"/>
                <a:gd name="T60" fmla="*/ 4 w 1321"/>
                <a:gd name="T61" fmla="*/ 75 h 712"/>
                <a:gd name="T62" fmla="*/ 16 w 1321"/>
                <a:gd name="T63" fmla="*/ 69 h 712"/>
                <a:gd name="T64" fmla="*/ 35 w 1321"/>
                <a:gd name="T65" fmla="*/ 58 h 712"/>
                <a:gd name="T66" fmla="*/ 70 w 1321"/>
                <a:gd name="T67" fmla="*/ 47 h 712"/>
                <a:gd name="T68" fmla="*/ 110 w 1321"/>
                <a:gd name="T69" fmla="*/ 37 h 712"/>
                <a:gd name="T70" fmla="*/ 151 w 1321"/>
                <a:gd name="T71" fmla="*/ 27 h 712"/>
                <a:gd name="T72" fmla="*/ 199 w 1321"/>
                <a:gd name="T73" fmla="*/ 19 h 712"/>
                <a:gd name="T74" fmla="*/ 252 w 1321"/>
                <a:gd name="T75" fmla="*/ 12 h 712"/>
                <a:gd name="T76" fmla="*/ 306 w 1321"/>
                <a:gd name="T77" fmla="*/ 7 h 712"/>
                <a:gd name="T78" fmla="*/ 367 w 1321"/>
                <a:gd name="T79" fmla="*/ 4 h 712"/>
                <a:gd name="T80" fmla="*/ 428 w 1321"/>
                <a:gd name="T81" fmla="*/ 4 h 712"/>
                <a:gd name="T82" fmla="*/ 492 w 1321"/>
                <a:gd name="T83" fmla="*/ 0 h 712"/>
                <a:gd name="T84" fmla="*/ 492 w 1321"/>
                <a:gd name="T85" fmla="*/ 0 h 712"/>
                <a:gd name="T86" fmla="*/ 559 w 1321"/>
                <a:gd name="T87" fmla="*/ 4 h 712"/>
                <a:gd name="T88" fmla="*/ 624 w 1321"/>
                <a:gd name="T89" fmla="*/ 4 h 712"/>
                <a:gd name="T90" fmla="*/ 687 w 1321"/>
                <a:gd name="T91" fmla="*/ 8 h 712"/>
                <a:gd name="T92" fmla="*/ 745 w 1321"/>
                <a:gd name="T93" fmla="*/ 14 h 712"/>
                <a:gd name="T94" fmla="*/ 797 w 1321"/>
                <a:gd name="T95" fmla="*/ 21 h 712"/>
                <a:gd name="T96" fmla="*/ 846 w 1321"/>
                <a:gd name="T97" fmla="*/ 30 h 712"/>
                <a:gd name="T98" fmla="*/ 890 w 1321"/>
                <a:gd name="T99" fmla="*/ 40 h 712"/>
                <a:gd name="T100" fmla="*/ 927 w 1321"/>
                <a:gd name="T101" fmla="*/ 51 h 712"/>
                <a:gd name="T102" fmla="*/ 958 w 1321"/>
                <a:gd name="T103" fmla="*/ 62 h 712"/>
                <a:gd name="T104" fmla="*/ 958 w 1321"/>
                <a:gd name="T105" fmla="*/ 62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75132" name="Text Box 28"/>
          <p:cNvSpPr txBox="1">
            <a:spLocks noChangeArrowheads="1"/>
          </p:cNvSpPr>
          <p:nvPr/>
        </p:nvSpPr>
        <p:spPr bwMode="gray">
          <a:xfrm>
            <a:off x="3308350" y="5013325"/>
            <a:ext cx="338138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5133" name="Text Box 29"/>
          <p:cNvSpPr txBox="1">
            <a:spLocks noChangeArrowheads="1"/>
          </p:cNvSpPr>
          <p:nvPr/>
        </p:nvSpPr>
        <p:spPr bwMode="auto">
          <a:xfrm>
            <a:off x="0" y="5300663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1800" b="1">
                <a:cs typeface="Times New Roman" panose="02020603050405020304" pitchFamily="18" charset="0"/>
              </a:rPr>
              <a:t>Tìm và đọc tên các sông, hồ lớn của Châu Phi?</a:t>
            </a:r>
            <a:endParaRPr lang="en-US" altLang="en-US" sz="1800" b="1">
              <a:cs typeface="Times New Roman" panose="02020603050405020304" pitchFamily="18" charset="0"/>
            </a:endParaRPr>
          </a:p>
        </p:txBody>
      </p:sp>
      <p:sp>
        <p:nvSpPr>
          <p:cNvPr id="39952" name="Text Box 35"/>
          <p:cNvSpPr txBox="1">
            <a:spLocks noChangeArrowheads="1"/>
          </p:cNvSpPr>
          <p:nvPr/>
        </p:nvSpPr>
        <p:spPr bwMode="auto">
          <a:xfrm>
            <a:off x="0" y="889000"/>
            <a:ext cx="4056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  <p:sp>
        <p:nvSpPr>
          <p:cNvPr id="39953" name="Rectangle 36"/>
          <p:cNvSpPr>
            <a:spLocks noChangeArrowheads="1"/>
          </p:cNvSpPr>
          <p:nvPr/>
        </p:nvSpPr>
        <p:spPr bwMode="auto">
          <a:xfrm>
            <a:off x="4211638" y="1143000"/>
            <a:ext cx="4830762" cy="54991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9954" name="Picture 4" descr="Luoc do tu nhien chau P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143000"/>
            <a:ext cx="4895850" cy="56022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5" name="Rectangle 38"/>
          <p:cNvSpPr>
            <a:spLocks noChangeArrowheads="1"/>
          </p:cNvSpPr>
          <p:nvPr/>
        </p:nvSpPr>
        <p:spPr bwMode="auto">
          <a:xfrm>
            <a:off x="2357438" y="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u="sng">
                <a:solidFill>
                  <a:srgbClr val="002060"/>
                </a:solidFill>
                <a:cs typeface="Times New Roman" panose="02020603050405020304" pitchFamily="18" charset="0"/>
              </a:rPr>
              <a:t>ĐỊA LÍ</a:t>
            </a:r>
          </a:p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Châu Phi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5"/>
    </mc:Choice>
    <mc:Fallback>
      <p:transition spd="slow" advTm="1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51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1&quot;/&gt;&lt;property id=&quot;20307&quot; value=&quot;256&quot;/&gt;&lt;/object&gt;&lt;object type=&quot;3&quot; unique_id=&quot;10009&quot;&gt;&lt;property id=&quot;20148&quot; value=&quot;5&quot;/&gt;&lt;property id=&quot;20300&quot; value=&quot;Slide 3&quot;/&gt;&lt;property id=&quot;20307&quot; value=&quot;259&quot;/&gt;&lt;/object&gt;&lt;object type=&quot;3&quot; unique_id=&quot;10015&quot;&gt;&lt;property id=&quot;20148&quot; value=&quot;5&quot;/&gt;&lt;property id=&quot;20300&quot; value=&quot;Slide 8&quot;/&gt;&lt;property id=&quot;20307&quot; value=&quot;266&quot;/&gt;&lt;/object&gt;&lt;object type=&quot;3&quot; unique_id=&quot;10017&quot;&gt;&lt;property id=&quot;20148&quot; value=&quot;5&quot;/&gt;&lt;property id=&quot;20300&quot; value=&quot;Slide 10 - &amp;quot;2. ĐẶC ĐIỂM TỰ NHIÊN&amp;quot;&quot;/&gt;&lt;property id=&quot;20307&quot; value=&quot;289&quot;/&gt;&lt;/object&gt;&lt;object type=&quot;3&quot; unique_id=&quot;10018&quot;&gt;&lt;property id=&quot;20148&quot; value=&quot;5&quot;/&gt;&lt;property id=&quot;20300&quot; value=&quot;Slide 11 - &amp;quot;2. ĐẶC ĐIỂM TỰ NHIÊN&amp;quot;&quot;/&gt;&lt;property id=&quot;20307&quot; value=&quot;269&quot;/&gt;&lt;/object&gt;&lt;object type=&quot;3&quot; unique_id=&quot;10023&quot;&gt;&lt;property id=&quot;20148&quot; value=&quot;5&quot;/&gt;&lt;property id=&quot;20300&quot; value=&quot;Slide 14&quot;/&gt;&lt;property id=&quot;20307&quot; value=&quot;274&quot;/&gt;&lt;/object&gt;&lt;object type=&quot;3&quot; unique_id=&quot;10029&quot;&gt;&lt;property id=&quot;20148&quot; value=&quot;5&quot;/&gt;&lt;property id=&quot;20300&quot; value=&quot;Slide 19&quot;/&gt;&lt;property id=&quot;20307&quot; value=&quot;280&quot;/&gt;&lt;/object&gt;&lt;object type=&quot;3&quot; unique_id=&quot;10031&quot;&gt;&lt;property id=&quot;20148&quot; value=&quot;5&quot;/&gt;&lt;property id=&quot;20300&quot; value=&quot;Slide 22&quot;/&gt;&lt;property id=&quot;20307&quot; value=&quot;282&quot;/&gt;&lt;/object&gt;&lt;object type=&quot;3&quot; unique_id=&quot;10032&quot;&gt;&lt;property id=&quot;20148&quot; value=&quot;5&quot;/&gt;&lt;property id=&quot;20300&quot; value=&quot;Slide 23&quot;/&gt;&lt;property id=&quot;20307&quot; value=&quot;284&quot;/&gt;&lt;/object&gt;&lt;object type=&quot;3&quot; unique_id=&quot;10669&quot;&gt;&lt;property id=&quot;20148&quot; value=&quot;5&quot;/&gt;&lt;property id=&quot;20300&quot; value=&quot;Slide 29&quot;/&gt;&lt;property id=&quot;20307&quot; value=&quot;292&quot;/&gt;&lt;/object&gt;&lt;object type=&quot;3&quot; unique_id=&quot;10701&quot;&gt;&lt;property id=&quot;20148&quot; value=&quot;5&quot;/&gt;&lt;property id=&quot;20300&quot; value=&quot;Slide 4&quot;/&gt;&lt;property id=&quot;20307&quot; value=&quot;293&quot;/&gt;&lt;/object&gt;&lt;object type=&quot;3&quot; unique_id=&quot;11303&quot;&gt;&lt;property id=&quot;20148&quot; value=&quot;5&quot;/&gt;&lt;property id=&quot;20300&quot; value=&quot;Slide 5&quot;/&gt;&lt;property id=&quot;20307&quot; value=&quot;295&quot;/&gt;&lt;/object&gt;&lt;object type=&quot;3&quot; unique_id=&quot;11304&quot;&gt;&lt;property id=&quot;20148&quot; value=&quot;5&quot;/&gt;&lt;property id=&quot;20300&quot; value=&quot;Slide 6 - &amp;quot;Châu Phi tiếp giáp với Châu lục nào?&amp;quot;&quot;/&gt;&lt;property id=&quot;20307&quot; value=&quot;294&quot;/&gt;&lt;/object&gt;&lt;object type=&quot;3&quot; unique_id=&quot;11885&quot;&gt;&lt;property id=&quot;20148&quot; value=&quot;5&quot;/&gt;&lt;property id=&quot;20300&quot; value=&quot;Slide 7&quot;/&gt;&lt;property id=&quot;20307&quot; value=&quot;296&quot;/&gt;&lt;/object&gt;&lt;object type=&quot;3&quot; unique_id=&quot;12110&quot;&gt;&lt;property id=&quot;20148&quot; value=&quot;5&quot;/&gt;&lt;property id=&quot;20300&quot; value=&quot;Slide 9&quot;/&gt;&lt;property id=&quot;20307&quot; value=&quot;297&quot;/&gt;&lt;/object&gt;&lt;object type=&quot;3&quot; unique_id=&quot;12286&quot;&gt;&lt;property id=&quot;20148&quot; value=&quot;5&quot;/&gt;&lt;property id=&quot;20300&quot; value=&quot;Slide 13 - &amp;quot;2. ĐẶC ĐIỂM TỰ NHIÊN&amp;quot;&quot;/&gt;&lt;property id=&quot;20307&quot; value=&quot;302&quot;/&gt;&lt;/object&gt;&lt;object type=&quot;3&quot; unique_id=&quot;12287&quot;&gt;&lt;property id=&quot;20148&quot; value=&quot;5&quot;/&gt;&lt;property id=&quot;20300&quot; value=&quot;Slide 15 - &amp;quot;2. ĐẶC ĐIỂM TỰ NHIÊN&amp;quot;&quot;/&gt;&lt;property id=&quot;20307&quot; value=&quot;299&quot;/&gt;&lt;/object&gt;&lt;object type=&quot;3&quot; unique_id=&quot;12288&quot;&gt;&lt;property id=&quot;20148&quot; value=&quot;5&quot;/&gt;&lt;property id=&quot;20300&quot; value=&quot;Slide 16&quot;/&gt;&lt;property id=&quot;20307&quot; value=&quot;300&quot;/&gt;&lt;/object&gt;&lt;object type=&quot;3&quot; unique_id=&quot;12415&quot;&gt;&lt;property id=&quot;20148&quot; value=&quot;5&quot;/&gt;&lt;property id=&quot;20300&quot; value=&quot;Slide 18&quot;/&gt;&lt;property id=&quot;20307&quot; value=&quot;304&quot;/&gt;&lt;/object&gt;&lt;object type=&quot;3&quot; unique_id=&quot;12526&quot;&gt;&lt;property id=&quot;20148&quot; value=&quot;5&quot;/&gt;&lt;property id=&quot;20300&quot; value=&quot;Slide 21&quot;/&gt;&lt;property id=&quot;20307&quot; value=&quot;305&quot;/&gt;&lt;/object&gt;&lt;object type=&quot;3&quot; unique_id=&quot;12630&quot;&gt;&lt;property id=&quot;20148&quot; value=&quot;5&quot;/&gt;&lt;property id=&quot;20300&quot; value=&quot;Slide 27&quot;/&gt;&lt;property id=&quot;20307&quot; value=&quot;306&quot;/&gt;&lt;/object&gt;&lt;object type=&quot;3&quot; unique_id=&quot;12703&quot;&gt;&lt;property id=&quot;20148&quot; value=&quot;5&quot;/&gt;&lt;property id=&quot;20300&quot; value=&quot;Slide 20&quot;/&gt;&lt;property id=&quot;20307&quot; value=&quot;309&quot;/&gt;&lt;/object&gt;&lt;object type=&quot;3&quot; unique_id=&quot;12704&quot;&gt;&lt;property id=&quot;20148&quot; value=&quot;5&quot;/&gt;&lt;property id=&quot;20300&quot; value=&quot;Slide 25&quot;/&gt;&lt;property id=&quot;20307&quot; value=&quot;307&quot;/&gt;&lt;/object&gt;&lt;object type=&quot;3&quot; unique_id=&quot;12705&quot;&gt;&lt;property id=&quot;20148&quot; value=&quot;5&quot;/&gt;&lt;property id=&quot;20300&quot; value=&quot;Slide 26&quot;/&gt;&lt;property id=&quot;20307&quot; value=&quot;308&quot;/&gt;&lt;/object&gt;&lt;object type=&quot;3&quot; unique_id=&quot;12868&quot;&gt;&lt;property id=&quot;20148&quot; value=&quot;5&quot;/&gt;&lt;property id=&quot;20300&quot; value=&quot;Slide 24&quot;/&gt;&lt;property id=&quot;20307&quot; value=&quot;310&quot;/&gt;&lt;/object&gt;&lt;object type=&quot;3&quot; unique_id=&quot;13037&quot;&gt;&lt;property id=&quot;20148&quot; value=&quot;5&quot;/&gt;&lt;property id=&quot;20300&quot; value=&quot;Slide 12&quot;/&gt;&lt;property id=&quot;20307&quot; value=&quot;311&quot;/&gt;&lt;/object&gt;&lt;object type=&quot;3&quot; unique_id=&quot;13067&quot;&gt;&lt;property id=&quot;20148&quot; value=&quot;5&quot;/&gt;&lt;property id=&quot;20300&quot; value=&quot;Slide 30&quot;/&gt;&lt;property id=&quot;20307&quot; value=&quot;312&quot;/&gt;&lt;/object&gt;&lt;object type=&quot;3&quot; unique_id=&quot;13188&quot;&gt;&lt;property id=&quot;20148&quot; value=&quot;5&quot;/&gt;&lt;property id=&quot;20300&quot; value=&quot;Slide 2&quot;/&gt;&lt;property id=&quot;20307&quot; value=&quot;313&quot;/&gt;&lt;/object&gt;&lt;object type=&quot;3&quot; unique_id=&quot;13411&quot;&gt;&lt;property id=&quot;20148&quot; value=&quot;5&quot;/&gt;&lt;property id=&quot;20300&quot; value=&quot;Slide 17 - &amp;quot;    Khí hậu châu Phi có đặc điểm gì khác so với các Châu Âu?&amp;#x0D;&amp;#x0A;&amp;quot;&quot;/&gt;&lt;property id=&quot;20307&quot; value=&quot;314&quot;/&gt;&lt;/object&gt;&lt;object type=&quot;3&quot; unique_id=&quot;13536&quot;&gt;&lt;property id=&quot;20148&quot; value=&quot;5&quot;/&gt;&lt;property id=&quot;20300&quot; value=&quot;Slide 28&quot;/&gt;&lt;property id=&quot;20307&quot; value=&quot;31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4|0.7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7.9|2.8|1.8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5|3.4|4.9|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9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7|0.9|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|1.4|6.1|0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0.7|2.7|2.7|2.2|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4|1.2|1.5|2.9|2.9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1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6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4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db2004219d">
  <a:themeElements>
    <a:clrScheme name="cdb2004219d 3">
      <a:dk1>
        <a:srgbClr val="969696"/>
      </a:dk1>
      <a:lt1>
        <a:srgbClr val="FFFFFF"/>
      </a:lt1>
      <a:dk2>
        <a:srgbClr val="3F1F53"/>
      </a:dk2>
      <a:lt2>
        <a:srgbClr val="F3CC9D"/>
      </a:lt2>
      <a:accent1>
        <a:srgbClr val="557FE7"/>
      </a:accent1>
      <a:accent2>
        <a:srgbClr val="84ACCA"/>
      </a:accent2>
      <a:accent3>
        <a:srgbClr val="AFABB3"/>
      </a:accent3>
      <a:accent4>
        <a:srgbClr val="DADADA"/>
      </a:accent4>
      <a:accent5>
        <a:srgbClr val="B4C0F1"/>
      </a:accent5>
      <a:accent6>
        <a:srgbClr val="779BB7"/>
      </a:accent6>
      <a:hlink>
        <a:srgbClr val="9351C9"/>
      </a:hlink>
      <a:folHlink>
        <a:srgbClr val="3EB2AC"/>
      </a:folHlink>
    </a:clrScheme>
    <a:fontScheme name="cdb2004219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219d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219d 2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219d 3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84ACCA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779BB7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1101</Words>
  <Application>Microsoft Office PowerPoint</Application>
  <PresentationFormat>On-screen Show (4:3)</PresentationFormat>
  <Paragraphs>158</Paragraphs>
  <Slides>23</Slides>
  <Notes>16</Notes>
  <HiddenSlides>0</HiddenSlides>
  <MMClips>23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cdb2004219d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tự nhiên</vt:lpstr>
      <vt:lpstr>2. Đặc điểm tự nhiên</vt:lpstr>
      <vt:lpstr>2. Đặc điểm tự nhiên</vt:lpstr>
      <vt:lpstr>PowerPoint Presentation</vt:lpstr>
      <vt:lpstr>2. Đặc điểm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187</cp:revision>
  <dcterms:created xsi:type="dcterms:W3CDTF">2005-05-18T21:02:14Z</dcterms:created>
  <dcterms:modified xsi:type="dcterms:W3CDTF">2020-04-11T01:10:14Z</dcterms:modified>
</cp:coreProperties>
</file>