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70" r:id="rId3"/>
    <p:sldId id="260" r:id="rId4"/>
    <p:sldId id="273" r:id="rId5"/>
    <p:sldId id="262" r:id="rId6"/>
    <p:sldId id="263" r:id="rId7"/>
    <p:sldId id="275" r:id="rId8"/>
    <p:sldId id="277" r:id="rId9"/>
    <p:sldId id="278" r:id="rId10"/>
    <p:sldId id="265" r:id="rId11"/>
    <p:sldId id="264" r:id="rId12"/>
    <p:sldId id="267" r:id="rId13"/>
    <p:sldId id="27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2C35B8-947A-42B6-997B-CFA5FE82D61D}" type="datetimeFigureOut">
              <a:rPr lang="en-US" smtClean="0"/>
              <a:t>4/13/2020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F0FFB6-06F8-4347-AB0B-B95286FC2393}" type="slidenum">
              <a:rPr lang="en-US" smtClean="0"/>
              <a:t>‹#›</a:t>
            </a:fld>
            <a:endParaRPr lang="en-US"/>
          </a:p>
        </p:txBody>
      </p:sp>
    </p:spTree>
    <p:extLst>
      <p:ext uri="{BB962C8B-B14F-4D97-AF65-F5344CB8AC3E}">
        <p14:creationId xmlns:p14="http://schemas.microsoft.com/office/powerpoint/2010/main" val="180306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548940-2ED2-4D11-9053-FCA8098DDE6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333135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8940-2ED2-4D11-9053-FCA8098DDE6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294261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8940-2ED2-4D11-9053-FCA8098DDE6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172885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8940-2ED2-4D11-9053-FCA8098DDE6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220901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548940-2ED2-4D11-9053-FCA8098DDE67}" type="datetimeFigureOut">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106660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48940-2ED2-4D11-9053-FCA8098DDE67}"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2285402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548940-2ED2-4D11-9053-FCA8098DDE67}" type="datetimeFigureOut">
              <a:rPr lang="en-US" smtClean="0"/>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172354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548940-2ED2-4D11-9053-FCA8098DDE67}" type="datetimeFigureOut">
              <a:rPr lang="en-US" smtClean="0"/>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3155490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48940-2ED2-4D11-9053-FCA8098DDE67}" type="datetimeFigureOut">
              <a:rPr lang="en-US" smtClean="0"/>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349298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548940-2ED2-4D11-9053-FCA8098DDE67}"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325237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548940-2ED2-4D11-9053-FCA8098DDE67}" type="datetimeFigureOut">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82A7F-30FF-46C0-8CD3-8C05174AD1D7}" type="slidenum">
              <a:rPr lang="en-US" smtClean="0"/>
              <a:t>‹#›</a:t>
            </a:fld>
            <a:endParaRPr lang="en-US"/>
          </a:p>
        </p:txBody>
      </p:sp>
    </p:spTree>
    <p:extLst>
      <p:ext uri="{BB962C8B-B14F-4D97-AF65-F5344CB8AC3E}">
        <p14:creationId xmlns:p14="http://schemas.microsoft.com/office/powerpoint/2010/main" val="3850190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48940-2ED2-4D11-9053-FCA8098DDE67}" type="datetimeFigureOut">
              <a:rPr lang="en-US" smtClean="0"/>
              <a:t>4/13/2020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82A7F-30FF-46C0-8CD3-8C05174AD1D7}" type="slidenum">
              <a:rPr lang="en-US" smtClean="0"/>
              <a:t>‹#›</a:t>
            </a:fld>
            <a:endParaRPr lang="en-US"/>
          </a:p>
        </p:txBody>
      </p:sp>
    </p:spTree>
    <p:extLst>
      <p:ext uri="{BB962C8B-B14F-4D97-AF65-F5344CB8AC3E}">
        <p14:creationId xmlns:p14="http://schemas.microsoft.com/office/powerpoint/2010/main" val="640307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wav"/><Relationship Id="rId7" Type="http://schemas.openxmlformats.org/officeDocument/2006/relationships/image" Target="../media/image3.gif"/><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5.png"/><Relationship Id="rId2" Type="http://schemas.microsoft.com/office/2007/relationships/media" Target="../media/media12.wav"/><Relationship Id="rId1" Type="http://schemas.openxmlformats.org/officeDocument/2006/relationships/tags" Target="../tags/tag10.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7.gif"/><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wav"/><Relationship Id="rId7" Type="http://schemas.openxmlformats.org/officeDocument/2006/relationships/image" Target="../media/image6.gif"/><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wav"/><Relationship Id="rId7" Type="http://schemas.openxmlformats.org/officeDocument/2006/relationships/image" Target="../media/image6.gif"/><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wav"/><Relationship Id="rId7" Type="http://schemas.openxmlformats.org/officeDocument/2006/relationships/image" Target="../media/image6.gif"/><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gif"/><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wav"/><Relationship Id="rId7" Type="http://schemas.openxmlformats.org/officeDocument/2006/relationships/image" Target="../media/image6.gif"/><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7.gif"/><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wav"/><Relationship Id="rId7" Type="http://schemas.openxmlformats.org/officeDocument/2006/relationships/image" Target="../media/image6.gif"/><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7.gif"/><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wav"/><Relationship Id="rId7" Type="http://schemas.openxmlformats.org/officeDocument/2006/relationships/image" Target="../media/image6.gif"/><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7.gif"/><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22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7"/>
          <p:cNvSpPr>
            <a:spLocks noChangeArrowheads="1" noChangeShapeType="1" noTextEdit="1"/>
          </p:cNvSpPr>
          <p:nvPr/>
        </p:nvSpPr>
        <p:spPr bwMode="auto">
          <a:xfrm>
            <a:off x="457200" y="2286000"/>
            <a:ext cx="8686800" cy="1295400"/>
          </a:xfrm>
          <a:prstGeom prst="rect">
            <a:avLst/>
          </a:prstGeom>
        </p:spPr>
        <p:txBody>
          <a:bodyPr wrap="none" fromWordArt="1">
            <a:prstTxWarp prst="textPlain">
              <a:avLst>
                <a:gd name="adj" fmla="val 50000"/>
              </a:avLst>
            </a:prstTxWarp>
          </a:bodyPr>
          <a:lstStyle/>
          <a:p>
            <a:pPr algn="ctr"/>
            <a:r>
              <a:rPr lang="en-US" sz="3600" kern="10" dirty="0">
                <a:ln w="12700">
                  <a:pattFill prst="horzBrick">
                    <a:fgClr>
                      <a:srgbClr val="EAEAEA"/>
                    </a:fgClr>
                    <a:bgClr>
                      <a:srgbClr val="FFFFFF"/>
                    </a:bgClr>
                  </a:patt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Welcome to English class!</a:t>
            </a:r>
          </a:p>
        </p:txBody>
      </p:sp>
      <p:sp>
        <p:nvSpPr>
          <p:cNvPr id="2052" name="WordArt 8"/>
          <p:cNvSpPr>
            <a:spLocks noChangeArrowheads="1" noChangeShapeType="1" noTextEdit="1"/>
          </p:cNvSpPr>
          <p:nvPr/>
        </p:nvSpPr>
        <p:spPr bwMode="auto">
          <a:xfrm>
            <a:off x="1143000" y="381000"/>
            <a:ext cx="6962775" cy="2819400"/>
          </a:xfrm>
          <a:prstGeom prst="rect">
            <a:avLst/>
          </a:prstGeom>
        </p:spPr>
        <p:txBody>
          <a:bodyPr spcFirstLastPara="1" wrap="none" fromWordArt="1">
            <a:prstTxWarp prst="textArchUp">
              <a:avLst>
                <a:gd name="adj" fmla="val 10800004"/>
              </a:avLst>
            </a:prstTxWarp>
          </a:bodyPr>
          <a:lstStyle/>
          <a:p>
            <a:pPr algn="ctr"/>
            <a:r>
              <a:rPr lang="en-US" sz="3600" kern="10">
                <a:ln w="9525">
                  <a:pattFill prst="weave">
                    <a:fgClr>
                      <a:srgbClr val="FF6600"/>
                    </a:fgClr>
                    <a:bgClr>
                      <a:srgbClr val="FFFFFF"/>
                    </a:bgClr>
                  </a:pattFill>
                  <a:round/>
                  <a:headEnd/>
                  <a:tailEnd/>
                </a:ln>
                <a:gradFill rotWithShape="1">
                  <a:gsLst>
                    <a:gs pos="0">
                      <a:srgbClr val="FF0000"/>
                    </a:gs>
                    <a:gs pos="100000">
                      <a:srgbClr val="FFFFFF"/>
                    </a:gs>
                  </a:gsLst>
                  <a:lin ang="5400000" scaled="1"/>
                </a:gradFill>
                <a:latin typeface="Arial Black"/>
              </a:rPr>
              <a:t>Phuoc Vinh An Primary School</a:t>
            </a:r>
          </a:p>
        </p:txBody>
      </p:sp>
      <p:sp>
        <p:nvSpPr>
          <p:cNvPr id="2053" name="WordArt 9"/>
          <p:cNvSpPr>
            <a:spLocks noChangeArrowheads="1" noChangeShapeType="1" noTextEdit="1"/>
          </p:cNvSpPr>
          <p:nvPr/>
        </p:nvSpPr>
        <p:spPr bwMode="auto">
          <a:xfrm>
            <a:off x="2819400" y="6324600"/>
            <a:ext cx="3352800" cy="304800"/>
          </a:xfrm>
          <a:prstGeom prst="rect">
            <a:avLst/>
          </a:prstGeom>
        </p:spPr>
        <p:txBody>
          <a:bodyPr wrap="none" fromWordArt="1">
            <a:prstTxWarp prst="textPlain">
              <a:avLst>
                <a:gd name="adj" fmla="val 50000"/>
              </a:avLst>
            </a:prstTxWarp>
          </a:bodyPr>
          <a:lstStyle/>
          <a:p>
            <a:pPr algn="ctr"/>
            <a:r>
              <a:rPr lang="en-US" sz="3600" kern="10" dirty="0">
                <a:ln w="9525">
                  <a:solidFill>
                    <a:srgbClr val="FF0066"/>
                  </a:solidFill>
                  <a:round/>
                  <a:headEnd/>
                  <a:tailEnd/>
                </a:ln>
                <a:solidFill>
                  <a:srgbClr val="FFFF00"/>
                </a:solidFill>
                <a:effectLst>
                  <a:outerShdw dist="563972" dir="14049741" sx="125000" sy="125000" algn="tl" rotWithShape="0">
                    <a:srgbClr val="C7DFD3">
                      <a:alpha val="79999"/>
                    </a:srgbClr>
                  </a:outerShdw>
                </a:effectLst>
                <a:latin typeface="Times New Roman"/>
                <a:cs typeface="Times New Roman"/>
              </a:rPr>
              <a:t>Teacher: Duong </a:t>
            </a:r>
            <a:r>
              <a:rPr lang="en-US" sz="3600" kern="10" dirty="0" err="1">
                <a:ln w="9525">
                  <a:solidFill>
                    <a:srgbClr val="FF0066"/>
                  </a:solidFill>
                  <a:round/>
                  <a:headEnd/>
                  <a:tailEnd/>
                </a:ln>
                <a:solidFill>
                  <a:srgbClr val="FFFF00"/>
                </a:solidFill>
                <a:effectLst>
                  <a:outerShdw dist="563972" dir="14049741" sx="125000" sy="125000" algn="tl" rotWithShape="0">
                    <a:srgbClr val="C7DFD3">
                      <a:alpha val="79999"/>
                    </a:srgbClr>
                  </a:outerShdw>
                </a:effectLst>
                <a:latin typeface="Times New Roman"/>
                <a:cs typeface="Times New Roman"/>
              </a:rPr>
              <a:t>Thi</a:t>
            </a:r>
            <a:r>
              <a:rPr lang="en-US" sz="3600" kern="10" dirty="0">
                <a:ln w="9525">
                  <a:solidFill>
                    <a:srgbClr val="FF0066"/>
                  </a:solidFill>
                  <a:round/>
                  <a:headEnd/>
                  <a:tailEnd/>
                </a:ln>
                <a:solidFill>
                  <a:srgbClr val="FFFF00"/>
                </a:solidFill>
                <a:effectLst>
                  <a:outerShdw dist="563972" dir="14049741" sx="125000" sy="125000" algn="tl" rotWithShape="0">
                    <a:srgbClr val="C7DFD3">
                      <a:alpha val="79999"/>
                    </a:srgbClr>
                  </a:outerShdw>
                </a:effectLst>
                <a:latin typeface="Times New Roman"/>
                <a:cs typeface="Times New Roman"/>
              </a:rPr>
              <a:t> </a:t>
            </a:r>
            <a:r>
              <a:rPr lang="en-US" sz="3600" kern="10" dirty="0" err="1">
                <a:ln w="9525">
                  <a:solidFill>
                    <a:srgbClr val="FF0066"/>
                  </a:solidFill>
                  <a:round/>
                  <a:headEnd/>
                  <a:tailEnd/>
                </a:ln>
                <a:solidFill>
                  <a:srgbClr val="FFFF00"/>
                </a:solidFill>
                <a:effectLst>
                  <a:outerShdw dist="563972" dir="14049741" sx="125000" sy="125000" algn="tl" rotWithShape="0">
                    <a:srgbClr val="C7DFD3">
                      <a:alpha val="79999"/>
                    </a:srgbClr>
                  </a:outerShdw>
                </a:effectLst>
                <a:latin typeface="Times New Roman"/>
                <a:cs typeface="Times New Roman"/>
              </a:rPr>
              <a:t>Ngan</a:t>
            </a:r>
            <a:r>
              <a:rPr lang="en-US" sz="3600" kern="10" dirty="0">
                <a:ln w="9525">
                  <a:solidFill>
                    <a:srgbClr val="FF0066"/>
                  </a:solidFill>
                  <a:round/>
                  <a:headEnd/>
                  <a:tailEnd/>
                </a:ln>
                <a:solidFill>
                  <a:srgbClr val="FFFF00"/>
                </a:solidFill>
                <a:effectLst>
                  <a:outerShdw dist="563972" dir="14049741" sx="125000" sy="125000" algn="tl" rotWithShape="0">
                    <a:srgbClr val="C7DFD3">
                      <a:alpha val="79999"/>
                    </a:srgbClr>
                  </a:outerShdw>
                </a:effectLst>
                <a:latin typeface="Times New Roman"/>
                <a:cs typeface="Times New Roman"/>
              </a:rPr>
              <a:t> </a:t>
            </a:r>
          </a:p>
        </p:txBody>
      </p:sp>
      <p:pic>
        <p:nvPicPr>
          <p:cNvPr id="2054" name="Picture 12" descr="butterfly (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169792">
            <a:off x="-228600" y="304800"/>
            <a:ext cx="1676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3" descr="butterfly (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203878">
            <a:off x="7620000" y="381000"/>
            <a:ext cx="15240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7" descr="Hinh-Anh-Dong-Cuc-Dep-Sieu-De-Thuong-Trang-Tri-Blog- (6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000500"/>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8" descr="Hinh-Anh-Dong-Cuc-Dep-Sieu-De-Thuong-Trang-Tri-Blog- (6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3733800"/>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p:nvPr/>
        </p:nvPicPr>
        <p:blipFill rotWithShape="1">
          <a:blip r:embed="rId8"/>
          <a:srcRect l="64930" t="38677" r="26413" b="48097"/>
          <a:stretch/>
        </p:blipFill>
        <p:spPr bwMode="auto">
          <a:xfrm>
            <a:off x="3733800" y="3725944"/>
            <a:ext cx="1209675" cy="1531856"/>
          </a:xfrm>
          <a:prstGeom prst="rect">
            <a:avLst/>
          </a:prstGeom>
          <a:ln>
            <a:solidFill>
              <a:schemeClr val="accent1"/>
            </a:solid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55140634"/>
      </p:ext>
    </p:extLst>
  </p:cSld>
  <p:clrMapOvr>
    <a:masterClrMapping/>
  </p:clrMapOvr>
  <p:transition advTm="22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0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5"/>
          <a:srcRect l="24850" t="37675" r="26733" b="26052"/>
          <a:stretch/>
        </p:blipFill>
        <p:spPr bwMode="auto">
          <a:xfrm>
            <a:off x="1863898" y="1143000"/>
            <a:ext cx="5451302" cy="3429000"/>
          </a:xfrm>
          <a:prstGeom prst="rect">
            <a:avLst/>
          </a:prstGeom>
          <a:ln>
            <a:solidFill>
              <a:srgbClr val="0070C0"/>
            </a:solidFill>
          </a:ln>
          <a:extLst>
            <a:ext uri="{53640926-AAD7-44D8-BBD7-CCE9431645EC}">
              <a14:shadowObscured xmlns:a14="http://schemas.microsoft.com/office/drawing/2010/main"/>
            </a:ext>
          </a:extLst>
        </p:spPr>
      </p:pic>
      <p:sp>
        <p:nvSpPr>
          <p:cNvPr id="8" name="Text Box 2"/>
          <p:cNvSpPr txBox="1">
            <a:spLocks noChangeArrowheads="1"/>
          </p:cNvSpPr>
          <p:nvPr/>
        </p:nvSpPr>
        <p:spPr bwMode="auto">
          <a:xfrm>
            <a:off x="457200" y="76200"/>
            <a:ext cx="780749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514350" indent="-514350" algn="ctr" eaLnBrk="1" hangingPunct="1">
              <a:spcBef>
                <a:spcPct val="50000"/>
              </a:spcBef>
              <a:buAutoNum type="arabicPeriod"/>
            </a:pPr>
            <a:r>
              <a:rPr lang="en-US" sz="2800" b="1" dirty="0" smtClean="0">
                <a:latin typeface="Times New Roman" pitchFamily="18" charset="0"/>
              </a:rPr>
              <a:t>Read the sentences and number the picture</a:t>
            </a:r>
          </a:p>
          <a:p>
            <a:pPr algn="ctr" eaLnBrk="1" hangingPunct="1">
              <a:spcBef>
                <a:spcPct val="50000"/>
              </a:spcBef>
            </a:pPr>
            <a:r>
              <a:rPr lang="en-US" sz="2000" b="1" dirty="0" smtClean="0">
                <a:solidFill>
                  <a:srgbClr val="FF0000"/>
                </a:solidFill>
                <a:latin typeface="Times New Roman" pitchFamily="18" charset="0"/>
              </a:rPr>
              <a:t>(</a:t>
            </a:r>
            <a:r>
              <a:rPr lang="en-US" sz="2000" b="1" dirty="0" err="1" smtClean="0">
                <a:solidFill>
                  <a:srgbClr val="FF0000"/>
                </a:solidFill>
                <a:latin typeface="Times New Roman" pitchFamily="18" charset="0"/>
              </a:rPr>
              <a:t>đọc</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câu</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và</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viết</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số</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vào</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bức</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tranh</a:t>
            </a:r>
            <a:r>
              <a:rPr lang="en-US" sz="2000" b="1" dirty="0" smtClean="0">
                <a:solidFill>
                  <a:srgbClr val="FF0000"/>
                </a:solidFill>
                <a:latin typeface="Times New Roman" pitchFamily="18" charset="0"/>
              </a:rPr>
              <a:t>)</a:t>
            </a:r>
            <a:endParaRPr lang="en-US" sz="2000" b="1" dirty="0">
              <a:solidFill>
                <a:srgbClr val="FF0000"/>
              </a:solidFill>
              <a:latin typeface="Times New Roman" pitchFamily="18" charset="0"/>
            </a:endParaRPr>
          </a:p>
        </p:txBody>
      </p:sp>
      <p:sp>
        <p:nvSpPr>
          <p:cNvPr id="2" name="Rectangle 1"/>
          <p:cNvSpPr/>
          <p:nvPr/>
        </p:nvSpPr>
        <p:spPr>
          <a:xfrm>
            <a:off x="2126673" y="1550554"/>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3</a:t>
            </a:r>
            <a:endParaRPr lang="en-US" dirty="0"/>
          </a:p>
        </p:txBody>
      </p:sp>
      <p:sp>
        <p:nvSpPr>
          <p:cNvPr id="9" name="Rectangle 8"/>
          <p:cNvSpPr/>
          <p:nvPr/>
        </p:nvSpPr>
        <p:spPr>
          <a:xfrm>
            <a:off x="2799773" y="38862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2</a:t>
            </a:r>
            <a:endParaRPr lang="en-US" dirty="0"/>
          </a:p>
        </p:txBody>
      </p:sp>
      <p:sp>
        <p:nvSpPr>
          <p:cNvPr id="10" name="Rectangle 9"/>
          <p:cNvSpPr/>
          <p:nvPr/>
        </p:nvSpPr>
        <p:spPr>
          <a:xfrm>
            <a:off x="5958609" y="36576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6</a:t>
            </a:r>
            <a:endParaRPr lang="en-US" dirty="0"/>
          </a:p>
        </p:txBody>
      </p:sp>
      <p:sp>
        <p:nvSpPr>
          <p:cNvPr id="12" name="Rectangle 11"/>
          <p:cNvSpPr/>
          <p:nvPr/>
        </p:nvSpPr>
        <p:spPr>
          <a:xfrm>
            <a:off x="3827318" y="2747818"/>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7</a:t>
            </a:r>
            <a:endParaRPr lang="en-US" dirty="0"/>
          </a:p>
        </p:txBody>
      </p:sp>
      <p:sp>
        <p:nvSpPr>
          <p:cNvPr id="13" name="Rectangle 12"/>
          <p:cNvSpPr/>
          <p:nvPr/>
        </p:nvSpPr>
        <p:spPr>
          <a:xfrm>
            <a:off x="4343400" y="1378527"/>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8</a:t>
            </a:r>
            <a:endParaRPr lang="en-US" dirty="0"/>
          </a:p>
        </p:txBody>
      </p:sp>
      <p:sp>
        <p:nvSpPr>
          <p:cNvPr id="14" name="Rectangle 13"/>
          <p:cNvSpPr/>
          <p:nvPr/>
        </p:nvSpPr>
        <p:spPr>
          <a:xfrm>
            <a:off x="4618182" y="2474191"/>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1</a:t>
            </a:r>
            <a:endParaRPr lang="en-US" dirty="0"/>
          </a:p>
        </p:txBody>
      </p:sp>
      <p:sp>
        <p:nvSpPr>
          <p:cNvPr id="15" name="Rectangle 14"/>
          <p:cNvSpPr/>
          <p:nvPr/>
        </p:nvSpPr>
        <p:spPr>
          <a:xfrm>
            <a:off x="5532582" y="1340427"/>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5</a:t>
            </a:r>
            <a:endParaRPr lang="en-US" dirty="0"/>
          </a:p>
        </p:txBody>
      </p:sp>
      <p:sp>
        <p:nvSpPr>
          <p:cNvPr id="16" name="Rectangle 15"/>
          <p:cNvSpPr/>
          <p:nvPr/>
        </p:nvSpPr>
        <p:spPr>
          <a:xfrm>
            <a:off x="5837382" y="2245591"/>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4</a:t>
            </a:r>
            <a:endParaRPr lang="en-US" dirty="0"/>
          </a:p>
        </p:txBody>
      </p:sp>
      <p:sp>
        <p:nvSpPr>
          <p:cNvPr id="3" name="Rectangle 2"/>
          <p:cNvSpPr/>
          <p:nvPr/>
        </p:nvSpPr>
        <p:spPr>
          <a:xfrm>
            <a:off x="590204" y="4800600"/>
            <a:ext cx="3753196" cy="1447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1600" dirty="0" smtClean="0">
                <a:latin typeface="Times New Roman" pitchFamily="18" charset="0"/>
                <a:cs typeface="Times New Roman" pitchFamily="18" charset="0"/>
              </a:rPr>
              <a:t>1.Go from one place to another.</a:t>
            </a:r>
          </a:p>
          <a:p>
            <a:r>
              <a:rPr lang="en-US" sz="1600" dirty="0" smtClean="0">
                <a:latin typeface="Times New Roman" pitchFamily="18" charset="0"/>
                <a:cs typeface="Times New Roman" pitchFamily="18" charset="0"/>
              </a:rPr>
              <a:t>2. These people travel in space.</a:t>
            </a:r>
          </a:p>
          <a:p>
            <a:r>
              <a:rPr lang="en-US" sz="1600" dirty="0" smtClean="0">
                <a:latin typeface="Times New Roman" pitchFamily="18" charset="0"/>
                <a:cs typeface="Times New Roman" pitchFamily="18" charset="0"/>
              </a:rPr>
              <a:t>3. Things that will happen later, not now.</a:t>
            </a:r>
          </a:p>
          <a:p>
            <a:r>
              <a:rPr lang="en-US" sz="1600" dirty="0" smtClean="0">
                <a:latin typeface="Times New Roman" pitchFamily="18" charset="0"/>
                <a:cs typeface="Times New Roman" pitchFamily="18" charset="0"/>
              </a:rPr>
              <a:t>4. </a:t>
            </a:r>
            <a:r>
              <a:rPr lang="en-US" sz="1600" dirty="0">
                <a:latin typeface="Times New Roman" pitchFamily="18" charset="0"/>
                <a:cs typeface="Times New Roman" pitchFamily="18" charset="0"/>
              </a:rPr>
              <a:t>I</a:t>
            </a:r>
            <a:r>
              <a:rPr lang="en-US" sz="1600" dirty="0" smtClean="0">
                <a:latin typeface="Times New Roman" pitchFamily="18" charset="0"/>
                <a:cs typeface="Times New Roman" pitchFamily="18" charset="0"/>
              </a:rPr>
              <a:t>t’s long and thin and carries astronauts.</a:t>
            </a:r>
          </a:p>
          <a:p>
            <a:endParaRPr lang="en-US" sz="1600" dirty="0" smtClean="0">
              <a:latin typeface="Times New Roman" pitchFamily="18" charset="0"/>
              <a:cs typeface="Times New Roman" pitchFamily="18" charset="0"/>
            </a:endParaRPr>
          </a:p>
        </p:txBody>
      </p:sp>
      <p:sp>
        <p:nvSpPr>
          <p:cNvPr id="17" name="Rectangle 16"/>
          <p:cNvSpPr/>
          <p:nvPr/>
        </p:nvSpPr>
        <p:spPr>
          <a:xfrm>
            <a:off x="4800600" y="4800600"/>
            <a:ext cx="3737958" cy="1447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1600" dirty="0" smtClean="0">
                <a:latin typeface="Times New Roman" pitchFamily="18" charset="0"/>
                <a:cs typeface="Times New Roman" pitchFamily="18" charset="0"/>
              </a:rPr>
              <a:t>5. These </a:t>
            </a:r>
            <a:r>
              <a:rPr lang="en-US" sz="1600" dirty="0">
                <a:latin typeface="Times New Roman" pitchFamily="18" charset="0"/>
                <a:cs typeface="Times New Roman" pitchFamily="18" charset="0"/>
              </a:rPr>
              <a:t>Earth is </a:t>
            </a:r>
            <a:r>
              <a:rPr lang="en-US" sz="1600" dirty="0" smtClean="0">
                <a:latin typeface="Times New Roman" pitchFamily="18" charset="0"/>
                <a:cs typeface="Times New Roman" pitchFamily="18" charset="0"/>
              </a:rPr>
              <a:t>one.</a:t>
            </a:r>
          </a:p>
          <a:p>
            <a:r>
              <a:rPr lang="en-US" sz="1600" dirty="0" smtClean="0">
                <a:latin typeface="Times New Roman" pitchFamily="18" charset="0"/>
                <a:cs typeface="Times New Roman" pitchFamily="18" charset="0"/>
              </a:rPr>
              <a:t>6. A big ship that travels around in space.</a:t>
            </a:r>
          </a:p>
          <a:p>
            <a:r>
              <a:rPr lang="en-US" sz="1600" dirty="0" smtClean="0">
                <a:latin typeface="Times New Roman" pitchFamily="18" charset="0"/>
                <a:cs typeface="Times New Roman" pitchFamily="18" charset="0"/>
              </a:rPr>
              <a:t>7.It gives us light and keeps us warm.</a:t>
            </a:r>
          </a:p>
          <a:p>
            <a:r>
              <a:rPr lang="en-US" sz="1600" dirty="0" smtClean="0">
                <a:latin typeface="Times New Roman" pitchFamily="18" charset="0"/>
                <a:cs typeface="Times New Roman" pitchFamily="18" charset="0"/>
              </a:rPr>
              <a:t>8. They shine in the night sky.</a:t>
            </a:r>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42699307"/>
      </p:ext>
    </p:extLst>
  </p:cSld>
  <p:clrMapOvr>
    <a:masterClrMapping/>
  </p:clrMapOvr>
  <p:transition advTm="882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5"/>
                </p:tgtEl>
              </p:cMediaNode>
            </p:audio>
          </p:childTnLst>
        </p:cTn>
      </p:par>
    </p:tnLst>
    <p:bldLst>
      <p:bldP spid="2" grpId="0" animBg="1"/>
      <p:bldP spid="9" grpId="0" animBg="1"/>
      <p:bldP spid="10" grpId="0" animBg="1"/>
      <p:bldP spid="12" grpId="0" animBg="1"/>
      <p:bldP spid="13" grpId="0" animBg="1"/>
      <p:bldP spid="15" grpId="0" animBg="1"/>
      <p:bldP spid="16" grpId="0" animBg="1"/>
      <p:bldP spid="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57200" y="76200"/>
            <a:ext cx="783751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smtClean="0">
                <a:latin typeface="Times New Roman" pitchFamily="18" charset="0"/>
              </a:rPr>
              <a:t>2. Write the correct word next to numbers 1-8</a:t>
            </a:r>
          </a:p>
          <a:p>
            <a:pPr algn="ctr" eaLnBrk="1" hangingPunct="1">
              <a:spcBef>
                <a:spcPct val="50000"/>
              </a:spcBef>
            </a:pPr>
            <a:r>
              <a:rPr lang="en-US" sz="2000" b="1" dirty="0" smtClean="0">
                <a:solidFill>
                  <a:srgbClr val="FF0000"/>
                </a:solidFill>
                <a:latin typeface="Times New Roman" pitchFamily="18" charset="0"/>
              </a:rPr>
              <a:t>(</a:t>
            </a:r>
            <a:r>
              <a:rPr lang="en-US" sz="2000" b="1" dirty="0" err="1" smtClean="0">
                <a:solidFill>
                  <a:srgbClr val="FF0000"/>
                </a:solidFill>
                <a:latin typeface="Times New Roman" pitchFamily="18" charset="0"/>
              </a:rPr>
              <a:t>Hãy</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viết</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từ</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đúng</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vào</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chỗ</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trống</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từ</a:t>
            </a:r>
            <a:r>
              <a:rPr lang="en-US" sz="2000" b="1" dirty="0" smtClean="0">
                <a:solidFill>
                  <a:srgbClr val="FF0000"/>
                </a:solidFill>
                <a:latin typeface="Times New Roman" pitchFamily="18" charset="0"/>
              </a:rPr>
              <a:t> 1-8)</a:t>
            </a:r>
            <a:endParaRPr lang="en-US" sz="2000" b="1" dirty="0">
              <a:solidFill>
                <a:srgbClr val="FF0000"/>
              </a:solidFill>
              <a:latin typeface="Times New Roman" pitchFamily="18" charset="0"/>
            </a:endParaRPr>
          </a:p>
        </p:txBody>
      </p:sp>
      <p:sp>
        <p:nvSpPr>
          <p:cNvPr id="5" name="Rectangle 4"/>
          <p:cNvSpPr/>
          <p:nvPr/>
        </p:nvSpPr>
        <p:spPr>
          <a:xfrm>
            <a:off x="1752600" y="1295400"/>
            <a:ext cx="54864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Travel	future	planets    	sun</a:t>
            </a:r>
          </a:p>
          <a:p>
            <a:pPr algn="ctr"/>
            <a:r>
              <a:rPr lang="en-US" dirty="0" smtClean="0"/>
              <a:t>Astronaut       rockets</a:t>
            </a:r>
            <a:r>
              <a:rPr lang="en-US" dirty="0"/>
              <a:t> </a:t>
            </a:r>
            <a:r>
              <a:rPr lang="en-US" dirty="0" smtClean="0"/>
              <a:t>     spaceships</a:t>
            </a:r>
            <a:r>
              <a:rPr lang="en-US" dirty="0"/>
              <a:t>	</a:t>
            </a:r>
            <a:r>
              <a:rPr lang="en-US" dirty="0" smtClean="0"/>
              <a:t>stars</a:t>
            </a:r>
            <a:endParaRPr lang="en-US" dirty="0"/>
          </a:p>
        </p:txBody>
      </p:sp>
      <p:sp>
        <p:nvSpPr>
          <p:cNvPr id="6" name="Rectangle 5"/>
          <p:cNvSpPr/>
          <p:nvPr/>
        </p:nvSpPr>
        <p:spPr>
          <a:xfrm>
            <a:off x="838200" y="2907145"/>
            <a:ext cx="7456516" cy="2667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	In the (1) </a:t>
            </a:r>
            <a:r>
              <a:rPr lang="en-US" dirty="0" smtClean="0">
                <a:solidFill>
                  <a:srgbClr val="FF0000"/>
                </a:solidFill>
              </a:rPr>
              <a:t>future</a:t>
            </a:r>
            <a:r>
              <a:rPr lang="en-US" dirty="0" smtClean="0"/>
              <a:t>, you won’t have to be an (2)………………………………….       </a:t>
            </a:r>
          </a:p>
          <a:p>
            <a:pPr algn="ctr"/>
            <a:r>
              <a:rPr lang="en-US" dirty="0" smtClean="0"/>
              <a:t>to (3)………………………. in space. Long, thin (4)………………….will take off from Earth with people inside. Some people will travel in big (5)……………………….. The people will look out of the windows and see the big round (6)………….……, and lots of little shining (7)………..…… But they won’t go near the (8)………..….. It’s too hot.</a:t>
            </a:r>
          </a:p>
        </p:txBody>
      </p:sp>
      <p:sp>
        <p:nvSpPr>
          <p:cNvPr id="9" name="Rectangle 8"/>
          <p:cNvSpPr/>
          <p:nvPr/>
        </p:nvSpPr>
        <p:spPr>
          <a:xfrm>
            <a:off x="6400800" y="3352800"/>
            <a:ext cx="11430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rgbClr val="FF0000"/>
                </a:solidFill>
              </a:rPr>
              <a:t>astronaut</a:t>
            </a:r>
          </a:p>
        </p:txBody>
      </p:sp>
      <p:sp>
        <p:nvSpPr>
          <p:cNvPr id="10" name="Rectangle 9"/>
          <p:cNvSpPr/>
          <p:nvPr/>
        </p:nvSpPr>
        <p:spPr>
          <a:xfrm>
            <a:off x="1752600" y="3657600"/>
            <a:ext cx="11430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FF0000"/>
                </a:solidFill>
              </a:rPr>
              <a:t>travel</a:t>
            </a:r>
            <a:endParaRPr lang="en-US" dirty="0">
              <a:solidFill>
                <a:srgbClr val="FF0000"/>
              </a:solidFill>
            </a:endParaRPr>
          </a:p>
        </p:txBody>
      </p:sp>
      <p:sp>
        <p:nvSpPr>
          <p:cNvPr id="11" name="Rectangle 10"/>
          <p:cNvSpPr/>
          <p:nvPr/>
        </p:nvSpPr>
        <p:spPr>
          <a:xfrm>
            <a:off x="5248564" y="3657600"/>
            <a:ext cx="11430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FF0000"/>
                </a:solidFill>
              </a:rPr>
              <a:t>rockets</a:t>
            </a:r>
            <a:endParaRPr lang="en-US" dirty="0">
              <a:solidFill>
                <a:srgbClr val="FF0000"/>
              </a:solidFill>
            </a:endParaRPr>
          </a:p>
        </p:txBody>
      </p:sp>
      <p:sp>
        <p:nvSpPr>
          <p:cNvPr id="12" name="Rectangle 11"/>
          <p:cNvSpPr/>
          <p:nvPr/>
        </p:nvSpPr>
        <p:spPr>
          <a:xfrm>
            <a:off x="6617854" y="3947390"/>
            <a:ext cx="1242291"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FF0000"/>
                </a:solidFill>
              </a:rPr>
              <a:t>spaceships</a:t>
            </a:r>
            <a:endParaRPr lang="en-US" dirty="0">
              <a:solidFill>
                <a:srgbClr val="FF0000"/>
              </a:solidFill>
            </a:endParaRPr>
          </a:p>
        </p:txBody>
      </p:sp>
      <p:sp>
        <p:nvSpPr>
          <p:cNvPr id="13" name="Rectangle 12"/>
          <p:cNvSpPr/>
          <p:nvPr/>
        </p:nvSpPr>
        <p:spPr>
          <a:xfrm>
            <a:off x="7151716" y="4240645"/>
            <a:ext cx="1001684"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FF0000"/>
                </a:solidFill>
              </a:rPr>
              <a:t>planets</a:t>
            </a:r>
            <a:endParaRPr lang="en-US" dirty="0">
              <a:solidFill>
                <a:srgbClr val="FF0000"/>
              </a:solidFill>
            </a:endParaRPr>
          </a:p>
        </p:txBody>
      </p:sp>
      <p:sp>
        <p:nvSpPr>
          <p:cNvPr id="14" name="Rectangle 13"/>
          <p:cNvSpPr/>
          <p:nvPr/>
        </p:nvSpPr>
        <p:spPr>
          <a:xfrm>
            <a:off x="3571240" y="4513118"/>
            <a:ext cx="78232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FF0000"/>
                </a:solidFill>
              </a:rPr>
              <a:t>stars</a:t>
            </a:r>
            <a:endParaRPr lang="en-US" dirty="0">
              <a:solidFill>
                <a:srgbClr val="FF0000"/>
              </a:solidFill>
            </a:endParaRPr>
          </a:p>
        </p:txBody>
      </p:sp>
      <p:sp>
        <p:nvSpPr>
          <p:cNvPr id="15" name="Rectangle 14"/>
          <p:cNvSpPr/>
          <p:nvPr/>
        </p:nvSpPr>
        <p:spPr>
          <a:xfrm>
            <a:off x="7366808" y="4517736"/>
            <a:ext cx="5715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FF0000"/>
                </a:solidFill>
              </a:rPr>
              <a:t>sun</a:t>
            </a:r>
            <a:endParaRPr lang="en-US"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6441919"/>
      </p:ext>
    </p:extLst>
  </p:cSld>
  <p:clrMapOvr>
    <a:masterClrMapping/>
  </p:clrMapOvr>
  <mc:AlternateContent xmlns:mc="http://schemas.openxmlformats.org/markup-compatibility/2006" xmlns:p14="http://schemas.microsoft.com/office/powerpoint/2010/main">
    <mc:Choice Requires="p14">
      <p:transition spd="slow" p14:dur="2000" advTm="90391"/>
    </mc:Choice>
    <mc:Fallback xmlns="">
      <p:transition spd="slow" advTm="90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9"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356" descr="homewor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53602"/>
            <a:ext cx="4191000" cy="132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5" descr="00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5" descr="00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4864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371600" y="2133600"/>
            <a:ext cx="6477000" cy="3352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latin typeface="Times New Roman" pitchFamily="18" charset="0"/>
                <a:cs typeface="Times New Roman" pitchFamily="18" charset="0"/>
              </a:rPr>
              <a:t>WRITE: </a:t>
            </a:r>
            <a:r>
              <a:rPr lang="en-US" sz="1600" dirty="0" err="1" smtClean="0">
                <a:latin typeface="Times New Roman" pitchFamily="18" charset="0"/>
                <a:cs typeface="Times New Roman" pitchFamily="18" charset="0"/>
              </a:rPr>
              <a:t>Viết</a:t>
            </a: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1.The future……………………………………………………....</a:t>
            </a:r>
          </a:p>
          <a:p>
            <a:r>
              <a:rPr lang="en-US" sz="1600" dirty="0" smtClean="0">
                <a:latin typeface="Times New Roman" pitchFamily="18" charset="0"/>
                <a:cs typeface="Times New Roman" pitchFamily="18" charset="0"/>
              </a:rPr>
              <a:t>2. Travel………………………………………………………….</a:t>
            </a:r>
          </a:p>
          <a:p>
            <a:r>
              <a:rPr lang="en-US" sz="1600" dirty="0" smtClean="0">
                <a:latin typeface="Times New Roman" pitchFamily="18" charset="0"/>
                <a:cs typeface="Times New Roman" pitchFamily="18" charset="0"/>
              </a:rPr>
              <a:t>3. The sun………………………………………………………...</a:t>
            </a:r>
          </a:p>
          <a:p>
            <a:r>
              <a:rPr lang="en-US" sz="1600" dirty="0" smtClean="0">
                <a:latin typeface="Times New Roman" pitchFamily="18" charset="0"/>
                <a:cs typeface="Times New Roman" pitchFamily="18" charset="0"/>
              </a:rPr>
              <a:t>4. planets………………………………………………………….</a:t>
            </a:r>
          </a:p>
          <a:p>
            <a:r>
              <a:rPr lang="en-US" sz="1600" dirty="0" smtClean="0">
                <a:latin typeface="Times New Roman" pitchFamily="18" charset="0"/>
                <a:cs typeface="Times New Roman" pitchFamily="18" charset="0"/>
              </a:rPr>
              <a:t>5. Rocket …………………………………………………………</a:t>
            </a:r>
          </a:p>
          <a:p>
            <a:r>
              <a:rPr lang="en-US" sz="1600" dirty="0" smtClean="0">
                <a:latin typeface="Times New Roman" pitchFamily="18" charset="0"/>
                <a:cs typeface="Times New Roman" pitchFamily="18" charset="0"/>
              </a:rPr>
              <a:t>6. astronaut……………………………………………………….</a:t>
            </a:r>
          </a:p>
          <a:p>
            <a:r>
              <a:rPr lang="en-US" sz="1600" dirty="0" smtClean="0">
                <a:latin typeface="Times New Roman" pitchFamily="18" charset="0"/>
                <a:cs typeface="Times New Roman" pitchFamily="18" charset="0"/>
              </a:rPr>
              <a:t>7. Star ……………………………………………………………</a:t>
            </a:r>
          </a:p>
          <a:p>
            <a:r>
              <a:rPr lang="en-US" sz="1600" dirty="0" smtClean="0">
                <a:latin typeface="Times New Roman" pitchFamily="18" charset="0"/>
                <a:cs typeface="Times New Roman" pitchFamily="18" charset="0"/>
              </a:rPr>
              <a:t>8.Spaceship …………………………………………………......</a:t>
            </a:r>
          </a:p>
          <a:p>
            <a:endParaRPr lang="en-US" sz="1600" dirty="0" smtClean="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81416139"/>
      </p:ext>
    </p:extLst>
  </p:cSld>
  <p:clrMapOvr>
    <a:masterClrMapping/>
  </p:clrMapOvr>
  <p:transition advTm="29274">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5"/>
          <a:srcRect t="15630" b="18237"/>
          <a:stretch/>
        </p:blipFill>
        <p:spPr bwMode="auto">
          <a:xfrm>
            <a:off x="-11545" y="-152400"/>
            <a:ext cx="9130145" cy="6763327"/>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2236464"/>
      </p:ext>
    </p:extLst>
  </p:cSld>
  <p:clrMapOvr>
    <a:masterClrMapping/>
  </p:clrMapOvr>
  <mc:AlternateContent xmlns:mc="http://schemas.openxmlformats.org/markup-compatibility/2006" xmlns:p14="http://schemas.microsoft.com/office/powerpoint/2010/main">
    <mc:Choice Requires="p14">
      <p:transition spd="slow" p14:dur="2000" advTm="11792"/>
    </mc:Choice>
    <mc:Fallback xmlns="">
      <p:transition spd="slow" advTm="1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2"/>
                                        </p:tgtEl>
                                        <p:attrNameLst>
                                          <p:attrName>ppt_w</p:attrName>
                                        </p:attrNameLst>
                                      </p:cBhvr>
                                      <p:tavLst>
                                        <p:tav tm="0">
                                          <p:val>
                                            <p:strVal val="ppt_w"/>
                                          </p:val>
                                        </p:tav>
                                        <p:tav tm="100000">
                                          <p:val>
                                            <p:fltVal val="0"/>
                                          </p:val>
                                        </p:tav>
                                      </p:tavLst>
                                    </p:anim>
                                    <p:anim calcmode="lin" valueType="num">
                                      <p:cBhvr>
                                        <p:cTn id="11" dur="1000"/>
                                        <p:tgtEl>
                                          <p:spTgt spid="2"/>
                                        </p:tgtEl>
                                        <p:attrNameLst>
                                          <p:attrName>ppt_h</p:attrName>
                                        </p:attrNameLst>
                                      </p:cBhvr>
                                      <p:tavLst>
                                        <p:tav tm="0">
                                          <p:val>
                                            <p:strVal val="ppt_h"/>
                                          </p:val>
                                        </p:tav>
                                        <p:tav tm="100000">
                                          <p:val>
                                            <p:fltVal val="0"/>
                                          </p:val>
                                        </p:tav>
                                      </p:tavLst>
                                    </p:anim>
                                    <p:anim calcmode="lin" valueType="num">
                                      <p:cBhvr>
                                        <p:cTn id="12" dur="1000"/>
                                        <p:tgtEl>
                                          <p:spTgt spid="2"/>
                                        </p:tgtEl>
                                        <p:attrNameLst>
                                          <p:attrName>style.rotation</p:attrName>
                                        </p:attrNameLst>
                                      </p:cBhvr>
                                      <p:tavLst>
                                        <p:tav tm="0">
                                          <p:val>
                                            <p:fltVal val="0"/>
                                          </p:val>
                                        </p:tav>
                                        <p:tav tm="100000">
                                          <p:val>
                                            <p:fltVal val="90"/>
                                          </p:val>
                                        </p:tav>
                                      </p:tavLst>
                                    </p:anim>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42"/>
          <p:cNvSpPr>
            <a:spLocks noChangeShapeType="1"/>
          </p:cNvSpPr>
          <p:nvPr/>
        </p:nvSpPr>
        <p:spPr bwMode="auto">
          <a:xfrm flipV="1">
            <a:off x="0" y="762000"/>
            <a:ext cx="914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4" name="Text Box 2"/>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dirty="0" smtClean="0">
                <a:solidFill>
                  <a:srgbClr val="FF0000"/>
                </a:solidFill>
                <a:latin typeface="Times New Roman" pitchFamily="18" charset="0"/>
              </a:rPr>
              <a:t>Family and </a:t>
            </a:r>
            <a:r>
              <a:rPr lang="en-US" sz="4000" b="1" dirty="0">
                <a:solidFill>
                  <a:srgbClr val="FF0000"/>
                </a:solidFill>
                <a:latin typeface="Times New Roman" pitchFamily="18" charset="0"/>
              </a:rPr>
              <a:t>F</a:t>
            </a:r>
            <a:r>
              <a:rPr lang="en-US" sz="4000" b="1" dirty="0" smtClean="0">
                <a:solidFill>
                  <a:srgbClr val="FF0000"/>
                </a:solidFill>
                <a:latin typeface="Times New Roman" pitchFamily="18" charset="0"/>
              </a:rPr>
              <a:t>riends </a:t>
            </a:r>
            <a:r>
              <a:rPr lang="en-US" sz="4000" b="1" dirty="0">
                <a:solidFill>
                  <a:srgbClr val="FF0000"/>
                </a:solidFill>
                <a:latin typeface="Times New Roman" pitchFamily="18" charset="0"/>
              </a:rPr>
              <a:t>S</a:t>
            </a:r>
            <a:r>
              <a:rPr lang="en-US" sz="4000" b="1" dirty="0" smtClean="0">
                <a:solidFill>
                  <a:srgbClr val="FF0000"/>
                </a:solidFill>
                <a:latin typeface="Times New Roman" pitchFamily="18" charset="0"/>
              </a:rPr>
              <a:t>pecial Edition</a:t>
            </a:r>
            <a:endParaRPr lang="en-US" sz="4000" b="1" dirty="0">
              <a:solidFill>
                <a:srgbClr val="FF0000"/>
              </a:solidFill>
              <a:latin typeface="Times New Roman" pitchFamily="18" charset="0"/>
            </a:endParaRPr>
          </a:p>
        </p:txBody>
      </p:sp>
      <p:sp>
        <p:nvSpPr>
          <p:cNvPr id="15716" name="WordArt 356" descr="Narrow vertical"/>
          <p:cNvSpPr>
            <a:spLocks noChangeArrowheads="1" noChangeShapeType="1" noTextEdit="1"/>
          </p:cNvSpPr>
          <p:nvPr/>
        </p:nvSpPr>
        <p:spPr bwMode="auto">
          <a:xfrm>
            <a:off x="990600" y="1905000"/>
            <a:ext cx="7391400" cy="1160463"/>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en-US" sz="3600" b="1" kern="10"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Times New Roman" pitchFamily="18" charset="0"/>
                <a:cs typeface="Times New Roman" pitchFamily="18" charset="0"/>
              </a:rPr>
              <a:t>Unit 9: Will it really happen ?</a:t>
            </a:r>
            <a:endParaRPr lang="en-US" sz="3600" kern="10" dirty="0">
              <a:ln w="12700">
                <a:solidFill>
                  <a:srgbClr val="000000"/>
                </a:solidFill>
                <a:round/>
                <a:headEnd/>
                <a:tailEnd/>
              </a:ln>
              <a:solidFill>
                <a:schemeClr val="accent1"/>
              </a:solidFill>
              <a:effectLst>
                <a:outerShdw dist="45791" dir="2021404" algn="ctr" rotWithShape="0">
                  <a:srgbClr val="808080">
                    <a:alpha val="79999"/>
                  </a:srgbClr>
                </a:outerShdw>
              </a:effectLst>
              <a:latin typeface="Times New Roman" pitchFamily="18" charset="0"/>
              <a:cs typeface="Times New Roman" pitchFamily="18" charset="0"/>
            </a:endParaRPr>
          </a:p>
        </p:txBody>
      </p:sp>
      <p:pic>
        <p:nvPicPr>
          <p:cNvPr id="5128" name="Picture 6"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605790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5105400"/>
            <a:ext cx="134112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p:cNvSpPr txBox="1">
            <a:spLocks noChangeArrowheads="1"/>
          </p:cNvSpPr>
          <p:nvPr/>
        </p:nvSpPr>
        <p:spPr bwMode="auto">
          <a:xfrm>
            <a:off x="1981200" y="3321777"/>
            <a:ext cx="5410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dirty="0" smtClean="0">
                <a:solidFill>
                  <a:srgbClr val="FF0000"/>
                </a:solidFill>
                <a:latin typeface="Times New Roman" pitchFamily="18" charset="0"/>
              </a:rPr>
              <a:t>Lesson 1: Words</a:t>
            </a:r>
          </a:p>
          <a:p>
            <a:pPr algn="ctr" eaLnBrk="1" hangingPunct="1">
              <a:spcBef>
                <a:spcPct val="50000"/>
              </a:spcBef>
            </a:pPr>
            <a:r>
              <a:rPr lang="en-US" sz="3200" b="1" dirty="0" smtClean="0">
                <a:solidFill>
                  <a:srgbClr val="FF0000"/>
                </a:solidFill>
                <a:latin typeface="Times New Roman" pitchFamily="18" charset="0"/>
              </a:rPr>
              <a:t>(Page 64)</a:t>
            </a:r>
            <a:endParaRPr lang="en-US" sz="3200" b="1" dirty="0">
              <a:solidFill>
                <a:srgbClr val="FF0000"/>
              </a:solidFill>
              <a:latin typeface="Times New Roman" pitchFamily="18" charset="0"/>
            </a:endParaRPr>
          </a:p>
        </p:txBody>
      </p:sp>
      <p:pic>
        <p:nvPicPr>
          <p:cNvPr id="13"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181600"/>
            <a:ext cx="134112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92200633"/>
      </p:ext>
    </p:extLst>
  </p:cSld>
  <p:clrMapOvr>
    <a:masterClrMapping/>
  </p:clrMapOvr>
  <p:transition advTm="2525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 presetClass="entr" presetSubtype="4" fill="hold" nodeType="afterEffect">
                                  <p:stCondLst>
                                    <p:cond delay="0"/>
                                  </p:stCondLst>
                                  <p:childTnLst>
                                    <p:set>
                                      <p:cBhvr>
                                        <p:cTn id="9" dur="1" fill="hold">
                                          <p:stCondLst>
                                            <p:cond delay="0"/>
                                          </p:stCondLst>
                                        </p:cTn>
                                        <p:tgtEl>
                                          <p:spTgt spid="15716"/>
                                        </p:tgtEl>
                                        <p:attrNameLst>
                                          <p:attrName>style.visibility</p:attrName>
                                        </p:attrNameLst>
                                      </p:cBhvr>
                                      <p:to>
                                        <p:strVal val="visible"/>
                                      </p:to>
                                    </p:set>
                                    <p:anim calcmode="lin" valueType="num">
                                      <p:cBhvr additive="base">
                                        <p:cTn id="10" dur="500" fill="hold"/>
                                        <p:tgtEl>
                                          <p:spTgt spid="15716"/>
                                        </p:tgtEl>
                                        <p:attrNameLst>
                                          <p:attrName>ppt_x</p:attrName>
                                        </p:attrNameLst>
                                      </p:cBhvr>
                                      <p:tavLst>
                                        <p:tav tm="0">
                                          <p:val>
                                            <p:strVal val="#ppt_x"/>
                                          </p:val>
                                        </p:tav>
                                        <p:tav tm="100000">
                                          <p:val>
                                            <p:strVal val="#ppt_x"/>
                                          </p:val>
                                        </p:tav>
                                      </p:tavLst>
                                    </p:anim>
                                    <p:anim calcmode="lin" valueType="num">
                                      <p:cBhvr additive="base">
                                        <p:cTn id="11" dur="500" fill="hold"/>
                                        <p:tgtEl>
                                          <p:spTgt spid="157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95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p:nvPr/>
        </p:nvPicPr>
        <p:blipFill rotWithShape="1">
          <a:blip r:embed="rId6"/>
          <a:srcRect t="14821" b="16403"/>
          <a:stretch/>
        </p:blipFill>
        <p:spPr bwMode="auto">
          <a:xfrm>
            <a:off x="152400" y="1066800"/>
            <a:ext cx="8915400" cy="5562600"/>
          </a:xfrm>
          <a:prstGeom prst="rect">
            <a:avLst/>
          </a:prstGeom>
          <a:ln>
            <a:solidFill>
              <a:srgbClr val="0070C0"/>
            </a:solidFill>
          </a:ln>
          <a:extLst>
            <a:ext uri="{53640926-AAD7-44D8-BBD7-CCE9431645EC}">
              <a14:shadowObscured xmlns:a14="http://schemas.microsoft.com/office/drawing/2010/main"/>
            </a:ext>
          </a:extLst>
        </p:spPr>
      </p:pic>
      <p:pic>
        <p:nvPicPr>
          <p:cNvPr id="5128" name="Picture 6"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096000"/>
            <a:ext cx="868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2"/>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dirty="0" smtClean="0">
                <a:solidFill>
                  <a:srgbClr val="FF0000"/>
                </a:solidFill>
                <a:latin typeface="Times New Roman" pitchFamily="18" charset="0"/>
              </a:rPr>
              <a:t>Family and </a:t>
            </a:r>
            <a:r>
              <a:rPr lang="en-US" sz="4000" b="1" dirty="0">
                <a:solidFill>
                  <a:srgbClr val="FF0000"/>
                </a:solidFill>
                <a:latin typeface="Times New Roman" pitchFamily="18" charset="0"/>
              </a:rPr>
              <a:t>F</a:t>
            </a:r>
            <a:r>
              <a:rPr lang="en-US" sz="4000" b="1" dirty="0" smtClean="0">
                <a:solidFill>
                  <a:srgbClr val="FF0000"/>
                </a:solidFill>
                <a:latin typeface="Times New Roman" pitchFamily="18" charset="0"/>
              </a:rPr>
              <a:t>riends </a:t>
            </a:r>
            <a:r>
              <a:rPr lang="en-US" sz="4000" b="1" dirty="0">
                <a:solidFill>
                  <a:srgbClr val="FF0000"/>
                </a:solidFill>
                <a:latin typeface="Times New Roman" pitchFamily="18" charset="0"/>
              </a:rPr>
              <a:t>S</a:t>
            </a:r>
            <a:r>
              <a:rPr lang="en-US" sz="4000" b="1" dirty="0" smtClean="0">
                <a:solidFill>
                  <a:srgbClr val="FF0000"/>
                </a:solidFill>
                <a:latin typeface="Times New Roman" pitchFamily="18" charset="0"/>
              </a:rPr>
              <a:t>pecial Edition</a:t>
            </a:r>
            <a:endParaRPr lang="en-US" sz="4000" b="1" dirty="0">
              <a:solidFill>
                <a:srgbClr val="FF0000"/>
              </a:solidFill>
              <a:latin typeface="Times New Roman" pitchFamily="18" charset="0"/>
            </a:endParaRPr>
          </a:p>
        </p:txBody>
      </p:sp>
      <p:sp>
        <p:nvSpPr>
          <p:cNvPr id="16" name="Line 42"/>
          <p:cNvSpPr>
            <a:spLocks noChangeShapeType="1"/>
          </p:cNvSpPr>
          <p:nvPr/>
        </p:nvSpPr>
        <p:spPr bwMode="auto">
          <a:xfrm flipV="1">
            <a:off x="0" y="762000"/>
            <a:ext cx="914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27503592"/>
      </p:ext>
    </p:extLst>
  </p:cSld>
  <p:clrMapOvr>
    <a:masterClrMapping/>
  </p:clrMapOvr>
  <p:transition advTm="58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95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p:nvPr/>
        </p:nvPicPr>
        <p:blipFill rotWithShape="1">
          <a:blip r:embed="rId6"/>
          <a:srcRect t="14821" b="16403"/>
          <a:stretch/>
        </p:blipFill>
        <p:spPr bwMode="auto">
          <a:xfrm>
            <a:off x="152400" y="1066800"/>
            <a:ext cx="8915400" cy="5562600"/>
          </a:xfrm>
          <a:prstGeom prst="rect">
            <a:avLst/>
          </a:prstGeom>
          <a:ln>
            <a:solidFill>
              <a:srgbClr val="0070C0"/>
            </a:solidFill>
          </a:ln>
          <a:extLst>
            <a:ext uri="{53640926-AAD7-44D8-BBD7-CCE9431645EC}">
              <a14:shadowObscured xmlns:a14="http://schemas.microsoft.com/office/drawing/2010/main"/>
            </a:ext>
          </a:extLst>
        </p:spPr>
      </p:pic>
      <p:pic>
        <p:nvPicPr>
          <p:cNvPr id="5128" name="Picture 6"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096000"/>
            <a:ext cx="868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2"/>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dirty="0" smtClean="0">
                <a:solidFill>
                  <a:srgbClr val="FF0000"/>
                </a:solidFill>
                <a:latin typeface="Times New Roman" pitchFamily="18" charset="0"/>
              </a:rPr>
              <a:t>Family and </a:t>
            </a:r>
            <a:r>
              <a:rPr lang="en-US" sz="4000" b="1" dirty="0">
                <a:solidFill>
                  <a:srgbClr val="FF0000"/>
                </a:solidFill>
                <a:latin typeface="Times New Roman" pitchFamily="18" charset="0"/>
              </a:rPr>
              <a:t>F</a:t>
            </a:r>
            <a:r>
              <a:rPr lang="en-US" sz="4000" b="1" dirty="0" smtClean="0">
                <a:solidFill>
                  <a:srgbClr val="FF0000"/>
                </a:solidFill>
                <a:latin typeface="Times New Roman" pitchFamily="18" charset="0"/>
              </a:rPr>
              <a:t>riends </a:t>
            </a:r>
            <a:r>
              <a:rPr lang="en-US" sz="4000" b="1" dirty="0">
                <a:solidFill>
                  <a:srgbClr val="FF0000"/>
                </a:solidFill>
                <a:latin typeface="Times New Roman" pitchFamily="18" charset="0"/>
              </a:rPr>
              <a:t>S</a:t>
            </a:r>
            <a:r>
              <a:rPr lang="en-US" sz="4000" b="1" dirty="0" smtClean="0">
                <a:solidFill>
                  <a:srgbClr val="FF0000"/>
                </a:solidFill>
                <a:latin typeface="Times New Roman" pitchFamily="18" charset="0"/>
              </a:rPr>
              <a:t>pecial Edition</a:t>
            </a:r>
            <a:endParaRPr lang="en-US" sz="4000" b="1" dirty="0">
              <a:solidFill>
                <a:srgbClr val="FF0000"/>
              </a:solidFill>
              <a:latin typeface="Times New Roman" pitchFamily="18" charset="0"/>
            </a:endParaRPr>
          </a:p>
        </p:txBody>
      </p:sp>
      <p:sp>
        <p:nvSpPr>
          <p:cNvPr id="16" name="Line 42"/>
          <p:cNvSpPr>
            <a:spLocks noChangeShapeType="1"/>
          </p:cNvSpPr>
          <p:nvPr/>
        </p:nvSpPr>
        <p:spPr bwMode="auto">
          <a:xfrm flipV="1">
            <a:off x="0" y="762000"/>
            <a:ext cx="914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11215221"/>
      </p:ext>
    </p:extLst>
  </p:cSld>
  <p:clrMapOvr>
    <a:masterClrMapping/>
  </p:clrMapOvr>
  <p:transition advTm="60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95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rotWithShape="1">
          <a:blip r:embed="rId6"/>
          <a:srcRect t="14830" b="31062"/>
          <a:stretch/>
        </p:blipFill>
        <p:spPr bwMode="auto">
          <a:xfrm>
            <a:off x="228600" y="381000"/>
            <a:ext cx="8610600" cy="4876800"/>
          </a:xfrm>
          <a:prstGeom prst="rect">
            <a:avLst/>
          </a:prstGeom>
          <a:ln>
            <a:solidFill>
              <a:srgbClr val="0070C0"/>
            </a:solidFill>
          </a:ln>
          <a:extLst>
            <a:ext uri="{53640926-AAD7-44D8-BBD7-CCE9431645EC}">
              <a14:shadowObscured xmlns:a14="http://schemas.microsoft.com/office/drawing/2010/main"/>
            </a:ext>
          </a:extLst>
        </p:spPr>
      </p:pic>
      <p:pic>
        <p:nvPicPr>
          <p:cNvPr id="11"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096000"/>
            <a:ext cx="868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80582791"/>
      </p:ext>
    </p:extLst>
  </p:cSld>
  <p:clrMapOvr>
    <a:masterClrMapping/>
  </p:clrMapOvr>
  <p:transition advTm="529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95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rotWithShape="1">
          <a:blip r:embed="rId6"/>
          <a:srcRect l="3526" t="14830" r="1243" b="31863"/>
          <a:stretch/>
        </p:blipFill>
        <p:spPr bwMode="auto">
          <a:xfrm>
            <a:off x="381000" y="533400"/>
            <a:ext cx="8229600" cy="4800600"/>
          </a:xfrm>
          <a:prstGeom prst="rect">
            <a:avLst/>
          </a:prstGeom>
          <a:ln>
            <a:solidFill>
              <a:srgbClr val="0070C0"/>
            </a:solidFill>
          </a:ln>
          <a:extLst>
            <a:ext uri="{53640926-AAD7-44D8-BBD7-CCE9431645EC}">
              <a14:shadowObscured xmlns:a14="http://schemas.microsoft.com/office/drawing/2010/main"/>
            </a:ext>
          </a:extLst>
        </p:spPr>
      </p:pic>
      <p:pic>
        <p:nvPicPr>
          <p:cNvPr id="5128" name="Picture 6"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096000"/>
            <a:ext cx="868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45874955"/>
      </p:ext>
    </p:extLst>
  </p:cSld>
  <p:clrMapOvr>
    <a:masterClrMapping/>
  </p:clrMapOvr>
  <p:transition advTm="31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95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rotWithShape="1">
          <a:blip r:embed="rId6"/>
          <a:srcRect t="14830" b="31062"/>
          <a:stretch/>
        </p:blipFill>
        <p:spPr bwMode="auto">
          <a:xfrm>
            <a:off x="228600" y="381000"/>
            <a:ext cx="8610600" cy="4876800"/>
          </a:xfrm>
          <a:prstGeom prst="rect">
            <a:avLst/>
          </a:prstGeom>
          <a:ln>
            <a:solidFill>
              <a:srgbClr val="0070C0"/>
            </a:solidFill>
          </a:ln>
          <a:extLst>
            <a:ext uri="{53640926-AAD7-44D8-BBD7-CCE9431645EC}">
              <a14:shadowObscured xmlns:a14="http://schemas.microsoft.com/office/drawing/2010/main"/>
            </a:ext>
          </a:extLst>
        </p:spPr>
      </p:pic>
      <p:pic>
        <p:nvPicPr>
          <p:cNvPr id="11"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096000"/>
            <a:ext cx="868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39889383"/>
      </p:ext>
    </p:extLst>
  </p:cSld>
  <p:clrMapOvr>
    <a:masterClrMapping/>
  </p:clrMapOvr>
  <p:transition advTm="570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95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hinh cat\5158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 y="5334000"/>
            <a:ext cx="115824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rotWithShape="1">
          <a:blip r:embed="rId6"/>
          <a:srcRect l="3526" t="14830" r="1243" b="31863"/>
          <a:stretch/>
        </p:blipFill>
        <p:spPr bwMode="auto">
          <a:xfrm>
            <a:off x="381000" y="533400"/>
            <a:ext cx="8229600" cy="4800600"/>
          </a:xfrm>
          <a:prstGeom prst="rect">
            <a:avLst/>
          </a:prstGeom>
          <a:ln>
            <a:solidFill>
              <a:srgbClr val="0070C0"/>
            </a:solidFill>
          </a:ln>
          <a:extLst>
            <a:ext uri="{53640926-AAD7-44D8-BBD7-CCE9431645EC}">
              <a14:shadowObscured xmlns:a14="http://schemas.microsoft.com/office/drawing/2010/main"/>
            </a:ext>
          </a:extLst>
        </p:spPr>
      </p:pic>
      <p:pic>
        <p:nvPicPr>
          <p:cNvPr id="5128" name="Picture 6" descr="Pictur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096000"/>
            <a:ext cx="868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18814359"/>
      </p:ext>
    </p:extLst>
  </p:cSld>
  <p:clrMapOvr>
    <a:masterClrMapping/>
  </p:clrMapOvr>
  <p:transition advTm="35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Cloud 3"/>
          <p:cNvSpPr/>
          <p:nvPr/>
        </p:nvSpPr>
        <p:spPr>
          <a:xfrm>
            <a:off x="914400" y="457200"/>
            <a:ext cx="6934200" cy="51816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7200" dirty="0" smtClean="0">
                <a:latin typeface="Times New Roman" pitchFamily="18" charset="0"/>
                <a:cs typeface="Times New Roman" pitchFamily="18" charset="0"/>
              </a:rPr>
              <a:t>Workbook </a:t>
            </a:r>
          </a:p>
          <a:p>
            <a:pPr algn="ctr"/>
            <a:r>
              <a:rPr lang="en-US" sz="4000" dirty="0" smtClean="0">
                <a:latin typeface="Times New Roman" pitchFamily="18" charset="0"/>
                <a:cs typeface="Times New Roman" pitchFamily="18" charset="0"/>
              </a:rPr>
              <a:t>(Page 60</a:t>
            </a:r>
            <a:r>
              <a:rPr lang="en-US" dirty="0" smtClean="0"/>
              <a:t>)</a:t>
            </a:r>
            <a:endParaRPr lang="en-US" dirty="0"/>
          </a:p>
        </p:txBody>
      </p:sp>
    </p:spTree>
    <p:extLst>
      <p:ext uri="{BB962C8B-B14F-4D97-AF65-F5344CB8AC3E}">
        <p14:creationId xmlns:p14="http://schemas.microsoft.com/office/powerpoint/2010/main" val="3089245907"/>
      </p:ext>
    </p:extLst>
  </p:cSld>
  <p:clrMapOvr>
    <a:masterClrMapping/>
  </p:clrMapOvr>
  <mc:AlternateContent xmlns:mc="http://schemas.openxmlformats.org/markup-compatibility/2006" xmlns:p14="http://schemas.microsoft.com/office/powerpoint/2010/main">
    <mc:Choice Requires="p14">
      <p:transition spd="slow" p14:dur="2000" advTm="11345"/>
    </mc:Choice>
    <mc:Fallback xmlns="">
      <p:transition spd="slow" advTm="11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TIMING" val="|9.5"/>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1.3|28.3|9.6|10.6|7.5|9.2|8|7.6"/>
</p:tagLst>
</file>

<file path=ppt/tags/tag9.xml><?xml version="1.0" encoding="utf-8"?>
<p:tagLst xmlns:a="http://schemas.openxmlformats.org/drawingml/2006/main" xmlns:r="http://schemas.openxmlformats.org/officeDocument/2006/relationships" xmlns:p="http://schemas.openxmlformats.org/presentationml/2006/main">
  <p:tag name="TIMING" val="|1.1|1.2|4|35.4|3.7|5.4|10.2|9.4|5|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495</TotalTime>
  <Words>210</Words>
  <Application>Microsoft Office PowerPoint</Application>
  <PresentationFormat>On-screen Show (4:3)</PresentationFormat>
  <Paragraphs>51</Paragraphs>
  <Slides>13</Slides>
  <Notes>0</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Online</dc:creator>
  <cp:lastModifiedBy>Online</cp:lastModifiedBy>
  <cp:revision>39</cp:revision>
  <dcterms:created xsi:type="dcterms:W3CDTF">2020-04-10T01:37:06Z</dcterms:created>
  <dcterms:modified xsi:type="dcterms:W3CDTF">2020-04-13T04:33:37Z</dcterms:modified>
</cp:coreProperties>
</file>