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4" r:id="rId3"/>
    <p:sldId id="323" r:id="rId4"/>
    <p:sldId id="258" r:id="rId5"/>
    <p:sldId id="269" r:id="rId6"/>
    <p:sldId id="257" r:id="rId7"/>
    <p:sldId id="262" r:id="rId8"/>
    <p:sldId id="309" r:id="rId9"/>
    <p:sldId id="308" r:id="rId10"/>
    <p:sldId id="318" r:id="rId11"/>
    <p:sldId id="310" r:id="rId12"/>
    <p:sldId id="312" r:id="rId13"/>
    <p:sldId id="317" r:id="rId14"/>
    <p:sldId id="319" r:id="rId15"/>
    <p:sldId id="263" r:id="rId16"/>
    <p:sldId id="293" r:id="rId17"/>
    <p:sldId id="294" r:id="rId18"/>
    <p:sldId id="295" r:id="rId19"/>
    <p:sldId id="297" r:id="rId20"/>
    <p:sldId id="298" r:id="rId21"/>
    <p:sldId id="270" r:id="rId22"/>
    <p:sldId id="271" r:id="rId23"/>
    <p:sldId id="301" r:id="rId24"/>
    <p:sldId id="299" r:id="rId25"/>
    <p:sldId id="320" r:id="rId26"/>
    <p:sldId id="313" r:id="rId27"/>
    <p:sldId id="278" r:id="rId28"/>
    <p:sldId id="314" r:id="rId29"/>
    <p:sldId id="322" r:id="rId30"/>
    <p:sldId id="277" r:id="rId31"/>
    <p:sldId id="321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9" r:id="rId42"/>
    <p:sldId id="290" r:id="rId43"/>
    <p:sldId id="291" r:id="rId44"/>
    <p:sldId id="292" r:id="rId45"/>
    <p:sldId id="27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62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BFB3-9504-43D6-99E7-8FA59796CFF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199-1DCA-444F-8C4F-A9BE24F56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D5A162CD-FE10-400B-9A32-899A6E6FB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905000"/>
          </a:xfrm>
          <a:solidFill>
            <a:srgbClr val="FFFF00"/>
          </a:solidFill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ỦY BAN NHÂN DÂN QUẬN 8</a:t>
            </a:r>
            <a:b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vi-VN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PHÒNG GIÁO DỤC VÀ ĐÀO TẠO</a:t>
            </a:r>
            <a:endParaRPr lang="en-US" altLang="vi-VN" sz="3200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FB4B3-0048-4A53-B812-DF9D0AF6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724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altLang="vi-VN" sz="5400" b="1" dirty="0">
                <a:solidFill>
                  <a:srgbClr val="FF0000"/>
                </a:solidFill>
                <a:latin typeface="Times New Roman" pitchFamily="18" charset="0"/>
              </a:rPr>
              <a:t>TẬP HUẤN</a:t>
            </a:r>
            <a:r>
              <a:rPr lang="en-US" altLang="vi-VN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0" indent="0" algn="ctr" eaLnBrk="1" hangingPunct="1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endParaRPr lang="en-US" altLang="vi-VN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130000"/>
              </a:lnSpc>
              <a:buNone/>
              <a:defRPr/>
            </a:pP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NẾP NGHĨ PHÁT TRIỂN </a:t>
            </a:r>
          </a:p>
          <a:p>
            <a:pPr marL="0" indent="0" algn="ctr">
              <a:lnSpc>
                <a:spcPct val="130000"/>
              </a:lnSpc>
              <a:buNone/>
              <a:defRPr/>
            </a:pP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TRONG DẠY – HỌC TRẢI NGHIỆM</a:t>
            </a:r>
          </a:p>
          <a:p>
            <a:pPr marL="0" indent="0" algn="ctr" eaLnBrk="1" hangingPunct="1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n-US" altLang="vi-VN" b="1" dirty="0">
                <a:solidFill>
                  <a:srgbClr val="FF0000"/>
                </a:solidFill>
                <a:latin typeface="Times New Roman" pitchFamily="18" charset="0"/>
              </a:rPr>
              <a:t>NĂM HỌC 2018 – 2019</a:t>
            </a:r>
            <a:endParaRPr lang="en-US" altLang="vi-VN" dirty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altLang="vi-VN" sz="2700" b="1" i="1" dirty="0">
                <a:latin typeface="Times New Roman" pitchFamily="18" charset="0"/>
              </a:rPr>
              <a:t>                  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altLang="vi-VN" sz="2700" b="1" i="1" dirty="0">
                <a:latin typeface="Times New Roman" pitchFamily="18" charset="0"/>
              </a:rPr>
              <a:t>                                        </a:t>
            </a:r>
            <a:r>
              <a:rPr lang="en-US" altLang="vi-VN" sz="2700" b="1" i="1" dirty="0" err="1">
                <a:latin typeface="Times New Roman" pitchFamily="18" charset="0"/>
              </a:rPr>
              <a:t>Quận</a:t>
            </a:r>
            <a:r>
              <a:rPr lang="en-US" altLang="vi-VN" sz="2700" b="1" i="1" dirty="0">
                <a:latin typeface="Times New Roman" pitchFamily="18" charset="0"/>
              </a:rPr>
              <a:t> 8, </a:t>
            </a:r>
            <a:r>
              <a:rPr lang="en-US" altLang="vi-VN" sz="2700" b="1" i="1" dirty="0" err="1">
                <a:latin typeface="Times New Roman" pitchFamily="18" charset="0"/>
              </a:rPr>
              <a:t>ngày</a:t>
            </a:r>
            <a:r>
              <a:rPr lang="en-US" altLang="vi-VN" sz="2700" b="1" i="1" dirty="0">
                <a:latin typeface="Times New Roman" pitchFamily="18" charset="0"/>
              </a:rPr>
              <a:t> 12 </a:t>
            </a:r>
            <a:r>
              <a:rPr lang="en-US" altLang="vi-VN" sz="2700" b="1" i="1" dirty="0" err="1">
                <a:latin typeface="Times New Roman" pitchFamily="18" charset="0"/>
              </a:rPr>
              <a:t>tháng</a:t>
            </a:r>
            <a:r>
              <a:rPr lang="en-US" altLang="vi-VN" sz="2700" b="1" i="1" dirty="0">
                <a:latin typeface="Times New Roman" pitchFamily="18" charset="0"/>
              </a:rPr>
              <a:t> 10 </a:t>
            </a:r>
            <a:r>
              <a:rPr lang="en-US" altLang="vi-VN" sz="2700" b="1" i="1" dirty="0" err="1">
                <a:latin typeface="Times New Roman" pitchFamily="18" charset="0"/>
              </a:rPr>
              <a:t>năm</a:t>
            </a:r>
            <a:r>
              <a:rPr lang="en-US" altLang="vi-VN" sz="2700" b="1" i="1" dirty="0">
                <a:latin typeface="Times New Roman" pitchFamily="18" charset="0"/>
              </a:rPr>
              <a:t> 2018</a:t>
            </a:r>
            <a:endParaRPr lang="en-US" altLang="vi-VN" sz="27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F97F-A561-486D-823E-967841EA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Hoạt động nhóm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4619-A307-40DF-B604-70B973689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/>
              <a:t>Phát họa về bản thân hoặc về các bạn trong nhóm;</a:t>
            </a:r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36540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737C-8AC5-43E8-9F39-7CF237631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Giới thiệu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A9D7-DDA7-4DCA-BB5D-D44736225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246146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852DF-B2FE-4BBC-9858-2D686C62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dirty="0"/>
              <a:t>Nhận xét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4F721-6164-40CB-AFC9-CE1B67DF0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7033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E3C4-8479-43D9-B1D9-56F1E3A6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Các hoạt động đã triển khai từ đầu giờ?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4A454-05F3-4E4C-8D4A-D02E39FA5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a/ 3 hoạt động</a:t>
            </a:r>
          </a:p>
          <a:p>
            <a:pPr marL="0" indent="0">
              <a:buNone/>
            </a:pPr>
            <a:r>
              <a:rPr lang="vi-VN" dirty="0"/>
              <a:t>b/ 4 hoạt động</a:t>
            </a:r>
          </a:p>
          <a:p>
            <a:pPr marL="0" indent="0">
              <a:buNone/>
            </a:pPr>
            <a:r>
              <a:rPr lang="vi-VN" dirty="0"/>
              <a:t>c/ 5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262651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8205D4-2E95-48A1-89BF-5105E98B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02" y="914400"/>
            <a:ext cx="8692348" cy="30483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vi-VN" sz="4600" dirty="0"/>
              <a:t>Mỗi nhóm tìm hiểu về bạn </a:t>
            </a:r>
          </a:p>
          <a:p>
            <a:r>
              <a:rPr lang="vi-VN" sz="4600" dirty="0"/>
              <a:t>So sánh bản thân với các thành viên trong nhóm về: </a:t>
            </a:r>
          </a:p>
          <a:p>
            <a:pPr marL="0" indent="0">
              <a:buNone/>
            </a:pPr>
            <a:r>
              <a:rPr lang="vi-VN" sz="4600" dirty="0"/>
              <a:t>1/ Ngoại hình;</a:t>
            </a:r>
          </a:p>
          <a:p>
            <a:pPr marL="0" indent="0">
              <a:buNone/>
            </a:pPr>
            <a:r>
              <a:rPr lang="vi-VN" sz="4600" dirty="0"/>
              <a:t>2/ Sở thích;</a:t>
            </a:r>
          </a:p>
          <a:p>
            <a:pPr marL="0" indent="0">
              <a:buNone/>
            </a:pPr>
            <a:r>
              <a:rPr lang="vi-VN" sz="4600" dirty="0"/>
              <a:t>3/ Sở trường;</a:t>
            </a:r>
          </a:p>
          <a:p>
            <a:pPr marL="0" indent="0">
              <a:buNone/>
            </a:pPr>
            <a:r>
              <a:rPr lang="vi-VN" sz="4600" dirty="0"/>
              <a:t>4/ Cách ứng xử với bạn;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A52E2D-EF80-4CD9-90C8-624D1DB3D8DC}"/>
              </a:ext>
            </a:extLst>
          </p:cNvPr>
          <p:cNvSpPr/>
          <p:nvPr/>
        </p:nvSpPr>
        <p:spPr>
          <a:xfrm>
            <a:off x="453501" y="5159514"/>
            <a:ext cx="8690499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vi-VN" sz="4000" dirty="0"/>
              <a:t>Giới thiệu;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63FCCE-36E6-41B5-A120-3C3C99E0DBCF}"/>
              </a:ext>
            </a:extLst>
          </p:cNvPr>
          <p:cNvSpPr txBox="1">
            <a:spLocks/>
          </p:cNvSpPr>
          <p:nvPr/>
        </p:nvSpPr>
        <p:spPr>
          <a:xfrm>
            <a:off x="457200" y="5867399"/>
            <a:ext cx="8686800" cy="939921"/>
          </a:xfrm>
          <a:prstGeom prst="rect">
            <a:avLst/>
          </a:prstGeom>
          <a:solidFill>
            <a:srgbClr val="385622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vi-VN" sz="4000" dirty="0">
                <a:latin typeface="+mn-lt"/>
              </a:rPr>
              <a:t>Nhận xét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12E3864-E649-4A39-AB57-DDBA77111D0A}"/>
              </a:ext>
            </a:extLst>
          </p:cNvPr>
          <p:cNvSpPr txBox="1">
            <a:spLocks/>
          </p:cNvSpPr>
          <p:nvPr/>
        </p:nvSpPr>
        <p:spPr>
          <a:xfrm>
            <a:off x="457200" y="76200"/>
            <a:ext cx="8686800" cy="838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vi-V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BDBA528-6B63-4D54-9F63-4D8F0B746E15}"/>
              </a:ext>
            </a:extLst>
          </p:cNvPr>
          <p:cNvSpPr txBox="1">
            <a:spLocks/>
          </p:cNvSpPr>
          <p:nvPr/>
        </p:nvSpPr>
        <p:spPr>
          <a:xfrm>
            <a:off x="457200" y="3962728"/>
            <a:ext cx="8686800" cy="121887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vi-VN" dirty="0"/>
              <a:t>Phát họa về bản thân hoặc về các bạn trong nhóm;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21562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8908" y="0"/>
            <a:ext cx="9115091" cy="6858000"/>
            <a:chOff x="793005" y="917842"/>
            <a:chExt cx="4572000" cy="3657206"/>
          </a:xfrm>
        </p:grpSpPr>
        <p:sp>
          <p:nvSpPr>
            <p:cNvPr id="4" name="object 18"/>
            <p:cNvSpPr/>
            <p:nvPr/>
          </p:nvSpPr>
          <p:spPr>
            <a:xfrm>
              <a:off x="793005" y="1143000"/>
              <a:ext cx="4572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19"/>
            <p:cNvSpPr/>
            <p:nvPr/>
          </p:nvSpPr>
          <p:spPr>
            <a:xfrm>
              <a:off x="1393460" y="1400556"/>
              <a:ext cx="3364992" cy="3174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0"/>
            <p:cNvSpPr txBox="1"/>
            <p:nvPr/>
          </p:nvSpPr>
          <p:spPr>
            <a:xfrm>
              <a:off x="3826781" y="2406777"/>
              <a:ext cx="87312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7" name="object 21"/>
            <p:cNvSpPr txBox="1"/>
            <p:nvPr/>
          </p:nvSpPr>
          <p:spPr>
            <a:xfrm>
              <a:off x="3515884" y="3747643"/>
              <a:ext cx="823594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4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8" name="object 22"/>
            <p:cNvSpPr txBox="1"/>
            <p:nvPr/>
          </p:nvSpPr>
          <p:spPr>
            <a:xfrm>
              <a:off x="1934862" y="3826511"/>
              <a:ext cx="76009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9" name="object 23"/>
            <p:cNvSpPr txBox="1"/>
            <p:nvPr/>
          </p:nvSpPr>
          <p:spPr>
            <a:xfrm>
              <a:off x="1463946" y="2406777"/>
              <a:ext cx="84010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 dirty="0">
                <a:latin typeface="Times New Roman"/>
                <a:cs typeface="Times New Roman"/>
              </a:endParaRPr>
            </a:p>
            <a:p>
              <a:pPr marL="50800" algn="ctr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 </a:t>
              </a:r>
              <a:r>
                <a:rPr sz="1600" b="1" spc="-130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10" name="object 24"/>
            <p:cNvSpPr txBox="1"/>
            <p:nvPr/>
          </p:nvSpPr>
          <p:spPr>
            <a:xfrm>
              <a:off x="2670065" y="2786635"/>
              <a:ext cx="845819" cy="1709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 dirty="0">
                <a:latin typeface="Times New Roman"/>
                <a:cs typeface="Times New Roman"/>
              </a:endParaRPr>
            </a:p>
          </p:txBody>
        </p:sp>
        <p:sp>
          <p:nvSpPr>
            <p:cNvPr id="11" name="object 25"/>
            <p:cNvSpPr txBox="1"/>
            <p:nvPr/>
          </p:nvSpPr>
          <p:spPr>
            <a:xfrm>
              <a:off x="1076596" y="917842"/>
              <a:ext cx="4004310" cy="1077444"/>
            </a:xfrm>
            <a:prstGeom prst="rect">
              <a:avLst/>
            </a:prstGeom>
          </p:spPr>
          <p:txBody>
            <a:bodyPr vert="horz" wrap="square" lIns="0" tIns="18986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495"/>
                </a:spcBef>
              </a:pPr>
              <a:r>
                <a:rPr sz="2050" spc="-10" dirty="0">
                  <a:latin typeface="Arial"/>
                  <a:cs typeface="Arial"/>
                </a:rPr>
                <a:t>Mô </a:t>
              </a:r>
              <a:r>
                <a:rPr sz="2050" spc="-75" dirty="0">
                  <a:latin typeface="Arial"/>
                  <a:cs typeface="Arial"/>
                </a:rPr>
                <a:t>hình </a:t>
              </a:r>
              <a:r>
                <a:rPr sz="2050" spc="-235" dirty="0">
                  <a:latin typeface="Arial"/>
                  <a:cs typeface="Arial"/>
                </a:rPr>
                <a:t>5E </a:t>
              </a:r>
              <a:r>
                <a:rPr sz="2050" spc="-95" dirty="0">
                  <a:latin typeface="Arial"/>
                  <a:cs typeface="Arial"/>
                </a:rPr>
                <a:t>cho </a:t>
              </a:r>
              <a:r>
                <a:rPr sz="2050" spc="-120" dirty="0">
                  <a:latin typeface="Arial"/>
                  <a:cs typeface="Arial"/>
                </a:rPr>
                <a:t>dạy – </a:t>
              </a:r>
              <a:r>
                <a:rPr sz="2050" spc="-100" dirty="0">
                  <a:latin typeface="Arial"/>
                  <a:cs typeface="Arial"/>
                </a:rPr>
                <a:t>học </a:t>
              </a:r>
              <a:r>
                <a:rPr sz="2050" spc="-15" dirty="0">
                  <a:latin typeface="Arial"/>
                  <a:cs typeface="Arial"/>
                </a:rPr>
                <a:t>trải</a:t>
              </a:r>
              <a:r>
                <a:rPr sz="2050" spc="-195" dirty="0">
                  <a:latin typeface="Arial"/>
                  <a:cs typeface="Arial"/>
                </a:rPr>
                <a:t> </a:t>
              </a:r>
              <a:r>
                <a:rPr sz="2050" spc="-85" dirty="0">
                  <a:latin typeface="Arial"/>
                  <a:cs typeface="Arial"/>
                </a:rPr>
                <a:t>nghiệm</a:t>
              </a:r>
              <a:endParaRPr sz="2050" dirty="0">
                <a:latin typeface="Arial"/>
                <a:cs typeface="Arial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sz="1800" b="1" dirty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b="1" dirty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 dirty="0">
                <a:latin typeface="Times New Roman"/>
                <a:cs typeface="Times New Roman"/>
              </a:endParaRPr>
            </a:p>
            <a:p>
              <a:pPr marR="3683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702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457200" y="152400"/>
            <a:ext cx="8229600" cy="107080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-50" dirty="0">
                <a:latin typeface="Times New Roman"/>
                <a:cs typeface="Times New Roman"/>
              </a:rPr>
              <a:t>Mô </a:t>
            </a:r>
            <a:r>
              <a:rPr sz="3300" b="1" spc="135" dirty="0">
                <a:latin typeface="Times New Roman"/>
                <a:cs typeface="Times New Roman"/>
              </a:rPr>
              <a:t>hình</a:t>
            </a:r>
            <a:r>
              <a:rPr sz="3300" b="1" spc="-23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Times New Roman"/>
                <a:cs typeface="Times New Roman"/>
              </a:rPr>
              <a:t>5E  </a:t>
            </a:r>
            <a:endParaRPr lang="en-US" sz="3300" b="1" dirty="0">
              <a:latin typeface="Times New Roman"/>
              <a:cs typeface="Times New Roman"/>
            </a:endParaRPr>
          </a:p>
          <a:p>
            <a:pPr marL="715010" marR="1051560" indent="0" algn="ctr">
              <a:lnSpc>
                <a:spcPts val="3560"/>
              </a:lnSpc>
              <a:spcBef>
                <a:spcPts val="550"/>
              </a:spcBef>
              <a:buNone/>
            </a:pPr>
            <a:r>
              <a:rPr sz="3300" b="1" spc="145" dirty="0" err="1">
                <a:latin typeface="Times New Roman"/>
                <a:cs typeface="Times New Roman"/>
              </a:rPr>
              <a:t>cho</a:t>
            </a:r>
            <a:r>
              <a:rPr lang="en-US" sz="3300" dirty="0">
                <a:latin typeface="Times New Roman"/>
                <a:cs typeface="Times New Roman"/>
              </a:rPr>
              <a:t> </a:t>
            </a:r>
            <a:r>
              <a:rPr sz="3300" b="1" spc="145" dirty="0" err="1">
                <a:latin typeface="Times New Roman"/>
                <a:cs typeface="Times New Roman"/>
              </a:rPr>
              <a:t>hoạt</a:t>
            </a:r>
            <a:r>
              <a:rPr sz="3300" b="1" spc="145" dirty="0">
                <a:latin typeface="Times New Roman"/>
                <a:cs typeface="Times New Roman"/>
              </a:rPr>
              <a:t> </a:t>
            </a:r>
            <a:r>
              <a:rPr sz="3300" b="1" spc="140" dirty="0">
                <a:latin typeface="Times New Roman"/>
                <a:cs typeface="Times New Roman"/>
              </a:rPr>
              <a:t>động</a:t>
            </a:r>
            <a:r>
              <a:rPr sz="3300" b="1" spc="-555" dirty="0">
                <a:latin typeface="Times New Roman"/>
                <a:cs typeface="Times New Roman"/>
              </a:rPr>
              <a:t> </a:t>
            </a:r>
            <a:r>
              <a:rPr sz="3300" b="1" spc="80" dirty="0">
                <a:latin typeface="Times New Roman"/>
                <a:cs typeface="Times New Roman"/>
              </a:rPr>
              <a:t>trải </a:t>
            </a:r>
            <a:r>
              <a:rPr sz="3300" b="1" spc="150" dirty="0">
                <a:latin typeface="Times New Roman"/>
                <a:cs typeface="Times New Roman"/>
              </a:rPr>
              <a:t>nghiệm</a:t>
            </a:r>
            <a:endParaRPr sz="3300" dirty="0">
              <a:latin typeface="Times New Roman"/>
              <a:cs typeface="Times New Roman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5800" y="1539409"/>
            <a:ext cx="8153400" cy="5158647"/>
            <a:chOff x="1371600" y="5322570"/>
            <a:chExt cx="4572000" cy="3385877"/>
          </a:xfrm>
        </p:grpSpPr>
        <p:sp>
          <p:nvSpPr>
            <p:cNvPr id="5" name="object 3"/>
            <p:cNvSpPr txBox="1"/>
            <p:nvPr/>
          </p:nvSpPr>
          <p:spPr>
            <a:xfrm>
              <a:off x="2224277" y="5322570"/>
              <a:ext cx="2870835" cy="45241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hình 5E cho dạy – học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(giáo án 5E)</a:t>
              </a:r>
              <a:endParaRPr sz="2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4"/>
            <p:cNvSpPr/>
            <p:nvPr/>
          </p:nvSpPr>
          <p:spPr>
            <a:xfrm>
              <a:off x="1687067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5"/>
            <p:cNvSpPr txBox="1"/>
            <p:nvPr/>
          </p:nvSpPr>
          <p:spPr>
            <a:xfrm>
              <a:off x="1895094" y="6959345"/>
              <a:ext cx="547370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2679192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2845054" y="6959345"/>
              <a:ext cx="631825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 phá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1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3671315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876294" y="6959345"/>
              <a:ext cx="555625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thích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6"/>
            <p:cNvSpPr/>
            <p:nvPr/>
          </p:nvSpPr>
          <p:spPr>
            <a:xfrm>
              <a:off x="4664964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7"/>
            <p:cNvSpPr txBox="1"/>
            <p:nvPr/>
          </p:nvSpPr>
          <p:spPr>
            <a:xfrm>
              <a:off x="4893309" y="6959345"/>
              <a:ext cx="509270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rộng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19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1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3202304" y="7713121"/>
              <a:ext cx="951865" cy="21547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/>
              <a:r>
                <a:rPr sz="205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 giá</a:t>
              </a:r>
              <a:endParaRPr sz="2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3"/>
            <p:cNvSpPr txBox="1"/>
            <p:nvPr/>
          </p:nvSpPr>
          <p:spPr>
            <a:xfrm>
              <a:off x="1371600" y="8258556"/>
              <a:ext cx="4572000" cy="449891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69215" rIns="0" bIns="0" rtlCol="0">
              <a:spAutoFit/>
            </a:bodyPr>
            <a:lstStyle/>
            <a:p>
              <a:pPr marL="189230" algn="ctr"/>
              <a:r>
                <a:rPr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trải nghiệm: GIẢI THÍCH nên cộng thêm/thay bằng LÀM/THỰC HÀNH</a:t>
              </a:r>
              <a:endParaRPr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60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E1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7317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làm nóng, phá băng [nếu cần].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nội dung/công việc sẽ làm trong giờ học này.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[một cách thật thuyết phục+có độ  nhấn tốt] những lợi ích quan trọng của kiến thức+kỹ năng từ bài học. Có thể dùng hình ảnh, video ngắn, ... để minh họa.</a:t>
            </a:r>
          </a:p>
        </p:txBody>
      </p:sp>
    </p:spTree>
    <p:extLst>
      <p:ext uri="{BB962C8B-B14F-4D97-AF65-F5344CB8AC3E}">
        <p14:creationId xmlns:p14="http://schemas.microsoft.com/office/powerpoint/2010/main" val="2463501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E2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60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Cần làm gì [đưa tình huống, đặt vấn đề,  đặt câu hỏi...] để giúp học viên khám phá  chủ để/nội dung chính GV sẽ trình bày?</a:t>
            </a:r>
          </a:p>
          <a:p>
            <a:pPr marL="250825" marR="217170" indent="-114300" algn="just">
              <a:spcBef>
                <a:spcPts val="51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 đưa ra hoạt động gì [ví dụ thảo luận  theo cặp/nhóm nhỏ,...] để lôi kéo trò khám phá ?</a:t>
            </a:r>
          </a:p>
          <a:p>
            <a:pPr marL="250825" marR="5080" indent="-114300" algn="just">
              <a:spcBef>
                <a:spcPts val="520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những câu hỏi chính yếu nào cần lưu ý  để trò động não suy nghĩ tìm ra câu trả  lời?</a:t>
            </a:r>
          </a:p>
        </p:txBody>
      </p:sp>
    </p:spTree>
    <p:extLst>
      <p:ext uri="{BB962C8B-B14F-4D97-AF65-F5344CB8AC3E}">
        <p14:creationId xmlns:p14="http://schemas.microsoft.com/office/powerpoint/2010/main" val="1783144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E3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16240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cho bài giảng về nội dung chính. Xin  trình bày chi tiết các ý cần giảng.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quá trình giảng, GV có thể đặt  nhũng câu hỏi gì?...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có cho thêm hoạt động (ngắn) gì trong lúc giảng?</a:t>
            </a:r>
          </a:p>
        </p:txBody>
      </p:sp>
    </p:spTree>
    <p:extLst>
      <p:ext uri="{BB962C8B-B14F-4D97-AF65-F5344CB8AC3E}">
        <p14:creationId xmlns:p14="http://schemas.microsoft.com/office/powerpoint/2010/main" val="217731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AE64-0A82-43E0-AF3E-BFCDD4C1D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4" y="1954086"/>
            <a:ext cx="8229600" cy="1932114"/>
          </a:xfrm>
        </p:spPr>
        <p:txBody>
          <a:bodyPr>
            <a:normAutofit/>
          </a:bodyPr>
          <a:lstStyle/>
          <a:p>
            <a:r>
              <a:rPr lang="en-US" dirty="0" err="1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Trải</a:t>
            </a:r>
            <a:r>
              <a:rPr lang="en-US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 </a:t>
            </a:r>
            <a:r>
              <a:rPr lang="en-US" dirty="0" err="1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nghiệm</a:t>
            </a:r>
            <a:r>
              <a:rPr lang="en-US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 </a:t>
            </a:r>
            <a:r>
              <a:rPr lang="en-US" dirty="0" err="1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là</a:t>
            </a:r>
            <a:r>
              <a:rPr lang="en-US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 </a:t>
            </a:r>
            <a:r>
              <a:rPr lang="en-US" dirty="0" err="1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gì</a:t>
            </a:r>
            <a:r>
              <a:rPr lang="en-US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  <a:t>?</a:t>
            </a:r>
            <a:br>
              <a:rPr lang="en-US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rPr>
            </a:br>
            <a:endParaRPr lang="vi-VN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88398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E4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537070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những vấn đề/chủ đề/bài tập mở  rộng gì? Bằng cách nào (đặt câu hỏi, tình  huống, hình ảnh, video...).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Dùng hoạt động gì (làm bài tập cá nhân,</a:t>
            </a:r>
          </a:p>
          <a:p>
            <a:pPr marL="136525" marR="48895" algn="just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theo cặp/nhóm, thi đua, ...)?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tự đưa ra các câu hỏi/bài tập/... như  thế nào ? (đơn giản →phức tạp; dễ → khó)</a:t>
            </a:r>
          </a:p>
          <a:p>
            <a:pPr marL="250825" marR="48895" indent="-114300" algn="just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6525" marR="48895">
              <a:spcBef>
                <a:spcPts val="345"/>
              </a:spcBef>
              <a:tabLst>
                <a:tab pos="251460" algn="l"/>
              </a:tabLst>
            </a:pP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Đánh giá trong suốt quá trình, đánh giá qua GV _ bạn, tự đánh giá như 2 slide</a:t>
            </a:r>
          </a:p>
        </p:txBody>
      </p:sp>
    </p:spTree>
    <p:extLst>
      <p:ext uri="{BB962C8B-B14F-4D97-AF65-F5344CB8AC3E}">
        <p14:creationId xmlns:p14="http://schemas.microsoft.com/office/powerpoint/2010/main" val="1303497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530423" y="304800"/>
            <a:ext cx="640562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5" dirty="0"/>
              <a:t>Đánh </a:t>
            </a:r>
            <a:r>
              <a:rPr spc="-130" dirty="0"/>
              <a:t>giá </a:t>
            </a:r>
            <a:r>
              <a:rPr spc="-60" dirty="0"/>
              <a:t>(tự </a:t>
            </a:r>
            <a:r>
              <a:rPr spc="-100" dirty="0"/>
              <a:t>đánh</a:t>
            </a:r>
            <a:r>
              <a:rPr spc="-114" dirty="0"/>
              <a:t> </a:t>
            </a:r>
            <a:r>
              <a:rPr spc="-120" dirty="0"/>
              <a:t>giá)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/>
          </p:nvPr>
        </p:nvGraphicFramePr>
        <p:xfrm>
          <a:off x="457200" y="1321956"/>
          <a:ext cx="8305801" cy="52312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2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171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đầy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đủ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hình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ảnh,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</a:t>
                      </a:r>
                      <a:r>
                        <a:rPr sz="20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Suy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nghĩ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cách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mới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lạ,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độc</a:t>
                      </a:r>
                      <a:r>
                        <a:rPr sz="2000" b="1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đáo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Vẽ/Cắt/Dán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cẩn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thận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vẫn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Hỏi, 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sự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hỗ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quá</a:t>
                      </a:r>
                      <a:r>
                        <a:rPr sz="200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Tôn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trọng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sản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phẩm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279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Dọn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dẹp,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sắp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xếp 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ngăn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nắp </a:t>
                      </a: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sau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làm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7570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spc="-3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Khác……………………………………….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4"/>
          <p:cNvSpPr txBox="1"/>
          <p:nvPr/>
        </p:nvSpPr>
        <p:spPr>
          <a:xfrm>
            <a:off x="457200" y="914400"/>
            <a:ext cx="85344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indent="-67310">
              <a:lnSpc>
                <a:spcPct val="100000"/>
              </a:lnSpc>
              <a:spcBef>
                <a:spcPts val="100"/>
              </a:spcBef>
              <a:buSzPct val="93333"/>
              <a:buChar char="•"/>
              <a:tabLst>
                <a:tab pos="80645" algn="l"/>
              </a:tabLst>
            </a:pPr>
            <a:r>
              <a:rPr sz="2400" spc="-5" dirty="0">
                <a:latin typeface="Times New Roman"/>
                <a:cs typeface="Times New Roman"/>
              </a:rPr>
              <a:t>Em </a:t>
            </a:r>
            <a:r>
              <a:rPr sz="2400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40" dirty="0">
                <a:latin typeface="Times New Roman"/>
                <a:cs typeface="Times New Roman"/>
              </a:rPr>
              <a:t>qu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spc="-15" dirty="0">
                <a:latin typeface="Times New Roman"/>
                <a:cs typeface="Times New Roman"/>
              </a:rPr>
              <a:t>tr</a:t>
            </a:r>
            <a:r>
              <a:rPr sz="2400" spc="-15" dirty="0">
                <a:latin typeface="Arial"/>
                <a:cs typeface="Arial"/>
              </a:rPr>
              <a:t>ì</a:t>
            </a:r>
            <a:r>
              <a:rPr sz="2400" spc="-15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l</a:t>
            </a:r>
            <a:r>
              <a:rPr sz="2400" spc="-40" dirty="0">
                <a:latin typeface="Arial"/>
                <a:cs typeface="Arial"/>
              </a:rPr>
              <a:t>à</a:t>
            </a:r>
            <a:r>
              <a:rPr sz="2400" spc="-40" dirty="0">
                <a:latin typeface="Times New Roman"/>
                <a:cs typeface="Times New Roman"/>
              </a:rPr>
              <a:t>m </a:t>
            </a:r>
            <a:r>
              <a:rPr sz="2400" dirty="0">
                <a:latin typeface="Times New Roman"/>
                <a:cs typeface="Times New Roman"/>
              </a:rPr>
              <a:t>việc bộ sưu tập </a:t>
            </a:r>
            <a:r>
              <a:rPr sz="2400" spc="-60" dirty="0">
                <a:latin typeface="Times New Roman"/>
                <a:cs typeface="Times New Roman"/>
              </a:rPr>
              <a:t>v</a:t>
            </a:r>
            <a:r>
              <a:rPr sz="2400" spc="-60" dirty="0">
                <a:latin typeface="Arial"/>
                <a:cs typeface="Arial"/>
              </a:rPr>
              <a:t>à </a:t>
            </a:r>
            <a:r>
              <a:rPr sz="2400" dirty="0">
                <a:latin typeface="Times New Roman"/>
                <a:cs typeface="Times New Roman"/>
              </a:rPr>
              <a:t>sổ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tay</a:t>
            </a:r>
          </a:p>
        </p:txBody>
      </p:sp>
    </p:spTree>
    <p:extLst>
      <p:ext uri="{BB962C8B-B14F-4D97-AF65-F5344CB8AC3E}">
        <p14:creationId xmlns:p14="http://schemas.microsoft.com/office/powerpoint/2010/main" val="4111491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/>
          </p:cNvGraphicFramePr>
          <p:nvPr>
            <p:extLst/>
          </p:nvPr>
        </p:nvGraphicFramePr>
        <p:xfrm>
          <a:off x="381000" y="1447797"/>
          <a:ext cx="8458200" cy="49971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81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Công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Chưa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82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Đạt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Tốt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Tập 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luyện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nhiều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lần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kỹ</a:t>
                      </a:r>
                      <a:r>
                        <a:rPr sz="20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càng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Gặp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khó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khăn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 </a:t>
                      </a:r>
                      <a:r>
                        <a:rPr sz="2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cố </a:t>
                      </a:r>
                      <a:r>
                        <a:rPr sz="2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gắng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vượt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về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phía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Nhìn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vào 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mắt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khán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giả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Nói 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to, 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rõ </a:t>
                      </a:r>
                      <a:r>
                        <a:rPr sz="20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ràng và </a:t>
                      </a:r>
                      <a:r>
                        <a:rPr sz="20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chậm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rãi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11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Chăm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chú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lắng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nghe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735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Khích 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lệ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 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(khen, 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vỗ </a:t>
                      </a:r>
                      <a:r>
                        <a:rPr sz="20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tay…) 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khi</a:t>
                      </a:r>
                      <a:r>
                        <a:rPr sz="20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bạn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bày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86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spc="-3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Khác…………………………………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ject 6"/>
          <p:cNvSpPr txBox="1"/>
          <p:nvPr/>
        </p:nvSpPr>
        <p:spPr>
          <a:xfrm>
            <a:off x="485394" y="381000"/>
            <a:ext cx="4848606" cy="84510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530"/>
              </a:spcBef>
            </a:pPr>
            <a:r>
              <a:rPr sz="2400" spc="-155" dirty="0">
                <a:latin typeface="Arial"/>
                <a:cs typeface="Arial"/>
              </a:rPr>
              <a:t>Đánh </a:t>
            </a:r>
            <a:r>
              <a:rPr sz="2400" spc="-130" dirty="0">
                <a:latin typeface="Arial"/>
                <a:cs typeface="Arial"/>
              </a:rPr>
              <a:t>giá </a:t>
            </a:r>
            <a:r>
              <a:rPr sz="2400" spc="-60" dirty="0">
                <a:latin typeface="Arial"/>
                <a:cs typeface="Arial"/>
              </a:rPr>
              <a:t>(tự </a:t>
            </a:r>
            <a:r>
              <a:rPr sz="2400" spc="-105" dirty="0">
                <a:latin typeface="Arial"/>
                <a:cs typeface="Arial"/>
              </a:rPr>
              <a:t>đánh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giá)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400" spc="-5" dirty="0">
                <a:latin typeface="Times New Roman"/>
                <a:cs typeface="Times New Roman"/>
              </a:rPr>
              <a:t>Tự </a:t>
            </a:r>
            <a:r>
              <a:rPr sz="2400" spc="-30" dirty="0">
                <a:latin typeface="Times New Roman"/>
                <a:cs typeface="Times New Roman"/>
              </a:rPr>
              <a:t>đ</a:t>
            </a:r>
            <a:r>
              <a:rPr sz="2400" spc="-30" dirty="0">
                <a:latin typeface="Arial"/>
                <a:cs typeface="Arial"/>
              </a:rPr>
              <a:t>á</a:t>
            </a:r>
            <a:r>
              <a:rPr sz="2400" spc="-30" dirty="0">
                <a:latin typeface="Times New Roman"/>
                <a:cs typeface="Times New Roman"/>
              </a:rPr>
              <a:t>nh </a:t>
            </a:r>
            <a:r>
              <a:rPr sz="2400" spc="-40" dirty="0">
                <a:latin typeface="Times New Roman"/>
                <a:cs typeface="Times New Roman"/>
              </a:rPr>
              <a:t>gi</a:t>
            </a:r>
            <a:r>
              <a:rPr sz="2400" spc="-40" dirty="0">
                <a:latin typeface="Arial"/>
                <a:cs typeface="Arial"/>
              </a:rPr>
              <a:t>á </a:t>
            </a:r>
            <a:r>
              <a:rPr sz="2400" dirty="0">
                <a:latin typeface="Times New Roman"/>
                <a:cs typeface="Times New Roman"/>
              </a:rPr>
              <a:t>về </a:t>
            </a:r>
            <a:r>
              <a:rPr sz="2400" spc="-5" dirty="0">
                <a:latin typeface="Times New Roman"/>
                <a:cs typeface="Times New Roman"/>
              </a:rPr>
              <a:t>thuyết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trình</a:t>
            </a:r>
          </a:p>
        </p:txBody>
      </p:sp>
    </p:spTree>
    <p:extLst>
      <p:ext uri="{BB962C8B-B14F-4D97-AF65-F5344CB8AC3E}">
        <p14:creationId xmlns:p14="http://schemas.microsoft.com/office/powerpoint/2010/main" val="4115195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5E có thể nằm trong từng bước của chủ  đề.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E1 (lôi cuốn) có thể xuất hiện trong các  E khác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E2 (khám phá) cũng có thể xuất hiện</a:t>
            </a:r>
          </a:p>
          <a:p>
            <a:pPr marL="136525" marR="48895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E4 (mở rộng)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8764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34475" y="665860"/>
            <a:ext cx="5973191" cy="5654337"/>
            <a:chOff x="672210" y="1371600"/>
            <a:chExt cx="3425952" cy="3243072"/>
          </a:xfrm>
        </p:grpSpPr>
        <p:sp>
          <p:nvSpPr>
            <p:cNvPr id="4" name="object 4"/>
            <p:cNvSpPr/>
            <p:nvPr/>
          </p:nvSpPr>
          <p:spPr>
            <a:xfrm>
              <a:off x="672210" y="1371600"/>
              <a:ext cx="3425952" cy="32430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006472" y="1635378"/>
              <a:ext cx="72834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3970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</a:t>
              </a:r>
              <a:r>
                <a:rPr sz="1600" b="1" spc="-16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3095498" y="2344293"/>
              <a:ext cx="87312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2800730" y="3639693"/>
              <a:ext cx="823594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762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260601" y="3715893"/>
              <a:ext cx="76009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808609" y="2344293"/>
              <a:ext cx="84010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>
                <a:latin typeface="Times New Roman"/>
                <a:cs typeface="Times New Roman"/>
              </a:endParaRPr>
            </a:p>
            <a:p>
              <a:pPr marL="50800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35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960372" y="2710941"/>
              <a:ext cx="950594" cy="6356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019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BC14-94AB-4AC8-8C56-8C6AB529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9ED7-ACB2-4F5B-B679-97B39172D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Vừa xong hoạt động dạy – học trải nghiệm;</a:t>
            </a:r>
          </a:p>
          <a:p>
            <a:r>
              <a:rPr lang="vi-VN" dirty="0"/>
              <a:t>Tại sao DHTN cần NNPT, NNPT là gì?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29438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BF28-B508-482D-B00A-B6C643199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Đánh giá về hoạt động</a:t>
            </a:r>
            <a:br>
              <a:rPr lang="vi-VN" dirty="0"/>
            </a:br>
            <a:r>
              <a:rPr lang="vi-VN" dirty="0"/>
              <a:t>(Ghi giấy)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DD82B-1EE7-42EC-852F-40900BC67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vi-VN" dirty="0"/>
              <a:t>Thái độ của bản thân:</a:t>
            </a:r>
          </a:p>
          <a:p>
            <a:r>
              <a:rPr lang="vi-VN" dirty="0"/>
              <a:t>Khi làm việc nhóm</a:t>
            </a:r>
            <a:r>
              <a:rPr lang="en-US" dirty="0"/>
              <a:t>;</a:t>
            </a:r>
          </a:p>
          <a:p>
            <a:r>
              <a:rPr lang="vi-VN" dirty="0"/>
              <a:t>Trước sai sót của bạn</a:t>
            </a:r>
            <a:r>
              <a:rPr lang="en-US" dirty="0"/>
              <a:t>;</a:t>
            </a:r>
            <a:r>
              <a:rPr lang="vi-VN" dirty="0"/>
              <a:t> </a:t>
            </a:r>
          </a:p>
          <a:p>
            <a:r>
              <a:rPr lang="vi-VN" dirty="0"/>
              <a:t>Khi nhóm bị đánh giá chưa cao</a:t>
            </a:r>
            <a:r>
              <a:rPr lang="en-US" dirty="0"/>
              <a:t>;</a:t>
            </a:r>
            <a:endParaRPr lang="vi-VN" sz="2000" dirty="0"/>
          </a:p>
          <a:p>
            <a:r>
              <a:rPr lang="vi-VN" dirty="0"/>
              <a:t>Khi chưa hiểu vấn đề bạn trình bày</a:t>
            </a:r>
            <a:r>
              <a:rPr lang="en-US" dirty="0"/>
              <a:t>;</a:t>
            </a:r>
            <a:endParaRPr lang="vi-VN" dirty="0"/>
          </a:p>
          <a:p>
            <a:r>
              <a:rPr lang="vi-VN" dirty="0"/>
              <a:t>Mục đích bạn đặt ra khi được cử tham gia buổi chuyên đề hôm nay</a:t>
            </a:r>
            <a:r>
              <a:rPr lang="en-US" dirty="0"/>
              <a:t>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ợc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thuyết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đoản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dirty="0"/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613643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771650" y="471158"/>
            <a:ext cx="524065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Nếp </a:t>
            </a:r>
            <a:r>
              <a:rPr spc="-135" dirty="0"/>
              <a:t>nghĩ </a:t>
            </a:r>
            <a:r>
              <a:rPr spc="-155" dirty="0"/>
              <a:t>của</a:t>
            </a:r>
            <a:r>
              <a:rPr spc="-290" dirty="0"/>
              <a:t> </a:t>
            </a:r>
            <a:r>
              <a:rPr spc="-125" dirty="0"/>
              <a:t>bạn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77415"/>
              </p:ext>
            </p:extLst>
          </p:nvPr>
        </p:nvGraphicFramePr>
        <p:xfrm>
          <a:off x="419100" y="1271378"/>
          <a:ext cx="8496300" cy="5202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2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 lỗi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trách nhiệm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 tới những gì đã làm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đến cái sẽ làm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để/vì thi cử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 hiểu biết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tài năng, thông minh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ngợi nỗ lực, cố gắng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 thất bại → tại tôi dở</a:t>
                      </a:r>
                    </a:p>
                  </a:txBody>
                  <a:tcPr marL="0" marR="0" marT="2401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 bại → nỗ lực học</a:t>
                      </a:r>
                    </a:p>
                  </a:txBody>
                  <a:tcPr marL="0" marR="0" marT="24014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thách thức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Dám thách thức chính mình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13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hỏi vì sợ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chê</a:t>
                      </a:r>
                      <a:r>
                        <a:rPr lang="en-US"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dở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dốt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 sàng hỏi để mở mang tri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thức, học hỏi điều mới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973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khó</a:t>
                      </a: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chịu/ghen tức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có thêm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hứng (học hỏi nơi bạn)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4"/>
          <p:cNvSpPr/>
          <p:nvPr/>
        </p:nvSpPr>
        <p:spPr>
          <a:xfrm>
            <a:off x="7467600" y="273350"/>
            <a:ext cx="1478279" cy="895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228600" y="122498"/>
            <a:ext cx="1470218" cy="102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F6B836-5E31-4205-829D-4C66C46FA611}"/>
              </a:ext>
            </a:extLst>
          </p:cNvPr>
          <p:cNvSpPr txBox="1"/>
          <p:nvPr/>
        </p:nvSpPr>
        <p:spPr>
          <a:xfrm>
            <a:off x="419100" y="1288826"/>
            <a:ext cx="415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/>
              <a:t>NẾP NGHĨ CỐ ĐỊNH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2C68F9-5AE3-45AC-BB48-733F0FE3A55F}"/>
              </a:ext>
            </a:extLst>
          </p:cNvPr>
          <p:cNvSpPr txBox="1"/>
          <p:nvPr/>
        </p:nvSpPr>
        <p:spPr>
          <a:xfrm>
            <a:off x="4724400" y="1295400"/>
            <a:ext cx="415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FF0000"/>
                </a:solidFill>
              </a:rPr>
              <a:t>NẾP NGHĨ PHÁT TRIỂN</a:t>
            </a:r>
          </a:p>
        </p:txBody>
      </p:sp>
    </p:spTree>
    <p:extLst>
      <p:ext uri="{BB962C8B-B14F-4D97-AF65-F5344CB8AC3E}">
        <p14:creationId xmlns:p14="http://schemas.microsoft.com/office/powerpoint/2010/main" val="26249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3D04A-C73C-4960-BD91-E70FA64CE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CF8CD23-0595-4135-BFC9-E43D9C279833}"/>
              </a:ext>
            </a:extLst>
          </p:cNvPr>
          <p:cNvSpPr/>
          <p:nvPr/>
        </p:nvSpPr>
        <p:spPr>
          <a:xfrm>
            <a:off x="762000" y="1600200"/>
            <a:ext cx="72390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332555F-AA9E-4F89-A697-192A0FD60C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590843"/>
            <a:ext cx="8229600" cy="510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760"/>
              </a:lnSpc>
              <a:spcBef>
                <a:spcPts val="100"/>
              </a:spcBef>
            </a:pPr>
            <a:r>
              <a:rPr b="1" spc="90" dirty="0">
                <a:solidFill>
                  <a:srgbClr val="FF0000"/>
                </a:solidFill>
                <a:latin typeface="Times New Roman"/>
                <a:cs typeface="Times New Roman"/>
              </a:rPr>
              <a:t>Nếp </a:t>
            </a:r>
            <a:r>
              <a:rPr b="1" spc="110" dirty="0">
                <a:solidFill>
                  <a:srgbClr val="FF0000"/>
                </a:solidFill>
                <a:latin typeface="Times New Roman"/>
                <a:cs typeface="Times New Roman"/>
              </a:rPr>
              <a:t>nghĩ </a:t>
            </a:r>
            <a:r>
              <a:rPr b="1" spc="114" dirty="0" err="1">
                <a:solidFill>
                  <a:srgbClr val="FF0000"/>
                </a:solidFill>
                <a:latin typeface="Times New Roman"/>
                <a:cs typeface="Times New Roman"/>
              </a:rPr>
              <a:t>phát</a:t>
            </a:r>
            <a:r>
              <a:rPr b="1" spc="-5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140" dirty="0" err="1">
                <a:solidFill>
                  <a:srgbClr val="FF0000"/>
                </a:solidFill>
                <a:latin typeface="Times New Roman"/>
                <a:cs typeface="Times New Roman"/>
              </a:rPr>
              <a:t>triển</a:t>
            </a:r>
            <a:endParaRPr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1829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B147173-C4A0-4531-BE25-3EECB58D80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5" dirty="0" err="1">
                <a:latin typeface="Arial"/>
                <a:cs typeface="Arial"/>
              </a:rPr>
              <a:t>Một</a:t>
            </a:r>
            <a:r>
              <a:rPr lang="en-US" sz="3600" spc="5" dirty="0">
                <a:latin typeface="Arial"/>
                <a:cs typeface="Arial"/>
              </a:rPr>
              <a:t> </a:t>
            </a:r>
            <a:r>
              <a:rPr sz="3600" spc="-125" dirty="0" err="1">
                <a:latin typeface="Arial"/>
                <a:cs typeface="Arial"/>
              </a:rPr>
              <a:t>vài</a:t>
            </a:r>
            <a:r>
              <a:rPr sz="3600" spc="-125" dirty="0">
                <a:latin typeface="Arial"/>
                <a:cs typeface="Arial"/>
              </a:rPr>
              <a:t> </a:t>
            </a:r>
            <a:r>
              <a:rPr sz="3600" spc="-30" dirty="0">
                <a:latin typeface="Arial"/>
                <a:cs typeface="Arial"/>
              </a:rPr>
              <a:t>tiếp </a:t>
            </a:r>
            <a:r>
              <a:rPr sz="3600" spc="-150" dirty="0">
                <a:latin typeface="Arial"/>
                <a:cs typeface="Arial"/>
              </a:rPr>
              <a:t>cận </a:t>
            </a:r>
            <a:r>
              <a:rPr sz="3600" spc="-125" dirty="0">
                <a:latin typeface="Arial"/>
                <a:cs typeface="Arial"/>
              </a:rPr>
              <a:t>giáo </a:t>
            </a:r>
            <a:r>
              <a:rPr sz="3600" spc="-120" dirty="0">
                <a:latin typeface="Arial"/>
                <a:cs typeface="Arial"/>
              </a:rPr>
              <a:t>dục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23B86872-5F81-4755-A0DF-0DC57C575F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3962400" cy="22063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0" marR="67945" indent="-1143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27000" algn="l"/>
              </a:tabLst>
            </a:pPr>
            <a:r>
              <a:rPr sz="2800" b="1" spc="-140" dirty="0">
                <a:solidFill>
                  <a:srgbClr val="44536A"/>
                </a:solidFill>
                <a:latin typeface="Arial"/>
                <a:cs typeface="Arial"/>
              </a:rPr>
              <a:t>Năng </a:t>
            </a:r>
            <a:r>
              <a:rPr sz="2800" b="1" spc="-135" dirty="0">
                <a:solidFill>
                  <a:srgbClr val="44536A"/>
                </a:solidFill>
                <a:latin typeface="Arial"/>
                <a:cs typeface="Arial"/>
              </a:rPr>
              <a:t>lực </a:t>
            </a:r>
            <a:r>
              <a:rPr sz="2800" b="1" spc="-100" dirty="0">
                <a:solidFill>
                  <a:srgbClr val="44536A"/>
                </a:solidFill>
                <a:latin typeface="Arial"/>
                <a:cs typeface="Arial"/>
              </a:rPr>
              <a:t>(thông </a:t>
            </a:r>
            <a:r>
              <a:rPr sz="2800" b="1" spc="-95" dirty="0">
                <a:solidFill>
                  <a:srgbClr val="44536A"/>
                </a:solidFill>
                <a:latin typeface="Arial"/>
                <a:cs typeface="Arial"/>
              </a:rPr>
              <a:t>minh,  </a:t>
            </a:r>
            <a:r>
              <a:rPr sz="2800" b="1" spc="-70" dirty="0">
                <a:solidFill>
                  <a:srgbClr val="44536A"/>
                </a:solidFill>
                <a:latin typeface="Arial"/>
                <a:cs typeface="Arial"/>
              </a:rPr>
              <a:t>tính </a:t>
            </a:r>
            <a:r>
              <a:rPr sz="2800" b="1" spc="-145" dirty="0">
                <a:solidFill>
                  <a:srgbClr val="44536A"/>
                </a:solidFill>
                <a:latin typeface="Arial"/>
                <a:cs typeface="Arial"/>
              </a:rPr>
              <a:t>cách, </a:t>
            </a:r>
            <a:r>
              <a:rPr sz="2800" b="1" spc="-50" dirty="0">
                <a:solidFill>
                  <a:srgbClr val="44536A"/>
                </a:solidFill>
                <a:latin typeface="Arial"/>
                <a:cs typeface="Arial"/>
              </a:rPr>
              <a:t>tài </a:t>
            </a:r>
            <a:r>
              <a:rPr sz="2800" b="1" spc="-185" dirty="0">
                <a:solidFill>
                  <a:srgbClr val="44536A"/>
                </a:solidFill>
                <a:latin typeface="Arial"/>
                <a:cs typeface="Arial"/>
              </a:rPr>
              <a:t>năng…)  </a:t>
            </a:r>
            <a:r>
              <a:rPr sz="2800" b="1" spc="-140" dirty="0">
                <a:solidFill>
                  <a:srgbClr val="44536A"/>
                </a:solidFill>
                <a:latin typeface="Arial"/>
                <a:cs typeface="Arial"/>
              </a:rPr>
              <a:t>được </a:t>
            </a:r>
            <a:r>
              <a:rPr sz="2800" b="1" spc="-95" dirty="0">
                <a:solidFill>
                  <a:srgbClr val="44536A"/>
                </a:solidFill>
                <a:latin typeface="Arial"/>
                <a:cs typeface="Arial"/>
              </a:rPr>
              <a:t>“định </a:t>
            </a:r>
            <a:r>
              <a:rPr sz="2800" b="1" spc="-70" dirty="0">
                <a:solidFill>
                  <a:srgbClr val="44536A"/>
                </a:solidFill>
                <a:latin typeface="Arial"/>
                <a:cs typeface="Arial"/>
              </a:rPr>
              <a:t>đoạt” </a:t>
            </a:r>
            <a:r>
              <a:rPr sz="2800" b="1" spc="-185" dirty="0">
                <a:solidFill>
                  <a:srgbClr val="44536A"/>
                </a:solidFill>
                <a:latin typeface="Arial"/>
                <a:cs typeface="Arial"/>
              </a:rPr>
              <a:t>cố  </a:t>
            </a:r>
            <a:r>
              <a:rPr sz="2800" b="1" spc="-90" dirty="0">
                <a:solidFill>
                  <a:srgbClr val="44536A"/>
                </a:solidFill>
                <a:latin typeface="Arial"/>
                <a:cs typeface="Arial"/>
              </a:rPr>
              <a:t>định</a:t>
            </a:r>
            <a:endParaRPr sz="28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b="1" spc="-114" dirty="0">
                <a:solidFill>
                  <a:srgbClr val="44536A"/>
                </a:solidFill>
                <a:latin typeface="Arial"/>
                <a:cs typeface="Arial"/>
              </a:rPr>
              <a:t>Nhấn </a:t>
            </a:r>
            <a:r>
              <a:rPr sz="2800" b="1" spc="-120" dirty="0" err="1">
                <a:solidFill>
                  <a:srgbClr val="44536A"/>
                </a:solidFill>
                <a:latin typeface="Arial"/>
                <a:cs typeface="Arial"/>
              </a:rPr>
              <a:t>mạnh</a:t>
            </a:r>
            <a:r>
              <a:rPr sz="2800" b="1" spc="-9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spc="-160" dirty="0" err="1">
                <a:solidFill>
                  <a:srgbClr val="44536A"/>
                </a:solidFill>
                <a:latin typeface="Arial"/>
                <a:cs typeface="Arial"/>
              </a:rPr>
              <a:t>Thông</a:t>
            </a:r>
            <a:r>
              <a:rPr lang="vi-VN" sz="2800" b="1" spc="-16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spc="-110" dirty="0" err="1">
                <a:solidFill>
                  <a:srgbClr val="44536A"/>
                </a:solidFill>
                <a:latin typeface="Arial"/>
                <a:cs typeface="Arial"/>
              </a:rPr>
              <a:t>minh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6C260C2F-D103-4CFD-BF8A-F602CB357101}"/>
              </a:ext>
            </a:extLst>
          </p:cNvPr>
          <p:cNvSpPr txBox="1"/>
          <p:nvPr/>
        </p:nvSpPr>
        <p:spPr>
          <a:xfrm>
            <a:off x="4953001" y="1603626"/>
            <a:ext cx="3805767" cy="22063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73025" indent="-457200">
              <a:lnSpc>
                <a:spcPct val="100000"/>
              </a:lnSpc>
              <a:spcBef>
                <a:spcPts val="105"/>
              </a:spcBef>
              <a:buClr>
                <a:srgbClr val="5B9BD4"/>
              </a:buClr>
              <a:buSzPct val="78787"/>
              <a:buFont typeface="Arial" panose="020B0604020202020204" pitchFamily="34" charset="0"/>
              <a:buChar char="•"/>
              <a:tabLst>
                <a:tab pos="205104" algn="l"/>
              </a:tabLst>
            </a:pPr>
            <a:r>
              <a:rPr sz="2800" b="1" spc="-140" dirty="0">
                <a:solidFill>
                  <a:srgbClr val="FF0000"/>
                </a:solidFill>
                <a:latin typeface="Arial"/>
                <a:cs typeface="Arial"/>
              </a:rPr>
              <a:t>Năng </a:t>
            </a:r>
            <a:r>
              <a:rPr sz="2800" b="1" spc="-135" dirty="0">
                <a:solidFill>
                  <a:srgbClr val="FF0000"/>
                </a:solidFill>
                <a:latin typeface="Arial"/>
                <a:cs typeface="Arial"/>
              </a:rPr>
              <a:t>lực </a:t>
            </a:r>
            <a:r>
              <a:rPr sz="2800" b="1" spc="-100" dirty="0">
                <a:solidFill>
                  <a:srgbClr val="FF0000"/>
                </a:solidFill>
                <a:latin typeface="Arial"/>
                <a:cs typeface="Arial"/>
              </a:rPr>
              <a:t>(thông  </a:t>
            </a:r>
            <a:r>
              <a:rPr sz="2800" b="1" spc="-95" dirty="0">
                <a:solidFill>
                  <a:srgbClr val="FF0000"/>
                </a:solidFill>
                <a:latin typeface="Arial"/>
                <a:cs typeface="Arial"/>
              </a:rPr>
              <a:t>minh, </a:t>
            </a:r>
            <a:r>
              <a:rPr sz="2800" b="1" spc="-70" dirty="0">
                <a:solidFill>
                  <a:srgbClr val="FF0000"/>
                </a:solidFill>
                <a:latin typeface="Arial"/>
                <a:cs typeface="Arial"/>
              </a:rPr>
              <a:t>tính </a:t>
            </a:r>
            <a:r>
              <a:rPr sz="2800" b="1" spc="-145" dirty="0">
                <a:solidFill>
                  <a:srgbClr val="FF0000"/>
                </a:solidFill>
                <a:latin typeface="Arial"/>
                <a:cs typeface="Arial"/>
              </a:rPr>
              <a:t>cách, </a:t>
            </a:r>
            <a:r>
              <a:rPr sz="2800" b="1" spc="-50" dirty="0">
                <a:solidFill>
                  <a:srgbClr val="FF0000"/>
                </a:solidFill>
                <a:latin typeface="Arial"/>
                <a:cs typeface="Arial"/>
              </a:rPr>
              <a:t>tài  </a:t>
            </a:r>
            <a:r>
              <a:rPr sz="2800" b="1" spc="-185" dirty="0">
                <a:solidFill>
                  <a:srgbClr val="FF0000"/>
                </a:solidFill>
                <a:latin typeface="Arial"/>
                <a:cs typeface="Arial"/>
              </a:rPr>
              <a:t>năng…) </a:t>
            </a:r>
            <a:r>
              <a:rPr sz="2800" b="1" spc="-180" dirty="0">
                <a:solidFill>
                  <a:srgbClr val="FF0000"/>
                </a:solidFill>
                <a:latin typeface="Arial"/>
                <a:cs typeface="Arial"/>
              </a:rPr>
              <a:t>có </a:t>
            </a:r>
            <a:r>
              <a:rPr sz="2800" b="1" spc="-60" dirty="0">
                <a:solidFill>
                  <a:srgbClr val="FF0000"/>
                </a:solidFill>
                <a:latin typeface="Arial"/>
                <a:cs typeface="Arial"/>
              </a:rPr>
              <a:t>thể </a:t>
            </a:r>
            <a:r>
              <a:rPr sz="2800" b="1" spc="-85" dirty="0">
                <a:solidFill>
                  <a:srgbClr val="FF0000"/>
                </a:solidFill>
                <a:latin typeface="Arial"/>
                <a:cs typeface="Arial"/>
              </a:rPr>
              <a:t>phát  </a:t>
            </a:r>
            <a:r>
              <a:rPr sz="2800" b="1" spc="-60" dirty="0">
                <a:solidFill>
                  <a:srgbClr val="FF0000"/>
                </a:solidFill>
                <a:latin typeface="Arial"/>
                <a:cs typeface="Arial"/>
              </a:rPr>
              <a:t>triển</a:t>
            </a:r>
            <a:endParaRPr sz="2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Clr>
                <a:srgbClr val="5B9BD4"/>
              </a:buClr>
              <a:buSzPct val="78787"/>
              <a:buFont typeface="Arial" panose="020B0604020202020204" pitchFamily="34" charset="0"/>
              <a:buChar char="•"/>
              <a:tabLst>
                <a:tab pos="205104" algn="l"/>
              </a:tabLst>
            </a:pPr>
            <a:r>
              <a:rPr sz="2800" b="1" spc="-114" dirty="0">
                <a:solidFill>
                  <a:srgbClr val="FF0000"/>
                </a:solidFill>
                <a:latin typeface="Arial"/>
                <a:cs typeface="Arial"/>
              </a:rPr>
              <a:t>Nhấn </a:t>
            </a:r>
            <a:r>
              <a:rPr sz="2800" b="1" spc="-120" dirty="0">
                <a:solidFill>
                  <a:srgbClr val="FF0000"/>
                </a:solidFill>
                <a:latin typeface="Arial"/>
                <a:cs typeface="Arial"/>
              </a:rPr>
              <a:t>mạnh </a:t>
            </a:r>
            <a:r>
              <a:rPr sz="2800" b="1" spc="-220" dirty="0" err="1">
                <a:solidFill>
                  <a:srgbClr val="FF0000"/>
                </a:solidFill>
                <a:latin typeface="Arial"/>
                <a:cs typeface="Arial"/>
              </a:rPr>
              <a:t>Cố</a:t>
            </a:r>
            <a:r>
              <a:rPr sz="2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260" dirty="0" err="1">
                <a:solidFill>
                  <a:srgbClr val="FF0000"/>
                </a:solidFill>
                <a:latin typeface="Arial"/>
                <a:cs typeface="Arial"/>
              </a:rPr>
              <a:t>gắng</a:t>
            </a:r>
            <a:endParaRPr sz="2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E82A38-B7CD-4B4D-B951-24BCE337518E}"/>
              </a:ext>
            </a:extLst>
          </p:cNvPr>
          <p:cNvSpPr txBox="1"/>
          <p:nvPr/>
        </p:nvSpPr>
        <p:spPr>
          <a:xfrm>
            <a:off x="381000" y="3962401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127000" algn="l"/>
              </a:tabLst>
            </a:pPr>
            <a:r>
              <a:rPr lang="vi-VN" sz="2800" b="1" spc="-105" dirty="0">
                <a:solidFill>
                  <a:srgbClr val="44536A"/>
                </a:solidFill>
                <a:latin typeface="Arial"/>
                <a:cs typeface="Arial"/>
              </a:rPr>
              <a:t>Nếp </a:t>
            </a:r>
            <a:r>
              <a:rPr lang="vi-VN" sz="2800" b="1" spc="-135" dirty="0">
                <a:solidFill>
                  <a:srgbClr val="44536A"/>
                </a:solidFill>
                <a:latin typeface="Arial"/>
                <a:cs typeface="Arial"/>
              </a:rPr>
              <a:t>nghĩ </a:t>
            </a:r>
            <a:r>
              <a:rPr lang="vi-VN" sz="2800" b="1" spc="-145" dirty="0">
                <a:solidFill>
                  <a:srgbClr val="44536A"/>
                </a:solidFill>
                <a:latin typeface="Arial"/>
                <a:cs typeface="Arial"/>
              </a:rPr>
              <a:t>cứng, </a:t>
            </a:r>
            <a:r>
              <a:rPr lang="vi-VN" sz="2800" b="1" spc="-180" dirty="0">
                <a:solidFill>
                  <a:srgbClr val="44536A"/>
                </a:solidFill>
                <a:latin typeface="Arial"/>
                <a:cs typeface="Arial"/>
              </a:rPr>
              <a:t>cố</a:t>
            </a:r>
            <a:r>
              <a:rPr lang="vi-VN" sz="2800" b="1" spc="-4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lang="vi-VN" sz="2800" b="1" spc="-90" dirty="0">
                <a:solidFill>
                  <a:srgbClr val="44536A"/>
                </a:solidFill>
                <a:latin typeface="Arial"/>
                <a:cs typeface="Arial"/>
              </a:rPr>
              <a:t>định</a:t>
            </a:r>
            <a:endParaRPr lang="vi-VN" sz="2800" dirty="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</a:pPr>
            <a:r>
              <a:rPr lang="vi-VN" sz="2800" b="1" spc="-125" dirty="0">
                <a:solidFill>
                  <a:srgbClr val="44536A"/>
                </a:solidFill>
                <a:latin typeface="Arial"/>
                <a:cs typeface="Arial"/>
              </a:rPr>
              <a:t>(Fixed</a:t>
            </a:r>
            <a:r>
              <a:rPr lang="vi-VN" sz="2800" b="1" spc="-9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lang="vi-VN" sz="2800" b="1" spc="-100" dirty="0">
                <a:solidFill>
                  <a:srgbClr val="44536A"/>
                </a:solidFill>
                <a:latin typeface="Arial"/>
                <a:cs typeface="Arial"/>
              </a:rPr>
              <a:t>mindset)</a:t>
            </a:r>
            <a:endParaRPr lang="vi-VN" sz="2800" dirty="0">
              <a:latin typeface="Arial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809563-EB08-4D75-9A1D-F498493EC22F}"/>
              </a:ext>
            </a:extLst>
          </p:cNvPr>
          <p:cNvSpPr txBox="1"/>
          <p:nvPr/>
        </p:nvSpPr>
        <p:spPr>
          <a:xfrm>
            <a:off x="4953001" y="3995988"/>
            <a:ext cx="34914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300"/>
              </a:spcBef>
              <a:buClr>
                <a:srgbClr val="5B9BD4"/>
              </a:buClr>
              <a:buSzPct val="78787"/>
              <a:buFont typeface="Arial" panose="020B0604020202020204" pitchFamily="34" charset="0"/>
              <a:buChar char="•"/>
              <a:tabLst>
                <a:tab pos="205104" algn="l"/>
              </a:tabLst>
            </a:pPr>
            <a:r>
              <a:rPr lang="vi-VN" sz="2800" b="1" spc="-105" dirty="0">
                <a:solidFill>
                  <a:srgbClr val="FF0000"/>
                </a:solidFill>
                <a:latin typeface="Arial"/>
                <a:cs typeface="Arial"/>
              </a:rPr>
              <a:t>Nếp </a:t>
            </a:r>
            <a:r>
              <a:rPr lang="vi-VN" sz="2800" b="1" spc="-135" dirty="0">
                <a:solidFill>
                  <a:srgbClr val="FF0000"/>
                </a:solidFill>
                <a:latin typeface="Arial"/>
                <a:cs typeface="Arial"/>
              </a:rPr>
              <a:t>nghĩ </a:t>
            </a:r>
            <a:r>
              <a:rPr lang="vi-VN" sz="2800" b="1" spc="-85" dirty="0">
                <a:solidFill>
                  <a:srgbClr val="FF0000"/>
                </a:solidFill>
                <a:latin typeface="Arial"/>
                <a:cs typeface="Arial"/>
              </a:rPr>
              <a:t>phát</a:t>
            </a:r>
            <a:r>
              <a:rPr lang="vi-VN" sz="28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vi-VN" sz="2800" b="1" spc="-60" dirty="0">
                <a:solidFill>
                  <a:srgbClr val="FF0000"/>
                </a:solidFill>
                <a:latin typeface="Arial"/>
                <a:cs typeface="Arial"/>
              </a:rPr>
              <a:t>triển</a:t>
            </a:r>
            <a:endParaRPr lang="vi-VN" sz="28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vi-VN" sz="2800" b="1" spc="-90" dirty="0">
                <a:solidFill>
                  <a:srgbClr val="FF0000"/>
                </a:solidFill>
                <a:latin typeface="Arial"/>
                <a:cs typeface="Arial"/>
              </a:rPr>
              <a:t>(Growth</a:t>
            </a:r>
            <a:r>
              <a:rPr lang="vi-VN" sz="28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vi-VN" sz="2800" b="1" spc="-105" dirty="0">
                <a:solidFill>
                  <a:srgbClr val="FF0000"/>
                </a:solidFill>
                <a:latin typeface="Arial"/>
                <a:cs typeface="Arial"/>
              </a:rPr>
              <a:t>mindset)</a:t>
            </a:r>
            <a:endParaRPr lang="vi-VN" sz="2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710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AE64-0A82-43E0-AF3E-BFCDD4C1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Trải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  <a:br>
              <a:rPr lang="en-US" dirty="0"/>
            </a:br>
            <a:endParaRPr lang="vi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7D4C-49C4-4BF3-9200-A23622A97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27000" marR="155575" indent="-114300">
              <a:tabLst>
                <a:tab pos="127000" algn="l"/>
              </a:tabLst>
            </a:pPr>
            <a:r>
              <a:rPr lang="vi-VN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vi-VN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lang="vi-VN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lang="vi-VN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 </a:t>
            </a:r>
            <a:r>
              <a:rPr lang="vi-VN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lang="vi-VN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</a:t>
            </a:r>
            <a:r>
              <a:rPr lang="vi-VN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thân, </a:t>
            </a:r>
            <a:r>
              <a:rPr lang="vi-VN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khám  </a:t>
            </a:r>
            <a:r>
              <a:rPr lang="vi-VN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 </a:t>
            </a:r>
            <a:r>
              <a:rPr lang="vi-VN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vi-VN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thân;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54"/>
              </a:spcBef>
              <a:tabLst>
                <a:tab pos="127000" algn="l"/>
              </a:tabLst>
            </a:pPr>
            <a:r>
              <a:rPr lang="vi-VN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vi-VN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lang="vi-VN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lang="vi-VN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lang="vi-VN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vi-VN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năng;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290"/>
              </a:spcBef>
              <a:tabLst>
                <a:tab pos="127000" algn="l"/>
              </a:tabLst>
            </a:pPr>
            <a:r>
              <a:rPr lang="vi-VN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vi-VN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lang="vi-VN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lang="vi-VN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nghiệm/sống/thực </a:t>
            </a:r>
            <a:r>
              <a:rPr lang="vi-VN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pc="-3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vi-VN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chất,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8213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304800" y="403187"/>
            <a:ext cx="8458200" cy="140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cần nếp nghĩ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dạy – học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78787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304800" y="403187"/>
            <a:ext cx="8458200" cy="5388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cần nếp nghĩ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trải nghiệm?</a:t>
            </a:r>
          </a:p>
          <a:p>
            <a:pPr marL="127000" indent="-114300">
              <a:lnSpc>
                <a:spcPct val="150000"/>
              </a:lnSpc>
              <a:spcBef>
                <a:spcPts val="74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nghiệm: thường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 sót</a:t>
            </a:r>
          </a:p>
          <a:p>
            <a:pPr marL="127000" indent="-114300">
              <a:lnSpc>
                <a:spcPct val="15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học từ sai sót/thất bại</a:t>
            </a:r>
          </a:p>
          <a:p>
            <a:pPr marL="127000" indent="-114300">
              <a:lnSpc>
                <a:spcPct val="15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cố gắng vì có thể phải đi làm lại</a:t>
            </a:r>
          </a:p>
          <a:p>
            <a:pPr marL="127000" indent="-114300">
              <a:lnSpc>
                <a:spcPct val="15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nghĩ phát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và nền tảng cho phát triển năng lực</a:t>
            </a:r>
          </a:p>
        </p:txBody>
      </p:sp>
    </p:spTree>
    <p:extLst>
      <p:ext uri="{BB962C8B-B14F-4D97-AF65-F5344CB8AC3E}">
        <p14:creationId xmlns:p14="http://schemas.microsoft.com/office/powerpoint/2010/main" val="1997623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2253214" y="457200"/>
            <a:ext cx="4572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vi-VN" sz="2800" spc="-10" dirty="0">
                <a:latin typeface="Arial"/>
                <a:cs typeface="Arial"/>
              </a:rPr>
              <a:t>SO SÁNH 2 NẾP NGHĨ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7"/>
          <p:cNvSpPr/>
          <p:nvPr/>
        </p:nvSpPr>
        <p:spPr>
          <a:xfrm>
            <a:off x="246743" y="1575408"/>
            <a:ext cx="4073971" cy="4977792"/>
          </a:xfrm>
          <a:custGeom>
            <a:avLst/>
            <a:gdLst/>
            <a:ahLst/>
            <a:cxnLst/>
            <a:rect l="l" t="t" r="r" b="b"/>
            <a:pathLst>
              <a:path w="2057400" h="2202179">
                <a:moveTo>
                  <a:pt x="0" y="2202180"/>
                </a:moveTo>
                <a:lnTo>
                  <a:pt x="2057400" y="2202180"/>
                </a:lnTo>
                <a:lnTo>
                  <a:pt x="2057400" y="0"/>
                </a:lnTo>
                <a:lnTo>
                  <a:pt x="0" y="0"/>
                </a:lnTo>
                <a:lnTo>
                  <a:pt x="0" y="2202180"/>
                </a:lnTo>
                <a:close/>
              </a:path>
            </a:pathLst>
          </a:custGeom>
          <a:ln w="457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8"/>
          <p:cNvSpPr txBox="1"/>
          <p:nvPr/>
        </p:nvSpPr>
        <p:spPr>
          <a:xfrm>
            <a:off x="311124" y="1758489"/>
            <a:ext cx="3943202" cy="3080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cố</a:t>
            </a:r>
          </a:p>
          <a:p>
            <a:pPr marL="127000" marR="5080">
              <a:spcBef>
                <a:spcPts val="11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chờ đợi mọi thứ tốt  đẹp xảy ra một cách tự  động!</a:t>
            </a:r>
          </a:p>
          <a:p>
            <a:pPr marL="127000" indent="-114300">
              <a:spcBef>
                <a:spcPts val="32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 duy cố định tin rằng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vấn đề là dấu hiệu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những rạn nứt sâu!</a:t>
            </a:r>
          </a:p>
        </p:txBody>
      </p:sp>
      <p:sp>
        <p:nvSpPr>
          <p:cNvPr id="7" name="object 9"/>
          <p:cNvSpPr/>
          <p:nvPr/>
        </p:nvSpPr>
        <p:spPr>
          <a:xfrm>
            <a:off x="4547046" y="1558182"/>
            <a:ext cx="4375747" cy="4995016"/>
          </a:xfrm>
          <a:custGeom>
            <a:avLst/>
            <a:gdLst/>
            <a:ahLst/>
            <a:cxnLst/>
            <a:rect l="l" t="t" r="r" b="b"/>
            <a:pathLst>
              <a:path w="2209800" h="2209800">
                <a:moveTo>
                  <a:pt x="0" y="2209799"/>
                </a:moveTo>
                <a:lnTo>
                  <a:pt x="2209800" y="2209799"/>
                </a:lnTo>
                <a:lnTo>
                  <a:pt x="2209800" y="0"/>
                </a:lnTo>
                <a:lnTo>
                  <a:pt x="0" y="0"/>
                </a:lnTo>
                <a:lnTo>
                  <a:pt x="0" y="2209799"/>
                </a:lnTo>
                <a:close/>
              </a:path>
            </a:pathLst>
          </a:custGeom>
          <a:ln w="4572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10"/>
          <p:cNvSpPr txBox="1"/>
          <p:nvPr/>
        </p:nvSpPr>
        <p:spPr>
          <a:xfrm>
            <a:off x="4612684" y="1690487"/>
            <a:ext cx="4143128" cy="4842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phát</a:t>
            </a:r>
          </a:p>
          <a:p>
            <a:pPr marL="127000"/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biết rằng mình cần</a:t>
            </a:r>
          </a:p>
          <a:p>
            <a:pPr marL="127000" marR="38735">
              <a:spcBef>
                <a:spcPts val="165"/>
              </a:spcBef>
            </a:pP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 nỗ lực dựng xây điều  tốt đẹp.</a:t>
            </a:r>
          </a:p>
          <a:p>
            <a:pPr marL="127000" marR="5080" indent="-114300">
              <a:spcBef>
                <a:spcPts val="515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 duy phát triển tin rằng  bạn, người có tương quan  với bạn, và tương quan</a:t>
            </a:r>
          </a:p>
          <a:p>
            <a:pPr marL="127000" marR="37465"/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người có thể gặp  khó khăn nhưng luôn có  thể phát triển và thay đổi  tích cực.</a:t>
            </a:r>
          </a:p>
        </p:txBody>
      </p:sp>
      <p:sp>
        <p:nvSpPr>
          <p:cNvPr id="9" name="object 11"/>
          <p:cNvSpPr/>
          <p:nvPr/>
        </p:nvSpPr>
        <p:spPr>
          <a:xfrm>
            <a:off x="7162800" y="381000"/>
            <a:ext cx="1759993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228600" y="340407"/>
            <a:ext cx="1486405" cy="10311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1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133600" y="1066800"/>
            <a:ext cx="405625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20" dirty="0">
                <a:solidFill>
                  <a:srgbClr val="C00000"/>
                </a:solidFill>
                <a:latin typeface="DejaVu Sans"/>
                <a:cs typeface="DejaVu Sans"/>
              </a:rPr>
              <a:t>S </a:t>
            </a:r>
            <a:r>
              <a:rPr sz="4800" spc="-275" dirty="0">
                <a:solidFill>
                  <a:srgbClr val="C00000"/>
                </a:solidFill>
                <a:latin typeface="DejaVu Sans"/>
                <a:cs typeface="DejaVu Sans"/>
              </a:rPr>
              <a:t>= </a:t>
            </a:r>
            <a:r>
              <a:rPr sz="4800" spc="-185" dirty="0">
                <a:solidFill>
                  <a:srgbClr val="C00000"/>
                </a:solidFill>
                <a:latin typeface="DejaVu Sans"/>
                <a:cs typeface="DejaVu Sans"/>
              </a:rPr>
              <a:t>A </a:t>
            </a:r>
            <a:r>
              <a:rPr sz="4800" spc="-375" dirty="0">
                <a:solidFill>
                  <a:srgbClr val="C00000"/>
                </a:solidFill>
                <a:latin typeface="DejaVu Sans"/>
                <a:cs typeface="DejaVu Sans"/>
              </a:rPr>
              <a:t>×</a:t>
            </a:r>
            <a:r>
              <a:rPr sz="4800" spc="-560" dirty="0">
                <a:solidFill>
                  <a:srgbClr val="C00000"/>
                </a:solidFill>
                <a:latin typeface="DejaVu Sans"/>
                <a:cs typeface="DejaVu Sans"/>
              </a:rPr>
              <a:t> </a:t>
            </a:r>
            <a:r>
              <a:rPr sz="4800" spc="-105" dirty="0">
                <a:solidFill>
                  <a:srgbClr val="C00000"/>
                </a:solidFill>
                <a:latin typeface="DejaVu Sans"/>
                <a:cs typeface="DejaVu Sans"/>
              </a:rPr>
              <a:t>E</a:t>
            </a:r>
            <a:r>
              <a:rPr sz="4800" spc="-157" baseline="27777" dirty="0">
                <a:solidFill>
                  <a:srgbClr val="C00000"/>
                </a:solidFill>
                <a:latin typeface="DejaVu Sans"/>
                <a:cs typeface="DejaVu Sans"/>
              </a:rPr>
              <a:t>2</a:t>
            </a:r>
            <a:endParaRPr sz="4800" baseline="27777" dirty="0">
              <a:latin typeface="DejaVu Sans"/>
              <a:cs typeface="DejaVu Sans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447800" y="1905000"/>
            <a:ext cx="6629400" cy="16036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uccess : Thành công</a:t>
            </a:r>
          </a:p>
          <a:p>
            <a:pPr marL="127000" indent="-114300">
              <a:spcBef>
                <a:spcPts val="2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bility: Năng lực</a:t>
            </a:r>
          </a:p>
          <a:p>
            <a:pPr marL="849630"/>
            <a:r>
              <a:rPr sz="2400" dirty="0">
                <a:latin typeface="Arial"/>
                <a:cs typeface="Arial"/>
              </a:rPr>
              <a:t>(thông minh, tính cách, tài năng…)</a:t>
            </a:r>
          </a:p>
          <a:p>
            <a:pPr marL="127000" indent="-114300">
              <a:spcBef>
                <a:spcPts val="290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ffort: Nỗ lực</a:t>
            </a:r>
          </a:p>
        </p:txBody>
      </p:sp>
    </p:spTree>
    <p:extLst>
      <p:ext uri="{BB962C8B-B14F-4D97-AF65-F5344CB8AC3E}">
        <p14:creationId xmlns:p14="http://schemas.microsoft.com/office/powerpoint/2010/main" val="4170674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460927" y="1703061"/>
            <a:ext cx="406260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4000" spc="-2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 </a:t>
            </a:r>
            <a:r>
              <a:rPr sz="4000" spc="-3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sz="4000" spc="-6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000" spc="-150" baseline="27777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4000" baseline="2777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562781" y="2533377"/>
            <a:ext cx="393470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spc="-1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 </a:t>
            </a:r>
            <a:r>
              <a:rPr sz="4000" spc="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</a:t>
            </a:r>
            <a:r>
              <a:rPr sz="4000" spc="-4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0" y="3793661"/>
            <a:ext cx="9144000" cy="1944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155" dirty="0">
                <a:latin typeface="Arial"/>
                <a:cs typeface="Arial"/>
              </a:rPr>
              <a:t>Nếp </a:t>
            </a:r>
            <a:r>
              <a:rPr sz="3600" spc="-145" dirty="0">
                <a:latin typeface="Arial"/>
                <a:cs typeface="Arial"/>
              </a:rPr>
              <a:t>nghĩ </a:t>
            </a:r>
            <a:r>
              <a:rPr sz="3600" spc="-85" dirty="0">
                <a:latin typeface="Arial"/>
                <a:cs typeface="Arial"/>
              </a:rPr>
              <a:t>phát </a:t>
            </a:r>
            <a:r>
              <a:rPr sz="3600" spc="-25" dirty="0">
                <a:latin typeface="Arial"/>
                <a:cs typeface="Arial"/>
              </a:rPr>
              <a:t>triển</a:t>
            </a:r>
            <a:r>
              <a:rPr sz="3600" spc="-490" dirty="0">
                <a:latin typeface="Arial"/>
                <a:cs typeface="Arial"/>
              </a:rPr>
              <a:t> </a:t>
            </a:r>
            <a:r>
              <a:rPr sz="3600" spc="-125" dirty="0">
                <a:latin typeface="Arial"/>
                <a:cs typeface="Arial"/>
              </a:rPr>
              <a:t>cho </a:t>
            </a:r>
            <a:r>
              <a:rPr sz="3600" spc="5" dirty="0">
                <a:latin typeface="Arial"/>
                <a:cs typeface="Arial"/>
              </a:rPr>
              <a:t>trò</a:t>
            </a:r>
            <a:endParaRPr sz="3600" dirty="0">
              <a:latin typeface="Arial"/>
              <a:cs typeface="Arial"/>
            </a:endParaRPr>
          </a:p>
          <a:p>
            <a:pPr marL="702945" marR="57785" indent="-637540" algn="just">
              <a:spcBef>
                <a:spcPts val="2130"/>
              </a:spcBef>
            </a:pPr>
            <a:r>
              <a:rPr sz="3600" spc="-155" dirty="0">
                <a:latin typeface="Arial"/>
                <a:cs typeface="Arial"/>
              </a:rPr>
              <a:t>Làm </a:t>
            </a:r>
            <a:r>
              <a:rPr sz="3600" spc="-125" dirty="0">
                <a:latin typeface="Arial"/>
                <a:cs typeface="Arial"/>
              </a:rPr>
              <a:t>cách </a:t>
            </a:r>
            <a:r>
              <a:rPr sz="3600" spc="-90" dirty="0">
                <a:latin typeface="Arial"/>
                <a:cs typeface="Arial"/>
              </a:rPr>
              <a:t>nào </a:t>
            </a:r>
            <a:r>
              <a:rPr sz="3600" spc="-60" dirty="0">
                <a:latin typeface="Arial"/>
                <a:cs typeface="Arial"/>
              </a:rPr>
              <a:t>để </a:t>
            </a:r>
            <a:r>
              <a:rPr sz="3600" spc="-65" dirty="0">
                <a:latin typeface="Arial"/>
                <a:cs typeface="Arial"/>
              </a:rPr>
              <a:t>giúp </a:t>
            </a:r>
            <a:r>
              <a:rPr sz="3600" spc="10" dirty="0">
                <a:latin typeface="Arial"/>
                <a:cs typeface="Arial"/>
              </a:rPr>
              <a:t>trò </a:t>
            </a:r>
            <a:r>
              <a:rPr sz="3600" spc="-110" dirty="0">
                <a:latin typeface="Arial"/>
                <a:cs typeface="Arial"/>
              </a:rPr>
              <a:t>có</a:t>
            </a:r>
            <a:r>
              <a:rPr sz="3600" spc="-204" dirty="0">
                <a:latin typeface="Arial"/>
                <a:cs typeface="Arial"/>
              </a:rPr>
              <a:t> </a:t>
            </a:r>
            <a:r>
              <a:rPr sz="3600" spc="-75" dirty="0" err="1">
                <a:latin typeface="Arial"/>
                <a:cs typeface="Arial"/>
              </a:rPr>
              <a:t>được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spc="-75" dirty="0" err="1">
                <a:latin typeface="Arial"/>
                <a:cs typeface="Arial"/>
              </a:rPr>
              <a:t>nếp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spc="-95" dirty="0" err="1">
                <a:latin typeface="Arial"/>
                <a:cs typeface="Arial"/>
              </a:rPr>
              <a:t>nghĩ</a:t>
            </a:r>
            <a:r>
              <a:rPr lang="vi-VN" sz="3600" spc="-95" dirty="0">
                <a:latin typeface="Arial"/>
                <a:cs typeface="Arial"/>
              </a:rPr>
              <a:t> </a:t>
            </a:r>
            <a:r>
              <a:rPr sz="3600" spc="-45" dirty="0" err="1">
                <a:latin typeface="Arial"/>
                <a:cs typeface="Arial"/>
              </a:rPr>
              <a:t>phát</a:t>
            </a:r>
            <a:r>
              <a:rPr sz="3600" spc="-150" dirty="0">
                <a:latin typeface="Arial"/>
                <a:cs typeface="Arial"/>
              </a:rPr>
              <a:t> </a:t>
            </a:r>
            <a:r>
              <a:rPr sz="3600" spc="-35" dirty="0">
                <a:latin typeface="Arial"/>
                <a:cs typeface="Arial"/>
              </a:rPr>
              <a:t>triển?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436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281049" y="1600200"/>
            <a:ext cx="8253351" cy="15215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phạm sai lầm, ví dụ trong thực  hành/bài tập/kiểm tra, làm chưa được  một số hoạt động, thầy/cô làm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cá nhân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1390360" y="3505200"/>
            <a:ext cx="7144040" cy="188833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đón nhận sai lầm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0820" indent="-198120">
              <a:lnSpc>
                <a:spcPct val="100000"/>
              </a:lnSpc>
              <a:spcBef>
                <a:spcPts val="29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giúp trò đón nhận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0820" indent="-198120">
              <a:lnSpc>
                <a:spcPct val="100000"/>
              </a:lnSpc>
              <a:spcBef>
                <a:spcPts val="2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“Ồ, cái não của em đang học, khi em làm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0820" indent="-198120">
              <a:lnSpc>
                <a:spcPct val="100000"/>
              </a:lnSpc>
              <a:spcBef>
                <a:spcPts val="28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Tặng một trái tim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94448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hỏi câu hỏi rất “ngô nghê”,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“khờ”, rất cơ bản... thì thầy/cô làm gì?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3509204"/>
            <a:ext cx="7162800" cy="1219200"/>
            <a:chOff x="1066800" y="3509204"/>
            <a:chExt cx="7162800" cy="1219200"/>
          </a:xfrm>
        </p:grpSpPr>
        <p:sp>
          <p:nvSpPr>
            <p:cNvPr id="6" name="object 4"/>
            <p:cNvSpPr txBox="1"/>
            <p:nvPr/>
          </p:nvSpPr>
          <p:spPr>
            <a:xfrm>
              <a:off x="1066800" y="3663230"/>
              <a:ext cx="5620040" cy="911147"/>
            </a:xfrm>
            <a:prstGeom prst="rect">
              <a:avLst/>
            </a:prstGeom>
          </p:spPr>
          <p:txBody>
            <a:bodyPr vert="horz" wrap="square" lIns="0" tIns="48895" rIns="0" bIns="0" rtlCol="0">
              <a:spAutoFit/>
            </a:bodyPr>
            <a:lstStyle/>
            <a:p>
              <a:pPr marL="210820" indent="-198120">
                <a:lnSpc>
                  <a:spcPct val="100000"/>
                </a:lnSpc>
                <a:spcBef>
                  <a:spcPts val="385"/>
                </a:spcBef>
                <a:buChar char="•"/>
                <a:tabLst>
                  <a:tab pos="210820" algn="l"/>
                </a:tabLst>
              </a:pPr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 vừa giảng cho các anh chị rồi đấy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nhé. Vậy mà cũng chưa hiểu hả?</a:t>
              </a:r>
            </a:p>
          </p:txBody>
        </p:sp>
        <p:sp>
          <p:nvSpPr>
            <p:cNvPr id="7" name="object 5"/>
            <p:cNvSpPr/>
            <p:nvPr/>
          </p:nvSpPr>
          <p:spPr>
            <a:xfrm>
              <a:off x="7010400" y="3509204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535304" h="535304">
                  <a:moveTo>
                    <a:pt x="267462" y="0"/>
                  </a:moveTo>
                  <a:lnTo>
                    <a:pt x="219389" y="4309"/>
                  </a:lnTo>
                  <a:lnTo>
                    <a:pt x="174141" y="16734"/>
                  </a:lnTo>
                  <a:lnTo>
                    <a:pt x="132475" y="36519"/>
                  </a:lnTo>
                  <a:lnTo>
                    <a:pt x="95145" y="62908"/>
                  </a:lnTo>
                  <a:lnTo>
                    <a:pt x="62908" y="95145"/>
                  </a:lnTo>
                  <a:lnTo>
                    <a:pt x="36519" y="132475"/>
                  </a:lnTo>
                  <a:lnTo>
                    <a:pt x="16734" y="174141"/>
                  </a:lnTo>
                  <a:lnTo>
                    <a:pt x="4305" y="219440"/>
                  </a:lnTo>
                  <a:lnTo>
                    <a:pt x="0" y="267461"/>
                  </a:lnTo>
                  <a:lnTo>
                    <a:pt x="4309" y="315534"/>
                  </a:lnTo>
                  <a:lnTo>
                    <a:pt x="16734" y="360782"/>
                  </a:lnTo>
                  <a:lnTo>
                    <a:pt x="36519" y="402448"/>
                  </a:lnTo>
                  <a:lnTo>
                    <a:pt x="62908" y="439778"/>
                  </a:lnTo>
                  <a:lnTo>
                    <a:pt x="95145" y="472015"/>
                  </a:lnTo>
                  <a:lnTo>
                    <a:pt x="132475" y="498404"/>
                  </a:lnTo>
                  <a:lnTo>
                    <a:pt x="174141" y="518189"/>
                  </a:lnTo>
                  <a:lnTo>
                    <a:pt x="219389" y="530614"/>
                  </a:lnTo>
                  <a:lnTo>
                    <a:pt x="267462" y="534923"/>
                  </a:lnTo>
                  <a:lnTo>
                    <a:pt x="315534" y="530614"/>
                  </a:lnTo>
                  <a:lnTo>
                    <a:pt x="360782" y="518189"/>
                  </a:lnTo>
                  <a:lnTo>
                    <a:pt x="402448" y="498404"/>
                  </a:lnTo>
                  <a:lnTo>
                    <a:pt x="439778" y="472015"/>
                  </a:lnTo>
                  <a:lnTo>
                    <a:pt x="472015" y="439778"/>
                  </a:lnTo>
                  <a:lnTo>
                    <a:pt x="475635" y="434657"/>
                  </a:lnTo>
                  <a:lnTo>
                    <a:pt x="267462" y="434657"/>
                  </a:lnTo>
                  <a:lnTo>
                    <a:pt x="226909" y="429656"/>
                  </a:lnTo>
                  <a:lnTo>
                    <a:pt x="188213" y="414654"/>
                  </a:lnTo>
                  <a:lnTo>
                    <a:pt x="151916" y="388312"/>
                  </a:lnTo>
                  <a:lnTo>
                    <a:pt x="124737" y="354536"/>
                  </a:lnTo>
                  <a:lnTo>
                    <a:pt x="107330" y="315483"/>
                  </a:lnTo>
                  <a:lnTo>
                    <a:pt x="100348" y="273308"/>
                  </a:lnTo>
                  <a:lnTo>
                    <a:pt x="104443" y="230166"/>
                  </a:lnTo>
                  <a:lnTo>
                    <a:pt x="120269" y="188213"/>
                  </a:lnTo>
                  <a:lnTo>
                    <a:pt x="256159" y="188213"/>
                  </a:lnTo>
                  <a:lnTo>
                    <a:pt x="188213" y="120268"/>
                  </a:lnTo>
                  <a:lnTo>
                    <a:pt x="226909" y="105267"/>
                  </a:lnTo>
                  <a:lnTo>
                    <a:pt x="267462" y="100266"/>
                  </a:lnTo>
                  <a:lnTo>
                    <a:pt x="475635" y="100266"/>
                  </a:lnTo>
                  <a:lnTo>
                    <a:pt x="472015" y="95145"/>
                  </a:lnTo>
                  <a:lnTo>
                    <a:pt x="439778" y="62908"/>
                  </a:lnTo>
                  <a:lnTo>
                    <a:pt x="402448" y="36519"/>
                  </a:lnTo>
                  <a:lnTo>
                    <a:pt x="360782" y="16734"/>
                  </a:lnTo>
                  <a:lnTo>
                    <a:pt x="315534" y="4309"/>
                  </a:lnTo>
                  <a:lnTo>
                    <a:pt x="267462" y="0"/>
                  </a:lnTo>
                  <a:close/>
                </a:path>
                <a:path w="535304" h="535304">
                  <a:moveTo>
                    <a:pt x="256159" y="188213"/>
                  </a:moveTo>
                  <a:lnTo>
                    <a:pt x="120269" y="188213"/>
                  </a:lnTo>
                  <a:lnTo>
                    <a:pt x="346710" y="414654"/>
                  </a:lnTo>
                  <a:lnTo>
                    <a:pt x="308014" y="429656"/>
                  </a:lnTo>
                  <a:lnTo>
                    <a:pt x="267462" y="434657"/>
                  </a:lnTo>
                  <a:lnTo>
                    <a:pt x="475635" y="434657"/>
                  </a:lnTo>
                  <a:lnTo>
                    <a:pt x="498404" y="402448"/>
                  </a:lnTo>
                  <a:lnTo>
                    <a:pt x="518189" y="360782"/>
                  </a:lnTo>
                  <a:lnTo>
                    <a:pt x="522053" y="346709"/>
                  </a:lnTo>
                  <a:lnTo>
                    <a:pt x="414654" y="346709"/>
                  </a:lnTo>
                  <a:lnTo>
                    <a:pt x="256159" y="188213"/>
                  </a:lnTo>
                  <a:close/>
                </a:path>
                <a:path w="535304" h="535304">
                  <a:moveTo>
                    <a:pt x="475635" y="100266"/>
                  </a:moveTo>
                  <a:lnTo>
                    <a:pt x="267462" y="100266"/>
                  </a:lnTo>
                  <a:lnTo>
                    <a:pt x="308014" y="105267"/>
                  </a:lnTo>
                  <a:lnTo>
                    <a:pt x="346710" y="120268"/>
                  </a:lnTo>
                  <a:lnTo>
                    <a:pt x="383007" y="146611"/>
                  </a:lnTo>
                  <a:lnTo>
                    <a:pt x="410186" y="180387"/>
                  </a:lnTo>
                  <a:lnTo>
                    <a:pt x="427593" y="219440"/>
                  </a:lnTo>
                  <a:lnTo>
                    <a:pt x="434575" y="261615"/>
                  </a:lnTo>
                  <a:lnTo>
                    <a:pt x="430480" y="304757"/>
                  </a:lnTo>
                  <a:lnTo>
                    <a:pt x="414654" y="346709"/>
                  </a:lnTo>
                  <a:lnTo>
                    <a:pt x="522053" y="346709"/>
                  </a:lnTo>
                  <a:lnTo>
                    <a:pt x="530618" y="315483"/>
                  </a:lnTo>
                  <a:lnTo>
                    <a:pt x="534924" y="267461"/>
                  </a:lnTo>
                  <a:lnTo>
                    <a:pt x="530614" y="219389"/>
                  </a:lnTo>
                  <a:lnTo>
                    <a:pt x="518189" y="174141"/>
                  </a:lnTo>
                  <a:lnTo>
                    <a:pt x="498404" y="132475"/>
                  </a:lnTo>
                  <a:lnTo>
                    <a:pt x="475635" y="10026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626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685800"/>
            <a:ext cx="8534400" cy="364522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để trò được lớn lên bằng những câu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 nhận từng câu hỏi </a:t>
            </a:r>
            <a:r>
              <a:rPr lang="vi-V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trò: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“Cám ơn em đã đặt câu hỏi”.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“Hãy tiếp tục hỏi vì đây là cách để em được lớn lên đấy”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 Nếu trò hay hỏi linh tinh thì hãy dành  chút thời gian ngoài giờ giúp trò biết đặt câu hỏi đúng lúc.</a:t>
            </a:r>
          </a:p>
        </p:txBody>
      </p:sp>
      <p:sp>
        <p:nvSpPr>
          <p:cNvPr id="8" name="object 4"/>
          <p:cNvSpPr txBox="1"/>
          <p:nvPr/>
        </p:nvSpPr>
        <p:spPr>
          <a:xfrm>
            <a:off x="381000" y="4670404"/>
            <a:ext cx="8305800" cy="157799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210820" algn="l"/>
              </a:tabLst>
            </a:pP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trò đạt được kết quả tốt, làm được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kiểm tra, hoàn thành tốt dự án…</a:t>
            </a:r>
          </a:p>
        </p:txBody>
      </p:sp>
    </p:spTree>
    <p:extLst>
      <p:ext uri="{BB962C8B-B14F-4D97-AF65-F5344CB8AC3E}">
        <p14:creationId xmlns:p14="http://schemas.microsoft.com/office/powerpoint/2010/main" val="424113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461945"/>
            <a:ext cx="4267201" cy="520655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spcBef>
                <a:spcPts val="940"/>
              </a:spcBef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9380" indent="-114300" algn="just">
              <a:spcBef>
                <a:spcPts val="850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minh,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229870" indent="-114300">
              <a:spcBef>
                <a:spcPts val="509"/>
              </a:spcBef>
              <a:buChar char="•"/>
              <a:tabLst>
                <a:tab pos="127000" algn="l"/>
              </a:tabLst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 tiếng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đấy.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sz="28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484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đạt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nó!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rằng em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sz="28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7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484"/>
              </a:spcBef>
              <a:tabLst>
                <a:tab pos="12700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5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648200" y="498440"/>
            <a:ext cx="4081526" cy="59785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50495">
              <a:spcBef>
                <a:spcPts val="940"/>
              </a:spcBef>
            </a:pPr>
            <a:r>
              <a:rPr sz="2800" spc="-1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 </a:t>
            </a:r>
            <a:r>
              <a:rPr sz="2800" spc="-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sz="2800" spc="-2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655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sz="2800" spc="-1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28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</a:t>
            </a:r>
            <a:r>
              <a:rPr sz="2800" spc="-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sz="2800" spc="-2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chỉ.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3664" indent="-114300" algn="just">
              <a:spcBef>
                <a:spcPts val="530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2800" spc="-1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sz="28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0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sz="2800" spc="-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</a:t>
            </a:r>
            <a:r>
              <a:rPr sz="2800" spc="-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sz="2800" spc="-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thế.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0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</a:t>
            </a:r>
            <a:r>
              <a:rPr sz="28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 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2800" spc="-25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</a:t>
            </a:r>
            <a:r>
              <a:rPr sz="2800" spc="-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sz="2800" spc="-3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sz="2800" spc="-1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spc="-2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nó.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43510" indent="-114300" algn="just">
              <a:spcBef>
                <a:spcPts val="515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</a:t>
            </a:r>
            <a:r>
              <a:rPr sz="2800" spc="-10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 </a:t>
            </a:r>
            <a:r>
              <a:rPr sz="2800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lại,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28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trung, </a:t>
            </a:r>
            <a:r>
              <a:rPr sz="2800" spc="-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spc="-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 </a:t>
            </a:r>
            <a:r>
              <a:rPr sz="2800" spc="-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việc. </a:t>
            </a:r>
            <a:r>
              <a:rPr sz="28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sz="2800" spc="-1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tuyệt!</a:t>
            </a:r>
          </a:p>
        </p:txBody>
      </p:sp>
      <p:sp>
        <p:nvSpPr>
          <p:cNvPr id="6" name="object 4"/>
          <p:cNvSpPr/>
          <p:nvPr/>
        </p:nvSpPr>
        <p:spPr>
          <a:xfrm>
            <a:off x="2057401" y="762000"/>
            <a:ext cx="268199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33400" y="0"/>
                </a:moveTo>
                <a:lnTo>
                  <a:pt x="533400" y="38100"/>
                </a:lnTo>
                <a:lnTo>
                  <a:pt x="0" y="38100"/>
                </a:lnTo>
                <a:lnTo>
                  <a:pt x="0" y="114300"/>
                </a:lnTo>
                <a:lnTo>
                  <a:pt x="533400" y="114300"/>
                </a:lnTo>
                <a:lnTo>
                  <a:pt x="533400" y="152400"/>
                </a:lnTo>
                <a:lnTo>
                  <a:pt x="609600" y="76200"/>
                </a:lnTo>
                <a:lnTo>
                  <a:pt x="533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762000" y="609600"/>
            <a:ext cx="7924800" cy="5707973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0" marR="5080" indent="-114300" algn="just">
              <a:spcBef>
                <a:spcPts val="310"/>
              </a:spcBef>
              <a:buChar char="•"/>
              <a:tabLst>
                <a:tab pos="127000" algn="l"/>
              </a:tabLst>
            </a:pP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tế,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nhóm: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sz="40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định, </a:t>
            </a:r>
            <a:r>
              <a:rPr sz="40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7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25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105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lẫn”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74930" indent="-114300" algn="just">
              <a:spcBef>
                <a:spcPts val="520"/>
              </a:spcBef>
              <a:buChar char="•"/>
              <a:tabLst>
                <a:tab pos="127000" algn="l"/>
              </a:tabLst>
            </a:pP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25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365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lẫn”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4000" spc="-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algn="just"/>
            <a:r>
              <a:rPr sz="40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triển.</a:t>
            </a:r>
            <a:endParaRPr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01600" indent="-114300" algn="just">
              <a:spcBef>
                <a:spcPts val="495"/>
              </a:spcBef>
              <a:buChar char="•"/>
              <a:tabLst>
                <a:tab pos="127000" algn="l"/>
              </a:tabLst>
            </a:pP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sz="4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tiêu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4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cực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4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4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sz="40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trộn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4000" spc="-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4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740229" y="685800"/>
            <a:ext cx="8001000" cy="34900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600"/>
              </a:spcBef>
              <a:spcAft>
                <a:spcPts val="600"/>
              </a:spcAft>
              <a:tabLst>
                <a:tab pos="127000" algn="l"/>
              </a:tabLst>
            </a:pPr>
            <a:r>
              <a:rPr sz="5400" b="1" spc="-1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5400" b="1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5400" b="1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  <a:r>
              <a:rPr sz="5400" b="1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5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sz="5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sz="5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5400" spc="-1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spcBef>
                <a:spcPts val="600"/>
              </a:spcBef>
              <a:spcAft>
                <a:spcPts val="600"/>
              </a:spcAft>
              <a:tabLst>
                <a:tab pos="127000" algn="l"/>
              </a:tabLst>
            </a:pPr>
            <a:r>
              <a:rPr sz="5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sz="5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sz="5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5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sz="5400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 </a:t>
            </a:r>
            <a:r>
              <a:rPr sz="5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5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quá </a:t>
            </a:r>
            <a:r>
              <a:rPr sz="5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</a:t>
            </a:r>
            <a:r>
              <a:rPr sz="5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5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5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5400" b="1" spc="-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sz="5400" b="1" spc="-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sz="5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sz="5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975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72260" y="464058"/>
            <a:ext cx="8190739" cy="492442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13180"/>
            <a:r>
              <a:rPr sz="3200" dirty="0">
                <a:latin typeface="Arial"/>
                <a:cs typeface="Arial"/>
              </a:rPr>
              <a:t>Đối diện thử thách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418195" y="2661759"/>
            <a:ext cx="2568283" cy="395236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Tôi làm những gì</a:t>
            </a:r>
            <a:endParaRPr sz="3200">
              <a:latin typeface="Arial"/>
              <a:cs typeface="Arial"/>
            </a:endParaRPr>
          </a:p>
          <a:p>
            <a:pPr marL="45085" marR="12509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vừa sức tôi,  những việc dễ.  Không cố làm  những việc khó.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6194716" y="2661759"/>
            <a:ext cx="2568283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720"/>
            <a:r>
              <a:rPr sz="3200" dirty="0">
                <a:solidFill>
                  <a:srgbClr val="0000FF"/>
                </a:solidFill>
                <a:latin typeface="Arial"/>
                <a:cs typeface="Arial"/>
              </a:rPr>
              <a:t>Tôi cố làm</a:t>
            </a:r>
          </a:p>
          <a:p>
            <a:pPr marL="45720" marR="115570">
              <a:spcBef>
                <a:spcPts val="115"/>
              </a:spcBef>
            </a:pPr>
            <a:r>
              <a:rPr sz="3200" dirty="0">
                <a:solidFill>
                  <a:srgbClr val="0000FF"/>
                </a:solidFill>
                <a:latin typeface="Arial"/>
                <a:cs typeface="Arial"/>
              </a:rPr>
              <a:t>những việc khó  nếu có ai đó bắt  ép tôi làm.</a:t>
            </a:r>
          </a:p>
        </p:txBody>
      </p:sp>
      <p:sp>
        <p:nvSpPr>
          <p:cNvPr id="9" name="object 7"/>
          <p:cNvSpPr txBox="1"/>
          <p:nvPr/>
        </p:nvSpPr>
        <p:spPr>
          <a:xfrm>
            <a:off x="572260" y="2661759"/>
            <a:ext cx="2707109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Nếu tôi được</a:t>
            </a:r>
          </a:p>
          <a:p>
            <a:pPr marL="45085" marR="132715">
              <a:spcBef>
                <a:spcPts val="115"/>
              </a:spcBef>
            </a:pP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chọn, tôi thường  chọn làm việc  khó, thách thức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260" y="1626396"/>
            <a:ext cx="8190739" cy="502210"/>
            <a:chOff x="572260" y="1626396"/>
            <a:chExt cx="8190739" cy="502210"/>
          </a:xfrm>
        </p:grpSpPr>
        <p:sp>
          <p:nvSpPr>
            <p:cNvPr id="6" name="object 4"/>
            <p:cNvSpPr txBox="1"/>
            <p:nvPr/>
          </p:nvSpPr>
          <p:spPr>
            <a:xfrm>
              <a:off x="3418195" y="1636164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81000"/>
              <a:r>
                <a:rPr sz="3200" b="1" dirty="0">
                  <a:latin typeface="Arial"/>
                  <a:cs typeface="Arial"/>
                </a:rPr>
                <a:t>Cố định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8" name="object 6"/>
            <p:cNvSpPr txBox="1"/>
            <p:nvPr/>
          </p:nvSpPr>
          <p:spPr>
            <a:xfrm>
              <a:off x="6194716" y="1626396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" algn="ctr"/>
              <a:r>
                <a:rPr sz="3200" b="1" dirty="0">
                  <a:solidFill>
                    <a:srgbClr val="0000FF"/>
                  </a:solidFill>
                  <a:latin typeface="Arial"/>
                  <a:cs typeface="Arial"/>
                </a:rPr>
                <a:t>Trộn</a:t>
              </a:r>
              <a:endParaRPr sz="3200" dirty="0">
                <a:solidFill>
                  <a:srgbClr val="0000FF"/>
                </a:solidFill>
                <a:latin typeface="Arial"/>
                <a:cs typeface="Arial"/>
              </a:endParaRPr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572260" y="1631283"/>
              <a:ext cx="2707109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25755"/>
              <a:r>
                <a:rPr sz="3200" b="1" dirty="0">
                  <a:solidFill>
                    <a:srgbClr val="FF0000"/>
                  </a:solidFill>
                  <a:latin typeface="Arial"/>
                  <a:cs typeface="Arial"/>
                </a:rPr>
                <a:t>Phát triển</a:t>
              </a:r>
              <a:endParaRPr sz="320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54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04954"/>
              </p:ext>
            </p:extLst>
          </p:nvPr>
        </p:nvGraphicFramePr>
        <p:xfrm>
          <a:off x="381000" y="381000"/>
          <a:ext cx="8382000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8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0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6396">
                <a:tc gridSpan="5">
                  <a:txBody>
                    <a:bodyPr/>
                    <a:lstStyle/>
                    <a:p>
                      <a:pPr marL="1379855" algn="ctr">
                        <a:lnSpc>
                          <a:spcPct val="100000"/>
                        </a:lnSpc>
                      </a:pPr>
                      <a:r>
                        <a:rPr sz="44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hỏi từ sai sót</a:t>
                      </a: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598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2800" b="1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4606">
                <a:tc>
                  <a:txBody>
                    <a:bodyPr/>
                    <a:lstStyle/>
                    <a:p>
                      <a:pPr marL="46990" marR="1949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quên  đi sai lầm càng  nhiều càng tốt.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marR="400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8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cố gắng tránh  mắc phải sai lầm  và không thích  nghĩ về chúng.</a:t>
                      </a:r>
                    </a:p>
                  </a:txBody>
                  <a:tcPr marL="0" marR="0" marT="1968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marR="4318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 sai sót như  cơ hội để học biết  làm khác đi, làm  tốt hơn trong lần  sau.</a:t>
                      </a:r>
                    </a:p>
                  </a:txBody>
                  <a:tcPr marL="0" marR="0" marT="50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9830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71000"/>
              </p:ext>
            </p:extLst>
          </p:nvPr>
        </p:nvGraphicFramePr>
        <p:xfrm>
          <a:off x="304800" y="304800"/>
          <a:ext cx="8610600" cy="617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9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45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8505">
                <a:tc gridSpan="5">
                  <a:txBody>
                    <a:bodyPr/>
                    <a:lstStyle/>
                    <a:p>
                      <a:pPr marL="636270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phản hồi và phê bình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045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3200" b="1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035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rất buồn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góp ý phê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bực vì những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làm cho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thản khi có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ý,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 nhận xét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 có cảm giác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 khó chịu.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 vì tôi biết nó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giúp tôi làm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 hơn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61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53210"/>
              </p:ext>
            </p:extLst>
          </p:nvPr>
        </p:nvGraphicFramePr>
        <p:xfrm>
          <a:off x="381000" y="457200"/>
          <a:ext cx="8305801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4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701"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 câu hỏi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26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3200" b="1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725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không đặt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6990" marR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2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 đặt  câu hỏi khi gặp  việc khó. Nếu  tôi nhận thấy  bài tập/nhiệm  vụ quá khó thì  tôi không hỏi và  muốn bỏ cuộc.</a:t>
                      </a:r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7625" marR="2216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đặt nhiều  câu hỏi cụ thể.  </a:t>
                      </a:r>
                      <a:r>
                        <a:rPr lang="vi-VN"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sz="3200" spc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ôi</a:t>
                      </a:r>
                      <a:r>
                        <a:rPr sz="32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làm bất cứ  cái gì để chắc  chắn rằng tôi  hiểu rõ.</a:t>
                      </a:r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43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hỏi khi gặp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03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 gì khó.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279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chê dở.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884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8473"/>
              </p:ext>
            </p:extLst>
          </p:nvPr>
        </p:nvGraphicFramePr>
        <p:xfrm>
          <a:off x="533400" y="381000"/>
          <a:ext cx="8229599" cy="61119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0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0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99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8200">
                <a:tc gridSpan="5">
                  <a:txBody>
                    <a:bodyPr/>
                    <a:lstStyle/>
                    <a:p>
                      <a:pPr marL="1414780">
                        <a:lnSpc>
                          <a:spcPct val="100000"/>
                        </a:lnSpc>
                      </a:pPr>
                      <a:r>
                        <a:rPr sz="36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rủi ro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575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2800" b="1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67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 việc gì đó</a:t>
                      </a: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</a:t>
                      </a:r>
                    </a:p>
                    <a:p>
                      <a:pPr marL="46990" marR="23685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thử/cố  gắng làm việc  khó, nhưng  không muốn  cho ai biết,  không làm  trước mặt  người khác.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7625" marR="1422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thử  làm, cố làm và  sẵn sàng chịu  thất bại hơn là  chẳng bao giờ  làm. </a:t>
                      </a:r>
                      <a:r>
                        <a:rPr sz="2800" spc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sz="28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800" spc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spc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ẵ</a:t>
                      </a:r>
                      <a:r>
                        <a:rPr sz="2800" spc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800" spc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sàng chấp nhận  rủi ro.</a:t>
                      </a: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 khó thì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làm.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 không làm,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học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 điều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1084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 là làm sai.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7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269096"/>
            <a:ext cx="8686800" cy="90601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21920" algn="ctr">
              <a:spcBef>
                <a:spcPts val="345"/>
              </a:spcBef>
            </a:pPr>
            <a:r>
              <a:rPr sz="2800" spc="-135" dirty="0">
                <a:latin typeface="Arial"/>
                <a:cs typeface="Arial"/>
              </a:rPr>
              <a:t>Trí </a:t>
            </a:r>
            <a:r>
              <a:rPr sz="2800" spc="-45" dirty="0">
                <a:latin typeface="Arial"/>
                <a:cs typeface="Arial"/>
              </a:rPr>
              <a:t>thông </a:t>
            </a:r>
            <a:r>
              <a:rPr sz="2800" spc="-40" dirty="0">
                <a:latin typeface="Arial"/>
                <a:cs typeface="Arial"/>
              </a:rPr>
              <a:t>minh </a:t>
            </a:r>
            <a:r>
              <a:rPr sz="2800" spc="-60" dirty="0">
                <a:latin typeface="Arial"/>
                <a:cs typeface="Arial"/>
              </a:rPr>
              <a:t>tựa </a:t>
            </a:r>
            <a:r>
              <a:rPr sz="2800" spc="-80" dirty="0">
                <a:latin typeface="Arial"/>
                <a:cs typeface="Arial"/>
              </a:rPr>
              <a:t>như </a:t>
            </a:r>
            <a:r>
              <a:rPr sz="2800" spc="-150" dirty="0">
                <a:latin typeface="Arial"/>
                <a:cs typeface="Arial"/>
              </a:rPr>
              <a:t>cơ </a:t>
            </a:r>
            <a:r>
              <a:rPr sz="2800" spc="-80" dirty="0">
                <a:latin typeface="Arial"/>
                <a:cs typeface="Arial"/>
              </a:rPr>
              <a:t>bắp, </a:t>
            </a:r>
            <a:r>
              <a:rPr sz="2800" spc="-155" dirty="0">
                <a:latin typeface="Arial"/>
                <a:cs typeface="Arial"/>
              </a:rPr>
              <a:t>sẽ </a:t>
            </a:r>
            <a:r>
              <a:rPr sz="2800" spc="-45" dirty="0">
                <a:latin typeface="Arial"/>
                <a:cs typeface="Arial"/>
              </a:rPr>
              <a:t>phát </a:t>
            </a:r>
            <a:r>
              <a:rPr sz="2800" spc="-10" dirty="0">
                <a:latin typeface="Arial"/>
                <a:cs typeface="Arial"/>
              </a:rPr>
              <a:t>triển  </a:t>
            </a:r>
            <a:r>
              <a:rPr sz="2800" spc="-75" dirty="0">
                <a:latin typeface="Arial"/>
                <a:cs typeface="Arial"/>
              </a:rPr>
              <a:t>nếu </a:t>
            </a:r>
            <a:r>
              <a:rPr sz="2800" spc="-105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30" dirty="0">
                <a:latin typeface="Arial"/>
                <a:cs typeface="Arial"/>
              </a:rPr>
              <a:t>“luyện </a:t>
            </a:r>
            <a:r>
              <a:rPr sz="2800" spc="-40" dirty="0">
                <a:latin typeface="Arial"/>
                <a:cs typeface="Arial"/>
              </a:rPr>
              <a:t>tập”, </a:t>
            </a:r>
            <a:r>
              <a:rPr sz="2800" spc="-110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110" dirty="0">
                <a:latin typeface="Arial"/>
                <a:cs typeface="Arial"/>
              </a:rPr>
              <a:t>có </a:t>
            </a:r>
            <a:r>
              <a:rPr sz="2800" spc="-75" dirty="0">
                <a:latin typeface="Arial"/>
                <a:cs typeface="Arial"/>
              </a:rPr>
              <a:t>chiến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lược.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2486990" y="1196884"/>
            <a:ext cx="4322421" cy="3188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00"/>
          </a:p>
        </p:txBody>
      </p:sp>
      <p:sp>
        <p:nvSpPr>
          <p:cNvPr id="6" name="object 4"/>
          <p:cNvSpPr txBox="1"/>
          <p:nvPr/>
        </p:nvSpPr>
        <p:spPr>
          <a:xfrm>
            <a:off x="377230" y="4096280"/>
            <a:ext cx="8586200" cy="23140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spcBef>
                <a:spcPts val="345"/>
              </a:spcBef>
            </a:pPr>
            <a:r>
              <a:rPr sz="2800" spc="-85" dirty="0" err="1">
                <a:latin typeface="Arial"/>
                <a:cs typeface="Arial"/>
              </a:rPr>
              <a:t>Thất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bại/phạm </a:t>
            </a:r>
            <a:r>
              <a:rPr sz="2800" spc="-110" dirty="0">
                <a:latin typeface="Arial"/>
                <a:cs typeface="Arial"/>
              </a:rPr>
              <a:t>sai </a:t>
            </a:r>
            <a:r>
              <a:rPr sz="2800" spc="-65" dirty="0">
                <a:latin typeface="Arial"/>
                <a:cs typeface="Arial"/>
              </a:rPr>
              <a:t>lầm </a:t>
            </a:r>
            <a:r>
              <a:rPr sz="2800" spc="-80" dirty="0">
                <a:latin typeface="Arial"/>
                <a:cs typeface="Arial"/>
              </a:rPr>
              <a:t>không </a:t>
            </a:r>
            <a:r>
              <a:rPr sz="2800" spc="-55" dirty="0">
                <a:latin typeface="Arial"/>
                <a:cs typeface="Arial"/>
              </a:rPr>
              <a:t>bỏ </a:t>
            </a:r>
            <a:r>
              <a:rPr sz="2800" spc="-105" dirty="0">
                <a:latin typeface="Arial"/>
                <a:cs typeface="Arial"/>
              </a:rPr>
              <a:t>cuộc mà </a:t>
            </a:r>
            <a:r>
              <a:rPr sz="2800" spc="-15" dirty="0">
                <a:latin typeface="Arial"/>
                <a:cs typeface="Arial"/>
              </a:rPr>
              <a:t>tiếp  </a:t>
            </a:r>
            <a:r>
              <a:rPr sz="2800" spc="-35" dirty="0">
                <a:latin typeface="Arial"/>
                <a:cs typeface="Arial"/>
              </a:rPr>
              <a:t>tục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vượt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khó,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hỏi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tìm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nguồn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thông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tin/hỗ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trợ…</a:t>
            </a:r>
            <a:endParaRPr sz="2800" dirty="0">
              <a:latin typeface="Arial"/>
              <a:cs typeface="Arial"/>
            </a:endParaRPr>
          </a:p>
          <a:p>
            <a:pPr marL="303530">
              <a:spcBef>
                <a:spcPts val="390"/>
              </a:spcBef>
            </a:pPr>
            <a:r>
              <a:rPr sz="2800" spc="-170" dirty="0">
                <a:solidFill>
                  <a:srgbClr val="0000CC"/>
                </a:solidFill>
                <a:latin typeface="Arial"/>
                <a:cs typeface="Arial"/>
              </a:rPr>
              <a:t>Sai 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sót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là </a:t>
            </a:r>
            <a:r>
              <a:rPr sz="2800" spc="-150" dirty="0">
                <a:solidFill>
                  <a:srgbClr val="0000CC"/>
                </a:solidFill>
                <a:latin typeface="Arial"/>
                <a:cs typeface="Arial"/>
              </a:rPr>
              <a:t>cơ 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hội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quý 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để </a:t>
            </a:r>
            <a:r>
              <a:rPr sz="2800" spc="-80" dirty="0">
                <a:solidFill>
                  <a:srgbClr val="0000CC"/>
                </a:solidFill>
                <a:latin typeface="Arial"/>
                <a:cs typeface="Arial"/>
              </a:rPr>
              <a:t>học, </a:t>
            </a:r>
            <a:r>
              <a:rPr sz="2800" spc="-65" dirty="0">
                <a:solidFill>
                  <a:srgbClr val="0000CC"/>
                </a:solidFill>
                <a:latin typeface="Arial"/>
                <a:cs typeface="Arial"/>
              </a:rPr>
              <a:t>làm </a:t>
            </a:r>
            <a:r>
              <a:rPr sz="2800" spc="40" dirty="0">
                <a:solidFill>
                  <a:srgbClr val="0000CC"/>
                </a:solidFill>
                <a:latin typeface="Arial"/>
                <a:cs typeface="Arial"/>
              </a:rPr>
              <a:t>tốt</a:t>
            </a:r>
            <a:r>
              <a:rPr sz="2800" spc="-2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0000CC"/>
                </a:solidFill>
                <a:latin typeface="Arial"/>
                <a:cs typeface="Arial"/>
              </a:rPr>
              <a:t>hơn</a:t>
            </a:r>
            <a:endParaRPr sz="2800" dirty="0">
              <a:latin typeface="Arial"/>
              <a:cs typeface="Arial"/>
            </a:endParaRPr>
          </a:p>
          <a:p>
            <a:pPr marL="612775" marR="496570" indent="-291465">
              <a:spcBef>
                <a:spcPts val="540"/>
              </a:spcBef>
            </a:pP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Thất </a:t>
            </a: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bại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không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ngược 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với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công,  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mà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là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một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phần 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của </a:t>
            </a:r>
            <a:r>
              <a:rPr sz="2800" spc="-45" dirty="0" err="1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10" dirty="0" err="1">
                <a:solidFill>
                  <a:srgbClr val="C00000"/>
                </a:solidFill>
                <a:latin typeface="Arial"/>
                <a:cs typeface="Arial"/>
              </a:rPr>
              <a:t>công</a:t>
            </a:r>
            <a:r>
              <a:rPr lang="vi-VN" sz="2800" spc="-11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0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7"/>
          <p:cNvSpPr txBox="1"/>
          <p:nvPr/>
        </p:nvSpPr>
        <p:spPr>
          <a:xfrm>
            <a:off x="381000" y="762000"/>
            <a:ext cx="5867400" cy="3165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55" dirty="0">
                <a:latin typeface="Arial"/>
                <a:cs typeface="Arial"/>
              </a:rPr>
              <a:t>Trải </a:t>
            </a:r>
            <a:r>
              <a:rPr sz="3200" spc="-105" dirty="0">
                <a:latin typeface="Arial"/>
                <a:cs typeface="Arial"/>
              </a:rPr>
              <a:t>nghiệm </a:t>
            </a:r>
            <a:r>
              <a:rPr sz="3200" spc="-120" dirty="0">
                <a:latin typeface="Arial"/>
                <a:cs typeface="Arial"/>
              </a:rPr>
              <a:t>qua </a:t>
            </a:r>
            <a:r>
              <a:rPr sz="3200" spc="-65" dirty="0">
                <a:latin typeface="Arial"/>
                <a:cs typeface="Arial"/>
              </a:rPr>
              <a:t>hoạt </a:t>
            </a:r>
            <a:r>
              <a:rPr sz="3200" spc="-105" dirty="0">
                <a:latin typeface="Arial"/>
                <a:cs typeface="Arial"/>
              </a:rPr>
              <a:t>động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nhóm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945"/>
              </a:spcBef>
              <a:buChar char="•"/>
              <a:tabLst>
                <a:tab pos="127000" algn="l"/>
              </a:tabLst>
            </a:pPr>
            <a:r>
              <a:rPr sz="3200" spc="-114" dirty="0">
                <a:latin typeface="Arial"/>
                <a:cs typeface="Arial"/>
              </a:rPr>
              <a:t>Trải </a:t>
            </a:r>
            <a:r>
              <a:rPr sz="3200" spc="-70" dirty="0">
                <a:latin typeface="Arial"/>
                <a:cs typeface="Arial"/>
              </a:rPr>
              <a:t>nghiệm </a:t>
            </a:r>
            <a:r>
              <a:rPr sz="3200" spc="-55" dirty="0">
                <a:latin typeface="Arial"/>
                <a:cs typeface="Arial"/>
              </a:rPr>
              <a:t>thực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tế</a:t>
            </a:r>
            <a:endParaRPr sz="32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spc="-160" dirty="0">
                <a:latin typeface="Arial"/>
                <a:cs typeface="Arial"/>
              </a:rPr>
              <a:t>Sống </a:t>
            </a:r>
            <a:r>
              <a:rPr sz="3200" spc="-140" dirty="0">
                <a:latin typeface="Arial"/>
                <a:cs typeface="Arial"/>
              </a:rPr>
              <a:t>các </a:t>
            </a:r>
            <a:r>
              <a:rPr sz="3200" spc="-90" dirty="0">
                <a:latin typeface="Arial"/>
                <a:cs typeface="Arial"/>
              </a:rPr>
              <a:t>giá </a:t>
            </a:r>
            <a:r>
              <a:rPr sz="3200" dirty="0">
                <a:latin typeface="Arial"/>
                <a:cs typeface="Arial"/>
              </a:rPr>
              <a:t>trị/phẩm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chất</a:t>
            </a:r>
            <a:endParaRPr sz="3200" dirty="0">
              <a:latin typeface="Arial"/>
              <a:cs typeface="Arial"/>
            </a:endParaRPr>
          </a:p>
          <a:p>
            <a:pPr marL="127000" marR="1481455" indent="-114300">
              <a:lnSpc>
                <a:spcPct val="90000"/>
              </a:lnSpc>
              <a:spcBef>
                <a:spcPts val="500"/>
              </a:spcBef>
              <a:buChar char="•"/>
              <a:tabLst>
                <a:tab pos="127000" algn="l"/>
              </a:tabLst>
            </a:pPr>
            <a:r>
              <a:rPr sz="3200" spc="-135" dirty="0">
                <a:latin typeface="Arial"/>
                <a:cs typeface="Arial"/>
              </a:rPr>
              <a:t>Thực </a:t>
            </a:r>
            <a:r>
              <a:rPr sz="3200" spc="-75" dirty="0">
                <a:latin typeface="Arial"/>
                <a:cs typeface="Arial"/>
              </a:rPr>
              <a:t>hành </a:t>
            </a:r>
            <a:r>
              <a:rPr sz="3200" spc="-100" dirty="0">
                <a:latin typeface="Arial"/>
                <a:cs typeface="Arial"/>
              </a:rPr>
              <a:t>năng </a:t>
            </a:r>
            <a:r>
              <a:rPr sz="3200" spc="-80" dirty="0">
                <a:latin typeface="Arial"/>
                <a:cs typeface="Arial"/>
              </a:rPr>
              <a:t>lực  </a:t>
            </a:r>
            <a:r>
              <a:rPr sz="3200" b="1" spc="-100" dirty="0">
                <a:latin typeface="Arial"/>
                <a:cs typeface="Arial"/>
              </a:rPr>
              <a:t>làm </a:t>
            </a:r>
            <a:r>
              <a:rPr sz="3200" b="1" spc="-135" dirty="0">
                <a:latin typeface="Arial"/>
                <a:cs typeface="Arial"/>
              </a:rPr>
              <a:t>việc </a:t>
            </a:r>
            <a:r>
              <a:rPr sz="3200" b="1" spc="-95" dirty="0">
                <a:latin typeface="Arial"/>
                <a:cs typeface="Arial"/>
              </a:rPr>
              <a:t>nhóm</a:t>
            </a:r>
            <a:r>
              <a:rPr sz="3200" spc="-95" dirty="0">
                <a:latin typeface="Arial"/>
                <a:cs typeface="Arial"/>
              </a:rPr>
              <a:t>/</a:t>
            </a:r>
            <a:r>
              <a:rPr sz="3200" b="1" spc="-95" dirty="0">
                <a:latin typeface="Arial"/>
                <a:cs typeface="Arial"/>
              </a:rPr>
              <a:t>hợp </a:t>
            </a:r>
            <a:r>
              <a:rPr sz="3200" b="1" spc="-114" dirty="0">
                <a:latin typeface="Arial"/>
                <a:cs typeface="Arial"/>
              </a:rPr>
              <a:t>tác  </a:t>
            </a:r>
            <a:r>
              <a:rPr sz="3200" b="1" spc="-140" dirty="0">
                <a:latin typeface="Arial"/>
                <a:cs typeface="Arial"/>
              </a:rPr>
              <a:t>và giao</a:t>
            </a:r>
            <a:r>
              <a:rPr sz="3200" b="1" spc="-65" dirty="0">
                <a:latin typeface="Arial"/>
                <a:cs typeface="Arial"/>
              </a:rPr>
              <a:t> tiếp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18"/>
          <p:cNvSpPr/>
          <p:nvPr/>
        </p:nvSpPr>
        <p:spPr>
          <a:xfrm>
            <a:off x="5265055" y="685800"/>
            <a:ext cx="3563257" cy="3246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91396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/>
          <p:nvPr/>
        </p:nvSpPr>
        <p:spPr>
          <a:xfrm>
            <a:off x="457200" y="1752600"/>
            <a:ext cx="8229600" cy="263982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385"/>
              </a:spcBef>
              <a:tabLst>
                <a:tab pos="127000" algn="l"/>
              </a:tabLst>
            </a:pPr>
            <a:r>
              <a:rPr lang="vi-VN" sz="40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trình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127000" algn="l"/>
              </a:tabLst>
            </a:pPr>
            <a:r>
              <a:rPr lang="vi-VN" sz="40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1: Học – tập trải nghiệm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127000" algn="l"/>
              </a:tabLst>
            </a:pPr>
            <a:r>
              <a:rPr lang="vi-VN"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2: Nếp nghĩ phát triển</a:t>
            </a:r>
          </a:p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127000" algn="l"/>
              </a:tabLst>
            </a:pPr>
            <a:r>
              <a:rPr lang="vi-VN"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3: Tiết dạy minh họa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6A2E0-988F-4733-BB4E-DD34117345C1}"/>
              </a:ext>
            </a:extLst>
          </p:cNvPr>
          <p:cNvSpPr txBox="1"/>
          <p:nvPr/>
        </p:nvSpPr>
        <p:spPr>
          <a:xfrm>
            <a:off x="381000" y="46482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3978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956558" y="1874251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80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39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79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39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 txBox="1"/>
          <p:nvPr/>
        </p:nvSpPr>
        <p:spPr>
          <a:xfrm>
            <a:off x="4152011" y="2127617"/>
            <a:ext cx="705485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177800">
              <a:lnSpc>
                <a:spcPts val="1920"/>
              </a:lnSpc>
              <a:spcBef>
                <a:spcPts val="315"/>
              </a:spcBef>
            </a:pPr>
            <a:r>
              <a:rPr sz="1750" spc="-114" dirty="0">
                <a:solidFill>
                  <a:srgbClr val="FFFFFF"/>
                </a:solidFill>
                <a:latin typeface="Arial"/>
                <a:cs typeface="Arial"/>
              </a:rPr>
              <a:t>Trải  </a:t>
            </a: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4900168" y="2817227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5">
                <a:moveTo>
                  <a:pt x="157099" y="0"/>
                </a:moveTo>
                <a:lnTo>
                  <a:pt x="0" y="157099"/>
                </a:lnTo>
                <a:lnTo>
                  <a:pt x="103124" y="260223"/>
                </a:lnTo>
                <a:lnTo>
                  <a:pt x="50800" y="312674"/>
                </a:lnTo>
                <a:lnTo>
                  <a:pt x="284733" y="284860"/>
                </a:lnTo>
                <a:lnTo>
                  <a:pt x="306329" y="103124"/>
                </a:lnTo>
                <a:lnTo>
                  <a:pt x="260222" y="103124"/>
                </a:lnTo>
                <a:lnTo>
                  <a:pt x="157099" y="0"/>
                </a:lnTo>
                <a:close/>
              </a:path>
              <a:path w="313054" h="313055">
                <a:moveTo>
                  <a:pt x="312546" y="50800"/>
                </a:moveTo>
                <a:lnTo>
                  <a:pt x="260222" y="103124"/>
                </a:lnTo>
                <a:lnTo>
                  <a:pt x="306329" y="103124"/>
                </a:lnTo>
                <a:lnTo>
                  <a:pt x="312546" y="5080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/>
          <p:nvPr/>
        </p:nvSpPr>
        <p:spPr>
          <a:xfrm>
            <a:off x="5120894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 txBox="1"/>
          <p:nvPr/>
        </p:nvSpPr>
        <p:spPr>
          <a:xfrm>
            <a:off x="5316982" y="3292587"/>
            <a:ext cx="705485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>
              <a:lnSpc>
                <a:spcPts val="2010"/>
              </a:lnSpc>
              <a:spcBef>
                <a:spcPts val="100"/>
              </a:spcBef>
            </a:pP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Chiêm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10"/>
              </a:lnSpc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750" spc="-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750" spc="-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75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ệm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4962525" y="3982198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0" y="50800"/>
                </a:moveTo>
                <a:lnTo>
                  <a:pt x="27812" y="284734"/>
                </a:lnTo>
                <a:lnTo>
                  <a:pt x="261874" y="312547"/>
                </a:lnTo>
                <a:lnTo>
                  <a:pt x="209550" y="260223"/>
                </a:lnTo>
                <a:lnTo>
                  <a:pt x="312674" y="157099"/>
                </a:lnTo>
                <a:lnTo>
                  <a:pt x="258699" y="103124"/>
                </a:lnTo>
                <a:lnTo>
                  <a:pt x="52450" y="103124"/>
                </a:lnTo>
                <a:lnTo>
                  <a:pt x="0" y="50800"/>
                </a:lnTo>
                <a:close/>
              </a:path>
              <a:path w="313054" h="313054">
                <a:moveTo>
                  <a:pt x="155575" y="0"/>
                </a:moveTo>
                <a:lnTo>
                  <a:pt x="52450" y="103124"/>
                </a:lnTo>
                <a:lnTo>
                  <a:pt x="258699" y="103124"/>
                </a:lnTo>
                <a:lnTo>
                  <a:pt x="155575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79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/>
          <p:nvPr/>
        </p:nvSpPr>
        <p:spPr>
          <a:xfrm>
            <a:off x="3956558" y="4202923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79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79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 txBox="1"/>
          <p:nvPr/>
        </p:nvSpPr>
        <p:spPr>
          <a:xfrm>
            <a:off x="4263263" y="4335639"/>
            <a:ext cx="483870" cy="78168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33020" algn="just">
              <a:lnSpc>
                <a:spcPct val="91700"/>
              </a:lnSpc>
              <a:spcBef>
                <a:spcPts val="275"/>
              </a:spcBef>
            </a:pPr>
            <a:r>
              <a:rPr sz="1750" spc="-110" dirty="0">
                <a:solidFill>
                  <a:srgbClr val="FFFFFF"/>
                </a:solidFill>
                <a:latin typeface="Arial"/>
                <a:cs typeface="Arial"/>
              </a:rPr>
              <a:t>Khái  </a:t>
            </a:r>
            <a:r>
              <a:rPr sz="1750" spc="-45" dirty="0">
                <a:solidFill>
                  <a:srgbClr val="FFFFFF"/>
                </a:solidFill>
                <a:latin typeface="Arial"/>
                <a:cs typeface="Arial"/>
              </a:rPr>
              <a:t>niệm  </a:t>
            </a:r>
            <a:r>
              <a:rPr sz="1750" spc="-85" dirty="0">
                <a:solidFill>
                  <a:srgbClr val="FFFFFF"/>
                </a:solidFill>
                <a:latin typeface="Arial"/>
                <a:cs typeface="Arial"/>
              </a:rPr>
              <a:t>hoá</a:t>
            </a:r>
            <a:endParaRPr sz="1750">
              <a:latin typeface="Arial"/>
              <a:cs typeface="Arial"/>
            </a:endParaRPr>
          </a:p>
        </p:txBody>
      </p:sp>
      <p:sp>
        <p:nvSpPr>
          <p:cNvPr id="14" name="object 12"/>
          <p:cNvSpPr/>
          <p:nvPr/>
        </p:nvSpPr>
        <p:spPr>
          <a:xfrm>
            <a:off x="3797680" y="4044555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4" h="313054">
                <a:moveTo>
                  <a:pt x="258571" y="209550"/>
                </a:moveTo>
                <a:lnTo>
                  <a:pt x="52324" y="209550"/>
                </a:lnTo>
                <a:lnTo>
                  <a:pt x="155448" y="312674"/>
                </a:lnTo>
                <a:lnTo>
                  <a:pt x="258571" y="209550"/>
                </a:lnTo>
                <a:close/>
              </a:path>
              <a:path w="313054" h="313054">
                <a:moveTo>
                  <a:pt x="261747" y="0"/>
                </a:moveTo>
                <a:lnTo>
                  <a:pt x="27812" y="27812"/>
                </a:lnTo>
                <a:lnTo>
                  <a:pt x="0" y="261874"/>
                </a:lnTo>
                <a:lnTo>
                  <a:pt x="52324" y="209550"/>
                </a:lnTo>
                <a:lnTo>
                  <a:pt x="258571" y="209550"/>
                </a:lnTo>
                <a:lnTo>
                  <a:pt x="312546" y="155575"/>
                </a:lnTo>
                <a:lnTo>
                  <a:pt x="209423" y="52450"/>
                </a:lnTo>
                <a:lnTo>
                  <a:pt x="261747" y="0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548639" y="0"/>
                </a:moveTo>
                <a:lnTo>
                  <a:pt x="501298" y="2013"/>
                </a:lnTo>
                <a:lnTo>
                  <a:pt x="455076" y="7945"/>
                </a:lnTo>
                <a:lnTo>
                  <a:pt x="410137" y="17629"/>
                </a:lnTo>
                <a:lnTo>
                  <a:pt x="366646" y="30902"/>
                </a:lnTo>
                <a:lnTo>
                  <a:pt x="324768" y="47598"/>
                </a:lnTo>
                <a:lnTo>
                  <a:pt x="284667" y="67554"/>
                </a:lnTo>
                <a:lnTo>
                  <a:pt x="246508" y="90604"/>
                </a:lnTo>
                <a:lnTo>
                  <a:pt x="210455" y="116583"/>
                </a:lnTo>
                <a:lnTo>
                  <a:pt x="176674" y="145328"/>
                </a:lnTo>
                <a:lnTo>
                  <a:pt x="145328" y="176674"/>
                </a:lnTo>
                <a:lnTo>
                  <a:pt x="116583" y="210455"/>
                </a:lnTo>
                <a:lnTo>
                  <a:pt x="90604" y="246508"/>
                </a:lnTo>
                <a:lnTo>
                  <a:pt x="67554" y="284667"/>
                </a:lnTo>
                <a:lnTo>
                  <a:pt x="47598" y="324768"/>
                </a:lnTo>
                <a:lnTo>
                  <a:pt x="30902" y="366646"/>
                </a:lnTo>
                <a:lnTo>
                  <a:pt x="17629" y="410137"/>
                </a:lnTo>
                <a:lnTo>
                  <a:pt x="7945" y="455076"/>
                </a:lnTo>
                <a:lnTo>
                  <a:pt x="2013" y="501298"/>
                </a:lnTo>
                <a:lnTo>
                  <a:pt x="0" y="548640"/>
                </a:lnTo>
                <a:lnTo>
                  <a:pt x="2013" y="595981"/>
                </a:lnTo>
                <a:lnTo>
                  <a:pt x="7945" y="642203"/>
                </a:lnTo>
                <a:lnTo>
                  <a:pt x="17629" y="687142"/>
                </a:lnTo>
                <a:lnTo>
                  <a:pt x="30902" y="730633"/>
                </a:lnTo>
                <a:lnTo>
                  <a:pt x="47598" y="772511"/>
                </a:lnTo>
                <a:lnTo>
                  <a:pt x="67554" y="812612"/>
                </a:lnTo>
                <a:lnTo>
                  <a:pt x="90604" y="850771"/>
                </a:lnTo>
                <a:lnTo>
                  <a:pt x="116583" y="886824"/>
                </a:lnTo>
                <a:lnTo>
                  <a:pt x="145328" y="920605"/>
                </a:lnTo>
                <a:lnTo>
                  <a:pt x="176674" y="951951"/>
                </a:lnTo>
                <a:lnTo>
                  <a:pt x="210455" y="980696"/>
                </a:lnTo>
                <a:lnTo>
                  <a:pt x="246508" y="1006675"/>
                </a:lnTo>
                <a:lnTo>
                  <a:pt x="284667" y="1029725"/>
                </a:lnTo>
                <a:lnTo>
                  <a:pt x="324768" y="1049681"/>
                </a:lnTo>
                <a:lnTo>
                  <a:pt x="366646" y="1066377"/>
                </a:lnTo>
                <a:lnTo>
                  <a:pt x="410137" y="1079650"/>
                </a:lnTo>
                <a:lnTo>
                  <a:pt x="455076" y="1089334"/>
                </a:lnTo>
                <a:lnTo>
                  <a:pt x="501298" y="1095266"/>
                </a:lnTo>
                <a:lnTo>
                  <a:pt x="548639" y="1097280"/>
                </a:lnTo>
                <a:lnTo>
                  <a:pt x="595981" y="1095266"/>
                </a:lnTo>
                <a:lnTo>
                  <a:pt x="642203" y="1089334"/>
                </a:lnTo>
                <a:lnTo>
                  <a:pt x="687142" y="1079650"/>
                </a:lnTo>
                <a:lnTo>
                  <a:pt x="730633" y="1066377"/>
                </a:lnTo>
                <a:lnTo>
                  <a:pt x="772511" y="1049681"/>
                </a:lnTo>
                <a:lnTo>
                  <a:pt x="812612" y="1029725"/>
                </a:lnTo>
                <a:lnTo>
                  <a:pt x="850771" y="1006675"/>
                </a:lnTo>
                <a:lnTo>
                  <a:pt x="886824" y="980696"/>
                </a:lnTo>
                <a:lnTo>
                  <a:pt x="920605" y="951951"/>
                </a:lnTo>
                <a:lnTo>
                  <a:pt x="951951" y="920605"/>
                </a:lnTo>
                <a:lnTo>
                  <a:pt x="980696" y="886824"/>
                </a:lnTo>
                <a:lnTo>
                  <a:pt x="1006675" y="850771"/>
                </a:lnTo>
                <a:lnTo>
                  <a:pt x="1029725" y="812612"/>
                </a:lnTo>
                <a:lnTo>
                  <a:pt x="1049681" y="772511"/>
                </a:lnTo>
                <a:lnTo>
                  <a:pt x="1066377" y="730633"/>
                </a:lnTo>
                <a:lnTo>
                  <a:pt x="1079650" y="687142"/>
                </a:lnTo>
                <a:lnTo>
                  <a:pt x="1089334" y="642203"/>
                </a:lnTo>
                <a:lnTo>
                  <a:pt x="1095266" y="595981"/>
                </a:lnTo>
                <a:lnTo>
                  <a:pt x="1097280" y="548640"/>
                </a:lnTo>
                <a:lnTo>
                  <a:pt x="1095266" y="501298"/>
                </a:lnTo>
                <a:lnTo>
                  <a:pt x="1089334" y="455076"/>
                </a:lnTo>
                <a:lnTo>
                  <a:pt x="1079650" y="410137"/>
                </a:lnTo>
                <a:lnTo>
                  <a:pt x="1066377" y="366646"/>
                </a:lnTo>
                <a:lnTo>
                  <a:pt x="1049681" y="324768"/>
                </a:lnTo>
                <a:lnTo>
                  <a:pt x="1029725" y="284667"/>
                </a:lnTo>
                <a:lnTo>
                  <a:pt x="1006675" y="246508"/>
                </a:lnTo>
                <a:lnTo>
                  <a:pt x="980696" y="210455"/>
                </a:lnTo>
                <a:lnTo>
                  <a:pt x="951951" y="176674"/>
                </a:lnTo>
                <a:lnTo>
                  <a:pt x="920605" y="145328"/>
                </a:lnTo>
                <a:lnTo>
                  <a:pt x="886824" y="116583"/>
                </a:lnTo>
                <a:lnTo>
                  <a:pt x="850771" y="90604"/>
                </a:lnTo>
                <a:lnTo>
                  <a:pt x="812612" y="67554"/>
                </a:lnTo>
                <a:lnTo>
                  <a:pt x="772511" y="47598"/>
                </a:lnTo>
                <a:lnTo>
                  <a:pt x="730633" y="30902"/>
                </a:lnTo>
                <a:lnTo>
                  <a:pt x="687142" y="17629"/>
                </a:lnTo>
                <a:lnTo>
                  <a:pt x="642203" y="7945"/>
                </a:lnTo>
                <a:lnTo>
                  <a:pt x="595981" y="2013"/>
                </a:lnTo>
                <a:lnTo>
                  <a:pt x="5486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/>
        </p:nvSpPr>
        <p:spPr>
          <a:xfrm>
            <a:off x="2792221" y="3038587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79">
                <a:moveTo>
                  <a:pt x="0" y="548640"/>
                </a:moveTo>
                <a:lnTo>
                  <a:pt x="2013" y="501298"/>
                </a:lnTo>
                <a:lnTo>
                  <a:pt x="7945" y="455076"/>
                </a:lnTo>
                <a:lnTo>
                  <a:pt x="17629" y="410137"/>
                </a:lnTo>
                <a:lnTo>
                  <a:pt x="30902" y="366646"/>
                </a:lnTo>
                <a:lnTo>
                  <a:pt x="47598" y="324768"/>
                </a:lnTo>
                <a:lnTo>
                  <a:pt x="67554" y="284667"/>
                </a:lnTo>
                <a:lnTo>
                  <a:pt x="90604" y="246508"/>
                </a:lnTo>
                <a:lnTo>
                  <a:pt x="116583" y="210455"/>
                </a:lnTo>
                <a:lnTo>
                  <a:pt x="145328" y="176674"/>
                </a:lnTo>
                <a:lnTo>
                  <a:pt x="176674" y="145328"/>
                </a:lnTo>
                <a:lnTo>
                  <a:pt x="210455" y="116583"/>
                </a:lnTo>
                <a:lnTo>
                  <a:pt x="246508" y="90604"/>
                </a:lnTo>
                <a:lnTo>
                  <a:pt x="284667" y="67554"/>
                </a:lnTo>
                <a:lnTo>
                  <a:pt x="324768" y="47598"/>
                </a:lnTo>
                <a:lnTo>
                  <a:pt x="366646" y="30902"/>
                </a:lnTo>
                <a:lnTo>
                  <a:pt x="410137" y="17629"/>
                </a:lnTo>
                <a:lnTo>
                  <a:pt x="455076" y="7945"/>
                </a:lnTo>
                <a:lnTo>
                  <a:pt x="501298" y="2013"/>
                </a:lnTo>
                <a:lnTo>
                  <a:pt x="548639" y="0"/>
                </a:lnTo>
                <a:lnTo>
                  <a:pt x="595981" y="2013"/>
                </a:lnTo>
                <a:lnTo>
                  <a:pt x="642203" y="7945"/>
                </a:lnTo>
                <a:lnTo>
                  <a:pt x="687142" y="17629"/>
                </a:lnTo>
                <a:lnTo>
                  <a:pt x="730633" y="30902"/>
                </a:lnTo>
                <a:lnTo>
                  <a:pt x="772511" y="47598"/>
                </a:lnTo>
                <a:lnTo>
                  <a:pt x="812612" y="67554"/>
                </a:lnTo>
                <a:lnTo>
                  <a:pt x="850771" y="90604"/>
                </a:lnTo>
                <a:lnTo>
                  <a:pt x="886824" y="116583"/>
                </a:lnTo>
                <a:lnTo>
                  <a:pt x="920605" y="145328"/>
                </a:lnTo>
                <a:lnTo>
                  <a:pt x="951951" y="176674"/>
                </a:lnTo>
                <a:lnTo>
                  <a:pt x="980696" y="210455"/>
                </a:lnTo>
                <a:lnTo>
                  <a:pt x="1006675" y="246508"/>
                </a:lnTo>
                <a:lnTo>
                  <a:pt x="1029725" y="284667"/>
                </a:lnTo>
                <a:lnTo>
                  <a:pt x="1049681" y="324768"/>
                </a:lnTo>
                <a:lnTo>
                  <a:pt x="1066377" y="366646"/>
                </a:lnTo>
                <a:lnTo>
                  <a:pt x="1079650" y="410137"/>
                </a:lnTo>
                <a:lnTo>
                  <a:pt x="1089334" y="455076"/>
                </a:lnTo>
                <a:lnTo>
                  <a:pt x="1095266" y="501298"/>
                </a:lnTo>
                <a:lnTo>
                  <a:pt x="1097280" y="548640"/>
                </a:lnTo>
                <a:lnTo>
                  <a:pt x="1095266" y="595981"/>
                </a:lnTo>
                <a:lnTo>
                  <a:pt x="1089334" y="642203"/>
                </a:lnTo>
                <a:lnTo>
                  <a:pt x="1079650" y="687142"/>
                </a:lnTo>
                <a:lnTo>
                  <a:pt x="1066377" y="730633"/>
                </a:lnTo>
                <a:lnTo>
                  <a:pt x="1049681" y="772511"/>
                </a:lnTo>
                <a:lnTo>
                  <a:pt x="1029725" y="812612"/>
                </a:lnTo>
                <a:lnTo>
                  <a:pt x="1006675" y="850771"/>
                </a:lnTo>
                <a:lnTo>
                  <a:pt x="980696" y="886824"/>
                </a:lnTo>
                <a:lnTo>
                  <a:pt x="951951" y="920605"/>
                </a:lnTo>
                <a:lnTo>
                  <a:pt x="920605" y="951951"/>
                </a:lnTo>
                <a:lnTo>
                  <a:pt x="886824" y="980696"/>
                </a:lnTo>
                <a:lnTo>
                  <a:pt x="850771" y="1006675"/>
                </a:lnTo>
                <a:lnTo>
                  <a:pt x="812612" y="1029725"/>
                </a:lnTo>
                <a:lnTo>
                  <a:pt x="772511" y="1049681"/>
                </a:lnTo>
                <a:lnTo>
                  <a:pt x="730633" y="1066377"/>
                </a:lnTo>
                <a:lnTo>
                  <a:pt x="687142" y="1079650"/>
                </a:lnTo>
                <a:lnTo>
                  <a:pt x="642203" y="1089334"/>
                </a:lnTo>
                <a:lnTo>
                  <a:pt x="595981" y="1095266"/>
                </a:lnTo>
                <a:lnTo>
                  <a:pt x="548639" y="1097280"/>
                </a:lnTo>
                <a:lnTo>
                  <a:pt x="501298" y="1095266"/>
                </a:lnTo>
                <a:lnTo>
                  <a:pt x="455076" y="1089334"/>
                </a:lnTo>
                <a:lnTo>
                  <a:pt x="410137" y="1079650"/>
                </a:lnTo>
                <a:lnTo>
                  <a:pt x="366646" y="1066377"/>
                </a:lnTo>
                <a:lnTo>
                  <a:pt x="324768" y="1049681"/>
                </a:lnTo>
                <a:lnTo>
                  <a:pt x="284667" y="1029725"/>
                </a:lnTo>
                <a:lnTo>
                  <a:pt x="246508" y="1006675"/>
                </a:lnTo>
                <a:lnTo>
                  <a:pt x="210455" y="980696"/>
                </a:lnTo>
                <a:lnTo>
                  <a:pt x="176674" y="951951"/>
                </a:lnTo>
                <a:lnTo>
                  <a:pt x="145328" y="920605"/>
                </a:lnTo>
                <a:lnTo>
                  <a:pt x="116583" y="886824"/>
                </a:lnTo>
                <a:lnTo>
                  <a:pt x="90604" y="850771"/>
                </a:lnTo>
                <a:lnTo>
                  <a:pt x="67554" y="812612"/>
                </a:lnTo>
                <a:lnTo>
                  <a:pt x="47598" y="772511"/>
                </a:lnTo>
                <a:lnTo>
                  <a:pt x="30902" y="730633"/>
                </a:lnTo>
                <a:lnTo>
                  <a:pt x="17629" y="687142"/>
                </a:lnTo>
                <a:lnTo>
                  <a:pt x="7945" y="642203"/>
                </a:lnTo>
                <a:lnTo>
                  <a:pt x="2013" y="595981"/>
                </a:lnTo>
                <a:lnTo>
                  <a:pt x="0" y="548640"/>
                </a:lnTo>
                <a:close/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 txBox="1"/>
          <p:nvPr/>
        </p:nvSpPr>
        <p:spPr>
          <a:xfrm>
            <a:off x="3099562" y="3292587"/>
            <a:ext cx="483234" cy="53657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59055">
              <a:lnSpc>
                <a:spcPts val="1920"/>
              </a:lnSpc>
              <a:spcBef>
                <a:spcPts val="315"/>
              </a:spcBef>
            </a:pPr>
            <a:r>
              <a:rPr sz="1750" spc="-155" dirty="0">
                <a:solidFill>
                  <a:srgbClr val="FFFFFF"/>
                </a:solidFill>
                <a:latin typeface="Arial"/>
                <a:cs typeface="Arial"/>
              </a:rPr>
              <a:t>Vận  </a:t>
            </a:r>
            <a:r>
              <a:rPr sz="1750" spc="-80" dirty="0">
                <a:solidFill>
                  <a:srgbClr val="FFFFFF"/>
                </a:solidFill>
                <a:latin typeface="Arial"/>
                <a:cs typeface="Arial"/>
              </a:rPr>
              <a:t>dụng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18" name="object 16"/>
          <p:cNvSpPr/>
          <p:nvPr/>
        </p:nvSpPr>
        <p:spPr>
          <a:xfrm>
            <a:off x="3735196" y="2879711"/>
            <a:ext cx="313055" cy="313055"/>
          </a:xfrm>
          <a:custGeom>
            <a:avLst/>
            <a:gdLst/>
            <a:ahLst/>
            <a:cxnLst/>
            <a:rect l="l" t="t" r="r" b="b"/>
            <a:pathLst>
              <a:path w="313055" h="313055">
                <a:moveTo>
                  <a:pt x="50800" y="0"/>
                </a:moveTo>
                <a:lnTo>
                  <a:pt x="103124" y="52324"/>
                </a:lnTo>
                <a:lnTo>
                  <a:pt x="0" y="155448"/>
                </a:lnTo>
                <a:lnTo>
                  <a:pt x="157099" y="312547"/>
                </a:lnTo>
                <a:lnTo>
                  <a:pt x="260223" y="209423"/>
                </a:lnTo>
                <a:lnTo>
                  <a:pt x="306453" y="209423"/>
                </a:lnTo>
                <a:lnTo>
                  <a:pt x="284861" y="27813"/>
                </a:lnTo>
                <a:lnTo>
                  <a:pt x="50800" y="0"/>
                </a:lnTo>
                <a:close/>
              </a:path>
              <a:path w="313055" h="313055">
                <a:moveTo>
                  <a:pt x="306453" y="209423"/>
                </a:moveTo>
                <a:lnTo>
                  <a:pt x="260223" y="209423"/>
                </a:lnTo>
                <a:lnTo>
                  <a:pt x="312674" y="261747"/>
                </a:lnTo>
                <a:lnTo>
                  <a:pt x="306453" y="209423"/>
                </a:lnTo>
                <a:close/>
              </a:path>
            </a:pathLst>
          </a:custGeom>
          <a:solidFill>
            <a:srgbClr val="B5CA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 txBox="1">
            <a:spLocks noGrp="1"/>
          </p:cNvSpPr>
          <p:nvPr>
            <p:ph type="title"/>
          </p:nvPr>
        </p:nvSpPr>
        <p:spPr>
          <a:xfrm>
            <a:off x="797623" y="152400"/>
            <a:ext cx="7248018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spc="-200" dirty="0"/>
              <a:t>Chu</a:t>
            </a:r>
            <a:r>
              <a:rPr spc="-204" dirty="0"/>
              <a:t> </a:t>
            </a:r>
            <a:r>
              <a:rPr spc="-35" dirty="0"/>
              <a:t>trình</a:t>
            </a:r>
          </a:p>
          <a:p>
            <a:pPr algn="ctr"/>
            <a:r>
              <a:rPr spc="-155" dirty="0"/>
              <a:t>Trải</a:t>
            </a:r>
            <a:r>
              <a:rPr spc="-235" dirty="0"/>
              <a:t> </a:t>
            </a:r>
            <a:r>
              <a:rPr spc="-110" dirty="0"/>
              <a:t>nghiệm</a:t>
            </a:r>
          </a:p>
        </p:txBody>
      </p:sp>
    </p:spTree>
    <p:extLst>
      <p:ext uri="{BB962C8B-B14F-4D97-AF65-F5344CB8AC3E}">
        <p14:creationId xmlns:p14="http://schemas.microsoft.com/office/powerpoint/2010/main" val="167786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11346-0D6E-445F-9C3A-A4E41FF6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53A3C-B9B8-419C-B2EF-121D442F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038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F97F-A561-486D-823E-967841EA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Hoạt động nhóm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4619-A307-40DF-B604-70B97368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Mỗi nhóm tìm hiểu về các bạn </a:t>
            </a:r>
          </a:p>
          <a:p>
            <a:r>
              <a:rPr lang="vi-VN" dirty="0"/>
              <a:t>So sánh bản thân với các thành viên trong nhóm về: </a:t>
            </a:r>
          </a:p>
          <a:p>
            <a:pPr marL="0" indent="0">
              <a:buNone/>
            </a:pPr>
            <a:r>
              <a:rPr lang="vi-VN" dirty="0"/>
              <a:t>1/ Ngoại hình;</a:t>
            </a:r>
          </a:p>
          <a:p>
            <a:pPr marL="0" indent="0">
              <a:buNone/>
            </a:pPr>
            <a:r>
              <a:rPr lang="vi-VN" dirty="0"/>
              <a:t>2/ Sở thích;</a:t>
            </a:r>
          </a:p>
          <a:p>
            <a:pPr marL="0" indent="0">
              <a:buNone/>
            </a:pPr>
            <a:r>
              <a:rPr lang="vi-VN" dirty="0"/>
              <a:t>3/ Sở trường;</a:t>
            </a:r>
          </a:p>
          <a:p>
            <a:pPr marL="0" indent="0">
              <a:buNone/>
            </a:pPr>
            <a:r>
              <a:rPr lang="vi-VN" dirty="0"/>
              <a:t>4/ Cách ứng xử với bạn;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95218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2323</Words>
  <Application>Microsoft Office PowerPoint</Application>
  <PresentationFormat>On-screen Show (4:3)</PresentationFormat>
  <Paragraphs>322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DejaVu Sans</vt:lpstr>
      <vt:lpstr>Times New Roman</vt:lpstr>
      <vt:lpstr>Office Theme</vt:lpstr>
      <vt:lpstr>ỦY BAN NHÂN DÂN QUẬN 8 PHÒNG GIÁO DỤC VÀ ĐÀO TẠO</vt:lpstr>
      <vt:lpstr>Trải nghiệm là gì? </vt:lpstr>
      <vt:lpstr>Trải nghiệm là gì? </vt:lpstr>
      <vt:lpstr>PowerPoint Presentation</vt:lpstr>
      <vt:lpstr>PowerPoint Presentation</vt:lpstr>
      <vt:lpstr>PowerPoint Presentation</vt:lpstr>
      <vt:lpstr>Chu trình Trải nghiệm</vt:lpstr>
      <vt:lpstr>PowerPoint Presentation</vt:lpstr>
      <vt:lpstr>Hoạt động nhóm</vt:lpstr>
      <vt:lpstr>Hoạt động nhóm</vt:lpstr>
      <vt:lpstr>Giới thiệu</vt:lpstr>
      <vt:lpstr>Nhận xét</vt:lpstr>
      <vt:lpstr>Các hoạt động đã triển khai từ đầu giờ?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Đánh giá (tự đánh giá)</vt:lpstr>
      <vt:lpstr>PowerPoint Presentation</vt:lpstr>
      <vt:lpstr>PowerPoint Presentation</vt:lpstr>
      <vt:lpstr>PowerPoint Presentation</vt:lpstr>
      <vt:lpstr>PowerPoint Presentation</vt:lpstr>
      <vt:lpstr>Đánh giá về hoạt động (Ghi giấy)</vt:lpstr>
      <vt:lpstr>Nếp nghĩ của bạn</vt:lpstr>
      <vt:lpstr>Nếp nghĩ phát triển</vt:lpstr>
      <vt:lpstr>Một vài tiếp cận giáo dục</vt:lpstr>
      <vt:lpstr>PowerPoint Presentation</vt:lpstr>
      <vt:lpstr>PowerPoint Presentation</vt:lpstr>
      <vt:lpstr>PowerPoint Presentation</vt:lpstr>
      <vt:lpstr>S = A × E2</vt:lpstr>
      <vt:lpstr>S = A(E) × E2</vt:lpstr>
      <vt:lpstr>Thực hành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lk</cp:lastModifiedBy>
  <cp:revision>35</cp:revision>
  <cp:lastPrinted>2018-10-11T00:43:20Z</cp:lastPrinted>
  <dcterms:created xsi:type="dcterms:W3CDTF">2018-08-03T12:35:41Z</dcterms:created>
  <dcterms:modified xsi:type="dcterms:W3CDTF">2018-10-12T03:53:43Z</dcterms:modified>
</cp:coreProperties>
</file>