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304" r:id="rId3"/>
    <p:sldId id="323" r:id="rId4"/>
    <p:sldId id="258" r:id="rId5"/>
    <p:sldId id="269" r:id="rId6"/>
    <p:sldId id="257" r:id="rId7"/>
    <p:sldId id="262" r:id="rId8"/>
    <p:sldId id="309" r:id="rId9"/>
    <p:sldId id="308" r:id="rId10"/>
    <p:sldId id="318" r:id="rId11"/>
    <p:sldId id="310" r:id="rId12"/>
    <p:sldId id="312" r:id="rId13"/>
    <p:sldId id="317" r:id="rId14"/>
    <p:sldId id="319" r:id="rId15"/>
    <p:sldId id="263" r:id="rId16"/>
    <p:sldId id="293" r:id="rId17"/>
    <p:sldId id="294" r:id="rId18"/>
    <p:sldId id="295" r:id="rId19"/>
    <p:sldId id="297" r:id="rId20"/>
    <p:sldId id="298" r:id="rId21"/>
    <p:sldId id="270" r:id="rId22"/>
    <p:sldId id="271" r:id="rId23"/>
    <p:sldId id="301" r:id="rId24"/>
    <p:sldId id="299" r:id="rId25"/>
    <p:sldId id="320" r:id="rId26"/>
    <p:sldId id="313" r:id="rId27"/>
    <p:sldId id="278" r:id="rId28"/>
    <p:sldId id="314" r:id="rId29"/>
    <p:sldId id="322" r:id="rId30"/>
    <p:sldId id="277" r:id="rId31"/>
    <p:sldId id="321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86" r:id="rId40"/>
    <p:sldId id="287" r:id="rId41"/>
    <p:sldId id="289" r:id="rId42"/>
    <p:sldId id="290" r:id="rId43"/>
    <p:sldId id="291" r:id="rId44"/>
    <p:sldId id="292" r:id="rId45"/>
    <p:sldId id="276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622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1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3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94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5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6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0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7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9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DBFB3-9504-43D6-99E7-8FA59796CFF7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7B199-1DCA-444F-8C4F-A9BE24F56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D5A162CD-FE10-400B-9A32-899A6E6FB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905000"/>
          </a:xfrm>
          <a:solidFill>
            <a:srgbClr val="FFFF00"/>
          </a:solidFill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vi-VN" sz="2800" dirty="0">
                <a:solidFill>
                  <a:srgbClr val="0070C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ỦY BAN NHÂN DÂN QUẬN 8</a:t>
            </a:r>
            <a:br>
              <a:rPr lang="en-US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</a:br>
            <a:r>
              <a:rPr lang="vi-VN" altLang="vi-V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PHÒNG GIÁO DỤC VÀ ĐÀO TẠO</a:t>
            </a:r>
            <a:endParaRPr lang="en-US" altLang="vi-VN" sz="3200" dirty="0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FB4B3-0048-4A53-B812-DF9D0AF62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47244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altLang="vi-VN" sz="5400" b="1" dirty="0">
                <a:solidFill>
                  <a:srgbClr val="FF0000"/>
                </a:solidFill>
                <a:latin typeface="Times New Roman" pitchFamily="18" charset="0"/>
              </a:rPr>
              <a:t>TẬP HUẤN</a:t>
            </a:r>
            <a:r>
              <a:rPr lang="en-US" altLang="vi-VN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endParaRPr lang="en-US" altLang="vi-VN" sz="20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 algn="ctr">
              <a:lnSpc>
                <a:spcPct val="130000"/>
              </a:lnSpc>
              <a:buNone/>
              <a:defRPr/>
            </a:pPr>
            <a:r>
              <a:rPr lang="en-US" altLang="vi-VN" b="1" dirty="0">
                <a:solidFill>
                  <a:srgbClr val="FF0000"/>
                </a:solidFill>
                <a:latin typeface="Times New Roman" pitchFamily="18" charset="0"/>
              </a:rPr>
              <a:t>NẾP NGHĨ PHÁT TRIỂN </a:t>
            </a:r>
          </a:p>
          <a:p>
            <a:pPr marL="0" indent="0" algn="ctr">
              <a:lnSpc>
                <a:spcPct val="130000"/>
              </a:lnSpc>
              <a:buNone/>
              <a:defRPr/>
            </a:pPr>
            <a:r>
              <a:rPr lang="en-US" altLang="vi-VN" b="1" dirty="0">
                <a:solidFill>
                  <a:srgbClr val="FF0000"/>
                </a:solidFill>
                <a:latin typeface="Times New Roman" pitchFamily="18" charset="0"/>
              </a:rPr>
              <a:t>TRONG DẠY – HỌC TRẢI NGHIỆM</a:t>
            </a:r>
          </a:p>
          <a:p>
            <a:pPr marL="0" indent="0" algn="ctr" eaLnBrk="1" hangingPunct="1">
              <a:lnSpc>
                <a:spcPct val="130000"/>
              </a:lnSpc>
              <a:buFont typeface="Arial" panose="020B0604020202020204" pitchFamily="34" charset="0"/>
              <a:buNone/>
              <a:defRPr/>
            </a:pPr>
            <a:r>
              <a:rPr lang="en-US" altLang="vi-VN" b="1" dirty="0">
                <a:solidFill>
                  <a:srgbClr val="FF0000"/>
                </a:solidFill>
                <a:latin typeface="Times New Roman" pitchFamily="18" charset="0"/>
              </a:rPr>
              <a:t>NĂM HỌC 2018 – 2019</a:t>
            </a:r>
            <a:endParaRPr lang="en-US" altLang="vi-VN" dirty="0">
              <a:latin typeface="Times New Roman" pitchFamily="18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altLang="vi-VN" sz="2700" b="1" i="1" dirty="0">
                <a:latin typeface="Times New Roman" pitchFamily="18" charset="0"/>
              </a:rPr>
              <a:t>                  </a:t>
            </a: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US" altLang="vi-VN" sz="2700" b="1" i="1" dirty="0">
                <a:latin typeface="Times New Roman" pitchFamily="18" charset="0"/>
              </a:rPr>
              <a:t>                                        </a:t>
            </a:r>
            <a:r>
              <a:rPr lang="en-US" altLang="vi-VN" sz="2700" b="1" i="1" dirty="0" err="1">
                <a:latin typeface="Times New Roman" pitchFamily="18" charset="0"/>
              </a:rPr>
              <a:t>Quận</a:t>
            </a:r>
            <a:r>
              <a:rPr lang="en-US" altLang="vi-VN" sz="2700" b="1" i="1" dirty="0">
                <a:latin typeface="Times New Roman" pitchFamily="18" charset="0"/>
              </a:rPr>
              <a:t> 8, </a:t>
            </a:r>
            <a:r>
              <a:rPr lang="en-US" altLang="vi-VN" sz="2700" b="1" i="1" dirty="0" err="1">
                <a:latin typeface="Times New Roman" pitchFamily="18" charset="0"/>
              </a:rPr>
              <a:t>ngày</a:t>
            </a:r>
            <a:r>
              <a:rPr lang="en-US" altLang="vi-VN" sz="2700" b="1" i="1" dirty="0">
                <a:latin typeface="Times New Roman" pitchFamily="18" charset="0"/>
              </a:rPr>
              <a:t> 12 </a:t>
            </a:r>
            <a:r>
              <a:rPr lang="en-US" altLang="vi-VN" sz="2700" b="1" i="1" dirty="0" err="1">
                <a:latin typeface="Times New Roman" pitchFamily="18" charset="0"/>
              </a:rPr>
              <a:t>tháng</a:t>
            </a:r>
            <a:r>
              <a:rPr lang="en-US" altLang="vi-VN" sz="2700" b="1" i="1" dirty="0">
                <a:latin typeface="Times New Roman" pitchFamily="18" charset="0"/>
              </a:rPr>
              <a:t> 10 </a:t>
            </a:r>
            <a:r>
              <a:rPr lang="en-US" altLang="vi-VN" sz="2700" b="1" i="1" dirty="0" err="1">
                <a:latin typeface="Times New Roman" pitchFamily="18" charset="0"/>
              </a:rPr>
              <a:t>năm</a:t>
            </a:r>
            <a:r>
              <a:rPr lang="en-US" altLang="vi-VN" sz="2700" b="1" i="1" dirty="0">
                <a:latin typeface="Times New Roman" pitchFamily="18" charset="0"/>
              </a:rPr>
              <a:t> 2018</a:t>
            </a:r>
            <a:endParaRPr lang="en-US" altLang="vi-VN" sz="27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BF97F-A561-486D-823E-967841EA7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/>
              <a:t>Hoạt động nhóm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64619-A307-40DF-B604-70B973689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vi-VN" dirty="0"/>
              <a:t>Phát họa về bản thân hoặc về các bạn trong nhóm;</a:t>
            </a:r>
          </a:p>
          <a:p>
            <a:pPr marL="0" indent="0">
              <a:buNone/>
            </a:pP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365401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A737C-8AC5-43E8-9F39-7CF237631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/>
              <a:t>Giới thiệu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FA9D7-DDA7-4DCA-BB5D-D44736225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246146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852DF-B2FE-4BBC-9858-2D686C62A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dirty="0"/>
              <a:t>Nhận xét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4F721-6164-40CB-AFC9-CE1B67DF0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87033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8E3C4-8479-43D9-B1D9-56F1E3A66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/>
              <a:t>Các hoạt động đã triển khai từ đầu giờ?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4A454-05F3-4E4C-8D4A-D02E39FA5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dirty="0"/>
              <a:t>a/ 3 hoạt động</a:t>
            </a:r>
          </a:p>
          <a:p>
            <a:pPr marL="0" indent="0">
              <a:buNone/>
            </a:pPr>
            <a:r>
              <a:rPr lang="vi-VN" dirty="0"/>
              <a:t>b/ 4 hoạt động</a:t>
            </a:r>
          </a:p>
          <a:p>
            <a:pPr marL="0" indent="0">
              <a:buNone/>
            </a:pPr>
            <a:r>
              <a:rPr lang="vi-VN" dirty="0"/>
              <a:t>c/ 5 hoạt động</a:t>
            </a:r>
          </a:p>
        </p:txBody>
      </p:sp>
    </p:spTree>
    <p:extLst>
      <p:ext uri="{BB962C8B-B14F-4D97-AF65-F5344CB8AC3E}">
        <p14:creationId xmlns:p14="http://schemas.microsoft.com/office/powerpoint/2010/main" val="2626514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68205D4-2E95-48A1-89BF-5105E98BE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502" y="914400"/>
            <a:ext cx="8692348" cy="3048327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vi-VN" sz="4600" dirty="0"/>
              <a:t>Mỗi nhóm tìm hiểu về bạn </a:t>
            </a:r>
          </a:p>
          <a:p>
            <a:r>
              <a:rPr lang="vi-VN" sz="4600" dirty="0"/>
              <a:t>So sánh bản thân với các thành viên trong nhóm về: </a:t>
            </a:r>
          </a:p>
          <a:p>
            <a:pPr marL="0" indent="0">
              <a:buNone/>
            </a:pPr>
            <a:r>
              <a:rPr lang="vi-VN" sz="4600" dirty="0"/>
              <a:t>1/ Ngoại hình;</a:t>
            </a:r>
          </a:p>
          <a:p>
            <a:pPr marL="0" indent="0">
              <a:buNone/>
            </a:pPr>
            <a:r>
              <a:rPr lang="vi-VN" sz="4600" dirty="0"/>
              <a:t>2/ Sở thích;</a:t>
            </a:r>
          </a:p>
          <a:p>
            <a:pPr marL="0" indent="0">
              <a:buNone/>
            </a:pPr>
            <a:r>
              <a:rPr lang="vi-VN" sz="4600" dirty="0"/>
              <a:t>3/ Sở trường;</a:t>
            </a:r>
          </a:p>
          <a:p>
            <a:pPr marL="0" indent="0">
              <a:buNone/>
            </a:pPr>
            <a:r>
              <a:rPr lang="vi-VN" sz="4600" dirty="0"/>
              <a:t>4/ Cách ứng xử với bạn;</a:t>
            </a:r>
          </a:p>
          <a:p>
            <a:pPr marL="0" indent="0">
              <a:buNone/>
            </a:pPr>
            <a:endParaRPr lang="vi-VN" dirty="0"/>
          </a:p>
          <a:p>
            <a:pPr marL="0" indent="0">
              <a:buNone/>
            </a:pPr>
            <a:endParaRPr lang="vi-VN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A52E2D-EF80-4CD9-90C8-624D1DB3D8DC}"/>
              </a:ext>
            </a:extLst>
          </p:cNvPr>
          <p:cNvSpPr/>
          <p:nvPr/>
        </p:nvSpPr>
        <p:spPr>
          <a:xfrm>
            <a:off x="453501" y="5159514"/>
            <a:ext cx="8690499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vi-VN" sz="4000" dirty="0"/>
              <a:t>Giới thiệu;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563FCCE-36E6-41B5-A120-3C3C99E0DBCF}"/>
              </a:ext>
            </a:extLst>
          </p:cNvPr>
          <p:cNvSpPr txBox="1">
            <a:spLocks/>
          </p:cNvSpPr>
          <p:nvPr/>
        </p:nvSpPr>
        <p:spPr>
          <a:xfrm>
            <a:off x="457200" y="5867399"/>
            <a:ext cx="8686800" cy="939921"/>
          </a:xfrm>
          <a:prstGeom prst="rect">
            <a:avLst/>
          </a:prstGeom>
          <a:solidFill>
            <a:srgbClr val="385622"/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vi-VN" sz="4000" dirty="0">
                <a:latin typeface="+mn-lt"/>
              </a:rPr>
              <a:t>Nhận xét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12E3864-E649-4A39-AB57-DDBA77111D0A}"/>
              </a:ext>
            </a:extLst>
          </p:cNvPr>
          <p:cNvSpPr txBox="1">
            <a:spLocks/>
          </p:cNvSpPr>
          <p:nvPr/>
        </p:nvSpPr>
        <p:spPr>
          <a:xfrm>
            <a:off x="457200" y="76200"/>
            <a:ext cx="8686800" cy="838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Trải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vi-V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BDBA528-6B63-4D54-9F63-4D8F0B746E15}"/>
              </a:ext>
            </a:extLst>
          </p:cNvPr>
          <p:cNvSpPr txBox="1">
            <a:spLocks/>
          </p:cNvSpPr>
          <p:nvPr/>
        </p:nvSpPr>
        <p:spPr>
          <a:xfrm>
            <a:off x="457200" y="3962728"/>
            <a:ext cx="8686800" cy="1218872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vi-VN" dirty="0"/>
              <a:t>Phát họa về bản thân hoặc về các bạn trong nhóm;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021562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8908" y="0"/>
            <a:ext cx="9115091" cy="6858000"/>
            <a:chOff x="793005" y="917842"/>
            <a:chExt cx="4572000" cy="3657206"/>
          </a:xfrm>
        </p:grpSpPr>
        <p:sp>
          <p:nvSpPr>
            <p:cNvPr id="4" name="object 18"/>
            <p:cNvSpPr/>
            <p:nvPr/>
          </p:nvSpPr>
          <p:spPr>
            <a:xfrm>
              <a:off x="793005" y="1143000"/>
              <a:ext cx="4572000" cy="3429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19"/>
            <p:cNvSpPr/>
            <p:nvPr/>
          </p:nvSpPr>
          <p:spPr>
            <a:xfrm>
              <a:off x="1393460" y="1400556"/>
              <a:ext cx="3364992" cy="317449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20"/>
            <p:cNvSpPr txBox="1"/>
            <p:nvPr/>
          </p:nvSpPr>
          <p:spPr>
            <a:xfrm>
              <a:off x="3826781" y="2406777"/>
              <a:ext cx="873125" cy="28038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67310" algn="ctr">
                <a:lnSpc>
                  <a:spcPts val="2140"/>
                </a:lnSpc>
                <a:spcBef>
                  <a:spcPts val="100"/>
                </a:spcBef>
              </a:pPr>
              <a:r>
                <a:rPr sz="1800" b="1" spc="-5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spc="-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xplore</a:t>
              </a:r>
              <a:endParaRPr sz="1800" dirty="0">
                <a:latin typeface="Times New Roman"/>
                <a:cs typeface="Times New Roman"/>
              </a:endParaRPr>
            </a:p>
            <a:p>
              <a:pPr marL="12700" algn="ctr">
                <a:lnSpc>
                  <a:spcPts val="1900"/>
                </a:lnSpc>
              </a:pPr>
              <a:r>
                <a:rPr sz="1600" b="1" spc="-160" dirty="0">
                  <a:solidFill>
                    <a:srgbClr val="FFFF99"/>
                  </a:solidFill>
                  <a:latin typeface="Arial"/>
                  <a:cs typeface="Arial"/>
                </a:rPr>
                <a:t>Khám</a:t>
              </a:r>
              <a:r>
                <a:rPr sz="1600" b="1" spc="-155" dirty="0">
                  <a:solidFill>
                    <a:srgbClr val="FFFF99"/>
                  </a:solidFill>
                  <a:latin typeface="Arial"/>
                  <a:cs typeface="Arial"/>
                </a:rPr>
                <a:t> </a:t>
              </a:r>
              <a:r>
                <a:rPr sz="1600" b="1" spc="-120" dirty="0">
                  <a:solidFill>
                    <a:srgbClr val="FFFF99"/>
                  </a:solidFill>
                  <a:latin typeface="Arial"/>
                  <a:cs typeface="Arial"/>
                </a:rPr>
                <a:t>phá</a:t>
              </a:r>
              <a:endParaRPr sz="1600" dirty="0">
                <a:latin typeface="Arial"/>
                <a:cs typeface="Arial"/>
              </a:endParaRPr>
            </a:p>
          </p:txBody>
        </p:sp>
        <p:sp>
          <p:nvSpPr>
            <p:cNvPr id="7" name="object 21"/>
            <p:cNvSpPr txBox="1"/>
            <p:nvPr/>
          </p:nvSpPr>
          <p:spPr>
            <a:xfrm>
              <a:off x="3515884" y="3747643"/>
              <a:ext cx="823594" cy="28038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48895" algn="ctr">
                <a:lnSpc>
                  <a:spcPts val="2140"/>
                </a:lnSpc>
                <a:spcBef>
                  <a:spcPts val="100"/>
                </a:spcBef>
              </a:pPr>
              <a:r>
                <a:rPr sz="1800"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xplain</a:t>
              </a:r>
              <a:endParaRPr sz="1800" dirty="0">
                <a:latin typeface="Times New Roman"/>
                <a:cs typeface="Times New Roman"/>
              </a:endParaRPr>
            </a:p>
            <a:p>
              <a:pPr marL="12700" algn="ctr">
                <a:lnSpc>
                  <a:spcPts val="1900"/>
                </a:lnSpc>
              </a:pPr>
              <a:r>
                <a:rPr sz="1600" b="1" spc="-110" dirty="0">
                  <a:solidFill>
                    <a:srgbClr val="FFFF99"/>
                  </a:solidFill>
                  <a:latin typeface="Arial"/>
                  <a:cs typeface="Arial"/>
                </a:rPr>
                <a:t>Giải</a:t>
              </a:r>
              <a:r>
                <a:rPr sz="1600" b="1" spc="-145" dirty="0">
                  <a:solidFill>
                    <a:srgbClr val="FFFF99"/>
                  </a:solidFill>
                  <a:latin typeface="Arial"/>
                  <a:cs typeface="Arial"/>
                </a:rPr>
                <a:t> </a:t>
              </a:r>
              <a:r>
                <a:rPr sz="1600" b="1" spc="-105" dirty="0">
                  <a:solidFill>
                    <a:srgbClr val="FFFF99"/>
                  </a:solidFill>
                  <a:latin typeface="Arial"/>
                  <a:cs typeface="Arial"/>
                </a:rPr>
                <a:t>thích</a:t>
              </a:r>
              <a:endParaRPr sz="1600" dirty="0">
                <a:latin typeface="Arial"/>
                <a:cs typeface="Arial"/>
              </a:endParaRPr>
            </a:p>
          </p:txBody>
        </p:sp>
        <p:sp>
          <p:nvSpPr>
            <p:cNvPr id="8" name="object 22"/>
            <p:cNvSpPr txBox="1"/>
            <p:nvPr/>
          </p:nvSpPr>
          <p:spPr>
            <a:xfrm>
              <a:off x="1934862" y="3826511"/>
              <a:ext cx="760095" cy="28038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48895" algn="ctr">
                <a:lnSpc>
                  <a:spcPts val="2140"/>
                </a:lnSpc>
                <a:spcBef>
                  <a:spcPts val="100"/>
                </a:spcBef>
              </a:pPr>
              <a:r>
                <a:rPr sz="1800"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xtend</a:t>
              </a:r>
              <a:endParaRPr sz="1800" dirty="0">
                <a:latin typeface="Times New Roman"/>
                <a:cs typeface="Times New Roman"/>
              </a:endParaRPr>
            </a:p>
            <a:p>
              <a:pPr marL="12700" algn="ctr">
                <a:lnSpc>
                  <a:spcPts val="1900"/>
                </a:lnSpc>
              </a:pPr>
              <a:r>
                <a:rPr sz="1600" b="1" spc="-40" dirty="0">
                  <a:solidFill>
                    <a:srgbClr val="FFFF99"/>
                  </a:solidFill>
                  <a:latin typeface="Arial"/>
                  <a:cs typeface="Arial"/>
                </a:rPr>
                <a:t>Mở</a:t>
              </a:r>
              <a:r>
                <a:rPr sz="1600" b="1" spc="-140" dirty="0">
                  <a:solidFill>
                    <a:srgbClr val="FFFF99"/>
                  </a:solidFill>
                  <a:latin typeface="Arial"/>
                  <a:cs typeface="Arial"/>
                </a:rPr>
                <a:t> rộng</a:t>
              </a:r>
              <a:endParaRPr sz="1600" dirty="0">
                <a:latin typeface="Arial"/>
                <a:cs typeface="Arial"/>
              </a:endParaRPr>
            </a:p>
          </p:txBody>
        </p:sp>
        <p:sp>
          <p:nvSpPr>
            <p:cNvPr id="9" name="object 23"/>
            <p:cNvSpPr txBox="1"/>
            <p:nvPr/>
          </p:nvSpPr>
          <p:spPr>
            <a:xfrm>
              <a:off x="1463946" y="2406777"/>
              <a:ext cx="840105" cy="28038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 algn="ctr">
                <a:lnSpc>
                  <a:spcPts val="2140"/>
                </a:lnSpc>
                <a:spcBef>
                  <a:spcPts val="100"/>
                </a:spcBef>
              </a:pPr>
              <a:r>
                <a:rPr sz="1800" b="1" spc="-5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va</a:t>
              </a:r>
              <a:r>
                <a:rPr sz="1800" spc="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l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ua</a:t>
              </a:r>
              <a:r>
                <a:rPr sz="1800" spc="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t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e</a:t>
              </a:r>
              <a:endParaRPr sz="1800" dirty="0">
                <a:latin typeface="Times New Roman"/>
                <a:cs typeface="Times New Roman"/>
              </a:endParaRPr>
            </a:p>
            <a:p>
              <a:pPr marL="50800" algn="ctr">
                <a:lnSpc>
                  <a:spcPts val="1900"/>
                </a:lnSpc>
              </a:pPr>
              <a:r>
                <a:rPr sz="1600" b="1" spc="-125" dirty="0">
                  <a:solidFill>
                    <a:srgbClr val="FFFF99"/>
                  </a:solidFill>
                  <a:latin typeface="Arial"/>
                  <a:cs typeface="Arial"/>
                </a:rPr>
                <a:t>Đánh </a:t>
              </a:r>
              <a:r>
                <a:rPr sz="1600" b="1" spc="-130" dirty="0">
                  <a:solidFill>
                    <a:srgbClr val="FFFF99"/>
                  </a:solidFill>
                  <a:latin typeface="Arial"/>
                  <a:cs typeface="Arial"/>
                </a:rPr>
                <a:t>giá</a:t>
              </a:r>
              <a:endParaRPr sz="1600" dirty="0">
                <a:latin typeface="Arial"/>
                <a:cs typeface="Arial"/>
              </a:endParaRPr>
            </a:p>
          </p:txBody>
        </p:sp>
        <p:sp>
          <p:nvSpPr>
            <p:cNvPr id="10" name="object 24"/>
            <p:cNvSpPr txBox="1"/>
            <p:nvPr/>
          </p:nvSpPr>
          <p:spPr>
            <a:xfrm>
              <a:off x="2670065" y="2786635"/>
              <a:ext cx="845819" cy="17096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326390" marR="5080" indent="-314325">
                <a:lnSpc>
                  <a:spcPct val="100000"/>
                </a:lnSpc>
                <a:spcBef>
                  <a:spcPts val="100"/>
                </a:spcBef>
              </a:pPr>
              <a:r>
                <a:rPr sz="2000"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Mô</a:t>
              </a:r>
              <a:r>
                <a:rPr sz="2000" b="1" spc="-1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z="2000"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hình  5</a:t>
              </a:r>
              <a:r>
                <a:rPr sz="2000"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endParaRPr sz="2000" dirty="0">
                <a:latin typeface="Times New Roman"/>
                <a:cs typeface="Times New Roman"/>
              </a:endParaRPr>
            </a:p>
          </p:txBody>
        </p:sp>
        <p:sp>
          <p:nvSpPr>
            <p:cNvPr id="11" name="object 25"/>
            <p:cNvSpPr txBox="1"/>
            <p:nvPr/>
          </p:nvSpPr>
          <p:spPr>
            <a:xfrm>
              <a:off x="1076596" y="917842"/>
              <a:ext cx="4004310" cy="1077444"/>
            </a:xfrm>
            <a:prstGeom prst="rect">
              <a:avLst/>
            </a:prstGeom>
          </p:spPr>
          <p:txBody>
            <a:bodyPr vert="horz" wrap="square" lIns="0" tIns="189865" rIns="0" bIns="0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1495"/>
                </a:spcBef>
              </a:pPr>
              <a:r>
                <a:rPr sz="2050" spc="-10" dirty="0">
                  <a:latin typeface="Arial"/>
                  <a:cs typeface="Arial"/>
                </a:rPr>
                <a:t>Mô </a:t>
              </a:r>
              <a:r>
                <a:rPr sz="2050" spc="-75" dirty="0">
                  <a:latin typeface="Arial"/>
                  <a:cs typeface="Arial"/>
                </a:rPr>
                <a:t>hình </a:t>
              </a:r>
              <a:r>
                <a:rPr sz="2050" spc="-235" dirty="0">
                  <a:latin typeface="Arial"/>
                  <a:cs typeface="Arial"/>
                </a:rPr>
                <a:t>5E </a:t>
              </a:r>
              <a:r>
                <a:rPr sz="2050" spc="-95" dirty="0">
                  <a:latin typeface="Arial"/>
                  <a:cs typeface="Arial"/>
                </a:rPr>
                <a:t>cho </a:t>
              </a:r>
              <a:r>
                <a:rPr sz="2050" spc="-120" dirty="0">
                  <a:latin typeface="Arial"/>
                  <a:cs typeface="Arial"/>
                </a:rPr>
                <a:t>dạy – </a:t>
              </a:r>
              <a:r>
                <a:rPr sz="2050" spc="-100" dirty="0">
                  <a:latin typeface="Arial"/>
                  <a:cs typeface="Arial"/>
                </a:rPr>
                <a:t>học </a:t>
              </a:r>
              <a:r>
                <a:rPr sz="2050" spc="-15" dirty="0">
                  <a:latin typeface="Arial"/>
                  <a:cs typeface="Arial"/>
                </a:rPr>
                <a:t>trải</a:t>
              </a:r>
              <a:r>
                <a:rPr sz="2050" spc="-195" dirty="0">
                  <a:latin typeface="Arial"/>
                  <a:cs typeface="Arial"/>
                </a:rPr>
                <a:t> </a:t>
              </a:r>
              <a:r>
                <a:rPr sz="2050" spc="-85" dirty="0">
                  <a:latin typeface="Arial"/>
                  <a:cs typeface="Arial"/>
                </a:rPr>
                <a:t>nghiệm</a:t>
              </a:r>
              <a:endParaRPr sz="2050" dirty="0">
                <a:latin typeface="Arial"/>
                <a:cs typeface="Arial"/>
              </a:endParaRPr>
            </a:p>
            <a:p>
              <a:pPr marR="36830" algn="ctr">
                <a:lnSpc>
                  <a:spcPts val="2140"/>
                </a:lnSpc>
                <a:spcBef>
                  <a:spcPts val="1225"/>
                </a:spcBef>
              </a:pPr>
              <a:endParaRPr lang="en-US" sz="1800" b="1" dirty="0">
                <a:solidFill>
                  <a:srgbClr val="FFFF00"/>
                </a:solidFill>
                <a:latin typeface="Times New Roman"/>
                <a:cs typeface="Times New Roman"/>
              </a:endParaRPr>
            </a:p>
            <a:p>
              <a:pPr marR="36830" algn="ctr">
                <a:lnSpc>
                  <a:spcPts val="2140"/>
                </a:lnSpc>
                <a:spcBef>
                  <a:spcPts val="1225"/>
                </a:spcBef>
              </a:pPr>
              <a:endParaRPr lang="en-US" b="1" dirty="0">
                <a:solidFill>
                  <a:srgbClr val="FFFF00"/>
                </a:solidFill>
                <a:latin typeface="Times New Roman"/>
                <a:cs typeface="Times New Roman"/>
              </a:endParaRPr>
            </a:p>
            <a:p>
              <a:pPr marR="36830" algn="ctr">
                <a:lnSpc>
                  <a:spcPts val="2140"/>
                </a:lnSpc>
                <a:spcBef>
                  <a:spcPts val="1225"/>
                </a:spcBef>
              </a:pPr>
              <a:r>
                <a:rPr sz="1800"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ngage</a:t>
              </a:r>
              <a:endParaRPr sz="1800" dirty="0">
                <a:latin typeface="Times New Roman"/>
                <a:cs typeface="Times New Roman"/>
              </a:endParaRPr>
            </a:p>
            <a:p>
              <a:pPr marR="36830" algn="ctr">
                <a:lnSpc>
                  <a:spcPts val="1900"/>
                </a:lnSpc>
              </a:pPr>
              <a:r>
                <a:rPr sz="1600" b="1" spc="-160" dirty="0">
                  <a:solidFill>
                    <a:srgbClr val="FFFF99"/>
                  </a:solidFill>
                  <a:latin typeface="Arial"/>
                  <a:cs typeface="Arial"/>
                </a:rPr>
                <a:t>Lôi </a:t>
              </a:r>
              <a:r>
                <a:rPr sz="1600" b="1" spc="-150" dirty="0">
                  <a:solidFill>
                    <a:srgbClr val="FFFF99"/>
                  </a:solidFill>
                  <a:latin typeface="Arial"/>
                  <a:cs typeface="Arial"/>
                </a:rPr>
                <a:t>cuốn</a:t>
              </a:r>
              <a:endParaRPr sz="16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3702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idx="1"/>
          </p:nvPr>
        </p:nvSpPr>
        <p:spPr>
          <a:xfrm>
            <a:off x="457200" y="152400"/>
            <a:ext cx="8229600" cy="1070806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715010" marR="1051560" indent="0" algn="ctr">
              <a:lnSpc>
                <a:spcPts val="3560"/>
              </a:lnSpc>
              <a:spcBef>
                <a:spcPts val="550"/>
              </a:spcBef>
              <a:buNone/>
            </a:pPr>
            <a:r>
              <a:rPr sz="3300" b="1" spc="-50" dirty="0">
                <a:latin typeface="Times New Roman"/>
                <a:cs typeface="Times New Roman"/>
              </a:rPr>
              <a:t>Mô </a:t>
            </a:r>
            <a:r>
              <a:rPr sz="3300" b="1" spc="135" dirty="0">
                <a:latin typeface="Times New Roman"/>
                <a:cs typeface="Times New Roman"/>
              </a:rPr>
              <a:t>hình</a:t>
            </a:r>
            <a:r>
              <a:rPr sz="3300" b="1" spc="-235" dirty="0">
                <a:latin typeface="Times New Roman"/>
                <a:cs typeface="Times New Roman"/>
              </a:rPr>
              <a:t> </a:t>
            </a:r>
            <a:r>
              <a:rPr sz="3300" b="1" dirty="0">
                <a:latin typeface="Times New Roman"/>
                <a:cs typeface="Times New Roman"/>
              </a:rPr>
              <a:t>5E  </a:t>
            </a:r>
            <a:endParaRPr lang="en-US" sz="3300" b="1" dirty="0">
              <a:latin typeface="Times New Roman"/>
              <a:cs typeface="Times New Roman"/>
            </a:endParaRPr>
          </a:p>
          <a:p>
            <a:pPr marL="715010" marR="1051560" indent="0" algn="ctr">
              <a:lnSpc>
                <a:spcPts val="3560"/>
              </a:lnSpc>
              <a:spcBef>
                <a:spcPts val="550"/>
              </a:spcBef>
              <a:buNone/>
            </a:pPr>
            <a:r>
              <a:rPr sz="3300" b="1" spc="145" dirty="0" err="1">
                <a:latin typeface="Times New Roman"/>
                <a:cs typeface="Times New Roman"/>
              </a:rPr>
              <a:t>cho</a:t>
            </a:r>
            <a:r>
              <a:rPr lang="en-US" sz="3300" dirty="0">
                <a:latin typeface="Times New Roman"/>
                <a:cs typeface="Times New Roman"/>
              </a:rPr>
              <a:t> </a:t>
            </a:r>
            <a:r>
              <a:rPr sz="3300" b="1" spc="145" dirty="0" err="1">
                <a:latin typeface="Times New Roman"/>
                <a:cs typeface="Times New Roman"/>
              </a:rPr>
              <a:t>hoạt</a:t>
            </a:r>
            <a:r>
              <a:rPr sz="3300" b="1" spc="145" dirty="0">
                <a:latin typeface="Times New Roman"/>
                <a:cs typeface="Times New Roman"/>
              </a:rPr>
              <a:t> </a:t>
            </a:r>
            <a:r>
              <a:rPr sz="3300" b="1" spc="140" dirty="0">
                <a:latin typeface="Times New Roman"/>
                <a:cs typeface="Times New Roman"/>
              </a:rPr>
              <a:t>động</a:t>
            </a:r>
            <a:r>
              <a:rPr sz="3300" b="1" spc="-555" dirty="0">
                <a:latin typeface="Times New Roman"/>
                <a:cs typeface="Times New Roman"/>
              </a:rPr>
              <a:t> </a:t>
            </a:r>
            <a:r>
              <a:rPr sz="3300" b="1" spc="80" dirty="0">
                <a:latin typeface="Times New Roman"/>
                <a:cs typeface="Times New Roman"/>
              </a:rPr>
              <a:t>trải </a:t>
            </a:r>
            <a:r>
              <a:rPr sz="3300" b="1" spc="150" dirty="0">
                <a:latin typeface="Times New Roman"/>
                <a:cs typeface="Times New Roman"/>
              </a:rPr>
              <a:t>nghiệm</a:t>
            </a:r>
            <a:endParaRPr sz="3300" dirty="0">
              <a:latin typeface="Times New Roman"/>
              <a:cs typeface="Times New Roman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85800" y="1539409"/>
            <a:ext cx="8153400" cy="5158647"/>
            <a:chOff x="1371600" y="5322570"/>
            <a:chExt cx="4572000" cy="3385877"/>
          </a:xfrm>
        </p:grpSpPr>
        <p:sp>
          <p:nvSpPr>
            <p:cNvPr id="5" name="object 3"/>
            <p:cNvSpPr txBox="1"/>
            <p:nvPr/>
          </p:nvSpPr>
          <p:spPr>
            <a:xfrm>
              <a:off x="2224277" y="5322570"/>
              <a:ext cx="2870835" cy="452416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algn="ctr"/>
              <a:r>
                <a:rPr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Mô hình 5E cho dạy – học</a:t>
              </a:r>
              <a:endParaRPr sz="2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(giáo án 5E)</a:t>
              </a:r>
              <a:endParaRPr sz="2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bject 4"/>
            <p:cNvSpPr/>
            <p:nvPr/>
          </p:nvSpPr>
          <p:spPr>
            <a:xfrm>
              <a:off x="1687067" y="5995415"/>
              <a:ext cx="963294" cy="2176780"/>
            </a:xfrm>
            <a:custGeom>
              <a:avLst/>
              <a:gdLst/>
              <a:ahLst/>
              <a:cxnLst/>
              <a:rect l="l" t="t" r="r" b="b"/>
              <a:pathLst>
                <a:path w="963294" h="2176779">
                  <a:moveTo>
                    <a:pt x="866648" y="0"/>
                  </a:moveTo>
                  <a:lnTo>
                    <a:pt x="96265" y="0"/>
                  </a:lnTo>
                  <a:lnTo>
                    <a:pt x="58775" y="7558"/>
                  </a:lnTo>
                  <a:lnTo>
                    <a:pt x="28178" y="28178"/>
                  </a:lnTo>
                  <a:lnTo>
                    <a:pt x="7558" y="58775"/>
                  </a:lnTo>
                  <a:lnTo>
                    <a:pt x="0" y="96266"/>
                  </a:lnTo>
                  <a:lnTo>
                    <a:pt x="0" y="2080006"/>
                  </a:lnTo>
                  <a:lnTo>
                    <a:pt x="7558" y="2117496"/>
                  </a:lnTo>
                  <a:lnTo>
                    <a:pt x="28178" y="2148093"/>
                  </a:lnTo>
                  <a:lnTo>
                    <a:pt x="58775" y="2168713"/>
                  </a:lnTo>
                  <a:lnTo>
                    <a:pt x="96265" y="2176272"/>
                  </a:lnTo>
                  <a:lnTo>
                    <a:pt x="866648" y="2176272"/>
                  </a:lnTo>
                  <a:lnTo>
                    <a:pt x="904158" y="2168713"/>
                  </a:lnTo>
                  <a:lnTo>
                    <a:pt x="934799" y="2148093"/>
                  </a:lnTo>
                  <a:lnTo>
                    <a:pt x="955462" y="2117496"/>
                  </a:lnTo>
                  <a:lnTo>
                    <a:pt x="963040" y="2080006"/>
                  </a:lnTo>
                  <a:lnTo>
                    <a:pt x="963040" y="96266"/>
                  </a:lnTo>
                  <a:lnTo>
                    <a:pt x="955462" y="58775"/>
                  </a:lnTo>
                  <a:lnTo>
                    <a:pt x="934799" y="28178"/>
                  </a:lnTo>
                  <a:lnTo>
                    <a:pt x="904158" y="7558"/>
                  </a:lnTo>
                  <a:lnTo>
                    <a:pt x="866648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object 5"/>
            <p:cNvSpPr txBox="1"/>
            <p:nvPr/>
          </p:nvSpPr>
          <p:spPr>
            <a:xfrm>
              <a:off x="1895094" y="6959345"/>
              <a:ext cx="547370" cy="422536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635" algn="ctr"/>
              <a:r>
                <a:rPr sz="2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Lôi</a:t>
              </a:r>
              <a:endParaRPr sz="20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sz="2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cuốn</a:t>
              </a:r>
              <a:endParaRPr sz="20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object 6"/>
            <p:cNvSpPr/>
            <p:nvPr/>
          </p:nvSpPr>
          <p:spPr>
            <a:xfrm>
              <a:off x="1805939" y="6126479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5" h="723900">
                  <a:moveTo>
                    <a:pt x="362712" y="0"/>
                  </a:moveTo>
                  <a:lnTo>
                    <a:pt x="313502" y="3304"/>
                  </a:lnTo>
                  <a:lnTo>
                    <a:pt x="266303" y="12929"/>
                  </a:lnTo>
                  <a:lnTo>
                    <a:pt x="221545" y="28444"/>
                  </a:lnTo>
                  <a:lnTo>
                    <a:pt x="179662" y="49417"/>
                  </a:lnTo>
                  <a:lnTo>
                    <a:pt x="141087" y="75417"/>
                  </a:lnTo>
                  <a:lnTo>
                    <a:pt x="106251" y="106013"/>
                  </a:lnTo>
                  <a:lnTo>
                    <a:pt x="75588" y="140773"/>
                  </a:lnTo>
                  <a:lnTo>
                    <a:pt x="49530" y="179267"/>
                  </a:lnTo>
                  <a:lnTo>
                    <a:pt x="28509" y="221063"/>
                  </a:lnTo>
                  <a:lnTo>
                    <a:pt x="12959" y="265729"/>
                  </a:lnTo>
                  <a:lnTo>
                    <a:pt x="3311" y="312835"/>
                  </a:lnTo>
                  <a:lnTo>
                    <a:pt x="0" y="361950"/>
                  </a:lnTo>
                  <a:lnTo>
                    <a:pt x="3311" y="411064"/>
                  </a:lnTo>
                  <a:lnTo>
                    <a:pt x="12959" y="458170"/>
                  </a:lnTo>
                  <a:lnTo>
                    <a:pt x="28509" y="502836"/>
                  </a:lnTo>
                  <a:lnTo>
                    <a:pt x="49530" y="544632"/>
                  </a:lnTo>
                  <a:lnTo>
                    <a:pt x="75588" y="583126"/>
                  </a:lnTo>
                  <a:lnTo>
                    <a:pt x="106251" y="617886"/>
                  </a:lnTo>
                  <a:lnTo>
                    <a:pt x="141087" y="648482"/>
                  </a:lnTo>
                  <a:lnTo>
                    <a:pt x="179662" y="674482"/>
                  </a:lnTo>
                  <a:lnTo>
                    <a:pt x="221545" y="695455"/>
                  </a:lnTo>
                  <a:lnTo>
                    <a:pt x="266303" y="710970"/>
                  </a:lnTo>
                  <a:lnTo>
                    <a:pt x="313502" y="720595"/>
                  </a:lnTo>
                  <a:lnTo>
                    <a:pt x="362712" y="723900"/>
                  </a:lnTo>
                  <a:lnTo>
                    <a:pt x="411921" y="720595"/>
                  </a:lnTo>
                  <a:lnTo>
                    <a:pt x="459120" y="710970"/>
                  </a:lnTo>
                  <a:lnTo>
                    <a:pt x="503878" y="695455"/>
                  </a:lnTo>
                  <a:lnTo>
                    <a:pt x="545761" y="674482"/>
                  </a:lnTo>
                  <a:lnTo>
                    <a:pt x="584336" y="648482"/>
                  </a:lnTo>
                  <a:lnTo>
                    <a:pt x="619172" y="617886"/>
                  </a:lnTo>
                  <a:lnTo>
                    <a:pt x="649835" y="583126"/>
                  </a:lnTo>
                  <a:lnTo>
                    <a:pt x="675894" y="544632"/>
                  </a:lnTo>
                  <a:lnTo>
                    <a:pt x="696914" y="502836"/>
                  </a:lnTo>
                  <a:lnTo>
                    <a:pt x="712464" y="458170"/>
                  </a:lnTo>
                  <a:lnTo>
                    <a:pt x="722112" y="411064"/>
                  </a:lnTo>
                  <a:lnTo>
                    <a:pt x="725424" y="361950"/>
                  </a:lnTo>
                  <a:lnTo>
                    <a:pt x="722112" y="312835"/>
                  </a:lnTo>
                  <a:lnTo>
                    <a:pt x="712464" y="265729"/>
                  </a:lnTo>
                  <a:lnTo>
                    <a:pt x="696914" y="221063"/>
                  </a:lnTo>
                  <a:lnTo>
                    <a:pt x="675894" y="179267"/>
                  </a:lnTo>
                  <a:lnTo>
                    <a:pt x="649835" y="140773"/>
                  </a:lnTo>
                  <a:lnTo>
                    <a:pt x="619172" y="106013"/>
                  </a:lnTo>
                  <a:lnTo>
                    <a:pt x="584336" y="75417"/>
                  </a:lnTo>
                  <a:lnTo>
                    <a:pt x="545761" y="49417"/>
                  </a:lnTo>
                  <a:lnTo>
                    <a:pt x="503878" y="28444"/>
                  </a:lnTo>
                  <a:lnTo>
                    <a:pt x="459120" y="12929"/>
                  </a:lnTo>
                  <a:lnTo>
                    <a:pt x="411921" y="3304"/>
                  </a:lnTo>
                  <a:lnTo>
                    <a:pt x="362712" y="0"/>
                  </a:lnTo>
                  <a:close/>
                </a:path>
              </a:pathLst>
            </a:custGeom>
            <a:solidFill>
              <a:srgbClr val="C0C8E3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object 7"/>
            <p:cNvSpPr/>
            <p:nvPr/>
          </p:nvSpPr>
          <p:spPr>
            <a:xfrm>
              <a:off x="1805939" y="6126479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5" h="723900">
                  <a:moveTo>
                    <a:pt x="0" y="361950"/>
                  </a:moveTo>
                  <a:lnTo>
                    <a:pt x="3311" y="312835"/>
                  </a:lnTo>
                  <a:lnTo>
                    <a:pt x="12959" y="265729"/>
                  </a:lnTo>
                  <a:lnTo>
                    <a:pt x="28509" y="221063"/>
                  </a:lnTo>
                  <a:lnTo>
                    <a:pt x="49530" y="179267"/>
                  </a:lnTo>
                  <a:lnTo>
                    <a:pt x="75588" y="140773"/>
                  </a:lnTo>
                  <a:lnTo>
                    <a:pt x="106251" y="106013"/>
                  </a:lnTo>
                  <a:lnTo>
                    <a:pt x="141087" y="75417"/>
                  </a:lnTo>
                  <a:lnTo>
                    <a:pt x="179662" y="49417"/>
                  </a:lnTo>
                  <a:lnTo>
                    <a:pt x="221545" y="28444"/>
                  </a:lnTo>
                  <a:lnTo>
                    <a:pt x="266303" y="12929"/>
                  </a:lnTo>
                  <a:lnTo>
                    <a:pt x="313502" y="3304"/>
                  </a:lnTo>
                  <a:lnTo>
                    <a:pt x="362712" y="0"/>
                  </a:lnTo>
                  <a:lnTo>
                    <a:pt x="411921" y="3304"/>
                  </a:lnTo>
                  <a:lnTo>
                    <a:pt x="459120" y="12929"/>
                  </a:lnTo>
                  <a:lnTo>
                    <a:pt x="503878" y="28444"/>
                  </a:lnTo>
                  <a:lnTo>
                    <a:pt x="545761" y="49417"/>
                  </a:lnTo>
                  <a:lnTo>
                    <a:pt x="584336" y="75417"/>
                  </a:lnTo>
                  <a:lnTo>
                    <a:pt x="619172" y="106013"/>
                  </a:lnTo>
                  <a:lnTo>
                    <a:pt x="649835" y="140773"/>
                  </a:lnTo>
                  <a:lnTo>
                    <a:pt x="675893" y="179267"/>
                  </a:lnTo>
                  <a:lnTo>
                    <a:pt x="696914" y="221063"/>
                  </a:lnTo>
                  <a:lnTo>
                    <a:pt x="712464" y="265729"/>
                  </a:lnTo>
                  <a:lnTo>
                    <a:pt x="722112" y="312835"/>
                  </a:lnTo>
                  <a:lnTo>
                    <a:pt x="725424" y="361950"/>
                  </a:lnTo>
                  <a:lnTo>
                    <a:pt x="722112" y="411064"/>
                  </a:lnTo>
                  <a:lnTo>
                    <a:pt x="712464" y="458170"/>
                  </a:lnTo>
                  <a:lnTo>
                    <a:pt x="696914" y="502836"/>
                  </a:lnTo>
                  <a:lnTo>
                    <a:pt x="675894" y="544632"/>
                  </a:lnTo>
                  <a:lnTo>
                    <a:pt x="649835" y="583126"/>
                  </a:lnTo>
                  <a:lnTo>
                    <a:pt x="619172" y="617886"/>
                  </a:lnTo>
                  <a:lnTo>
                    <a:pt x="584336" y="648482"/>
                  </a:lnTo>
                  <a:lnTo>
                    <a:pt x="545761" y="674482"/>
                  </a:lnTo>
                  <a:lnTo>
                    <a:pt x="503878" y="695455"/>
                  </a:lnTo>
                  <a:lnTo>
                    <a:pt x="459120" y="710970"/>
                  </a:lnTo>
                  <a:lnTo>
                    <a:pt x="411921" y="720595"/>
                  </a:lnTo>
                  <a:lnTo>
                    <a:pt x="362712" y="723900"/>
                  </a:lnTo>
                  <a:lnTo>
                    <a:pt x="313502" y="720595"/>
                  </a:lnTo>
                  <a:lnTo>
                    <a:pt x="266303" y="710970"/>
                  </a:lnTo>
                  <a:lnTo>
                    <a:pt x="221545" y="695455"/>
                  </a:lnTo>
                  <a:lnTo>
                    <a:pt x="179662" y="674482"/>
                  </a:lnTo>
                  <a:lnTo>
                    <a:pt x="141087" y="648482"/>
                  </a:lnTo>
                  <a:lnTo>
                    <a:pt x="106251" y="617886"/>
                  </a:lnTo>
                  <a:lnTo>
                    <a:pt x="75588" y="583126"/>
                  </a:lnTo>
                  <a:lnTo>
                    <a:pt x="49530" y="544632"/>
                  </a:lnTo>
                  <a:lnTo>
                    <a:pt x="28509" y="502836"/>
                  </a:lnTo>
                  <a:lnTo>
                    <a:pt x="12959" y="458170"/>
                  </a:lnTo>
                  <a:lnTo>
                    <a:pt x="3311" y="411064"/>
                  </a:lnTo>
                  <a:lnTo>
                    <a:pt x="0" y="361950"/>
                  </a:lnTo>
                  <a:close/>
                </a:path>
              </a:pathLst>
            </a:custGeom>
            <a:ln w="609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object 8"/>
            <p:cNvSpPr/>
            <p:nvPr/>
          </p:nvSpPr>
          <p:spPr>
            <a:xfrm>
              <a:off x="2679192" y="5995415"/>
              <a:ext cx="965200" cy="2176780"/>
            </a:xfrm>
            <a:custGeom>
              <a:avLst/>
              <a:gdLst/>
              <a:ahLst/>
              <a:cxnLst/>
              <a:rect l="l" t="t" r="r" b="b"/>
              <a:pathLst>
                <a:path w="965200" h="2176779">
                  <a:moveTo>
                    <a:pt x="868171" y="0"/>
                  </a:moveTo>
                  <a:lnTo>
                    <a:pt x="96519" y="0"/>
                  </a:lnTo>
                  <a:lnTo>
                    <a:pt x="58935" y="7580"/>
                  </a:lnTo>
                  <a:lnTo>
                    <a:pt x="28257" y="28257"/>
                  </a:lnTo>
                  <a:lnTo>
                    <a:pt x="7580" y="58935"/>
                  </a:lnTo>
                  <a:lnTo>
                    <a:pt x="0" y="96520"/>
                  </a:lnTo>
                  <a:lnTo>
                    <a:pt x="0" y="2079752"/>
                  </a:lnTo>
                  <a:lnTo>
                    <a:pt x="7580" y="2117336"/>
                  </a:lnTo>
                  <a:lnTo>
                    <a:pt x="28257" y="2148014"/>
                  </a:lnTo>
                  <a:lnTo>
                    <a:pt x="58935" y="2168691"/>
                  </a:lnTo>
                  <a:lnTo>
                    <a:pt x="96519" y="2176272"/>
                  </a:lnTo>
                  <a:lnTo>
                    <a:pt x="868171" y="2176272"/>
                  </a:lnTo>
                  <a:lnTo>
                    <a:pt x="905756" y="2168691"/>
                  </a:lnTo>
                  <a:lnTo>
                    <a:pt x="936434" y="2148014"/>
                  </a:lnTo>
                  <a:lnTo>
                    <a:pt x="957111" y="2117336"/>
                  </a:lnTo>
                  <a:lnTo>
                    <a:pt x="964692" y="2079752"/>
                  </a:lnTo>
                  <a:lnTo>
                    <a:pt x="964692" y="96520"/>
                  </a:lnTo>
                  <a:lnTo>
                    <a:pt x="957111" y="58935"/>
                  </a:lnTo>
                  <a:lnTo>
                    <a:pt x="936434" y="28257"/>
                  </a:lnTo>
                  <a:lnTo>
                    <a:pt x="905756" y="7580"/>
                  </a:lnTo>
                  <a:lnTo>
                    <a:pt x="868171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bject 9"/>
            <p:cNvSpPr txBox="1"/>
            <p:nvPr/>
          </p:nvSpPr>
          <p:spPr>
            <a:xfrm>
              <a:off x="2845054" y="6959345"/>
              <a:ext cx="631825" cy="442737"/>
            </a:xfrm>
            <a:prstGeom prst="rect">
              <a:avLst/>
            </a:prstGeom>
          </p:spPr>
          <p:txBody>
            <a:bodyPr vert="horz" wrap="square" lIns="0" tIns="43180" rIns="0" bIns="0" rtlCol="0">
              <a:spAutoFit/>
            </a:bodyPr>
            <a:lstStyle/>
            <a:p>
              <a:pPr marL="116205" marR="5080" indent="-104139"/>
              <a:r>
                <a:rPr sz="2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Khám  phá</a:t>
              </a:r>
              <a:endParaRPr sz="20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bject 10"/>
            <p:cNvSpPr/>
            <p:nvPr/>
          </p:nvSpPr>
          <p:spPr>
            <a:xfrm>
              <a:off x="2799588" y="6126479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361950" y="0"/>
                  </a:moveTo>
                  <a:lnTo>
                    <a:pt x="312835" y="3304"/>
                  </a:lnTo>
                  <a:lnTo>
                    <a:pt x="265729" y="12929"/>
                  </a:lnTo>
                  <a:lnTo>
                    <a:pt x="221063" y="28444"/>
                  </a:lnTo>
                  <a:lnTo>
                    <a:pt x="179267" y="49417"/>
                  </a:lnTo>
                  <a:lnTo>
                    <a:pt x="140773" y="75417"/>
                  </a:lnTo>
                  <a:lnTo>
                    <a:pt x="106013" y="106013"/>
                  </a:lnTo>
                  <a:lnTo>
                    <a:pt x="75417" y="140773"/>
                  </a:lnTo>
                  <a:lnTo>
                    <a:pt x="49417" y="179267"/>
                  </a:lnTo>
                  <a:lnTo>
                    <a:pt x="28444" y="221063"/>
                  </a:lnTo>
                  <a:lnTo>
                    <a:pt x="12929" y="265729"/>
                  </a:lnTo>
                  <a:lnTo>
                    <a:pt x="3304" y="312835"/>
                  </a:lnTo>
                  <a:lnTo>
                    <a:pt x="0" y="361950"/>
                  </a:lnTo>
                  <a:lnTo>
                    <a:pt x="3304" y="411064"/>
                  </a:lnTo>
                  <a:lnTo>
                    <a:pt x="12929" y="458170"/>
                  </a:lnTo>
                  <a:lnTo>
                    <a:pt x="28444" y="502836"/>
                  </a:lnTo>
                  <a:lnTo>
                    <a:pt x="49417" y="544632"/>
                  </a:lnTo>
                  <a:lnTo>
                    <a:pt x="75417" y="583126"/>
                  </a:lnTo>
                  <a:lnTo>
                    <a:pt x="106013" y="617886"/>
                  </a:lnTo>
                  <a:lnTo>
                    <a:pt x="140773" y="648482"/>
                  </a:lnTo>
                  <a:lnTo>
                    <a:pt x="179267" y="674482"/>
                  </a:lnTo>
                  <a:lnTo>
                    <a:pt x="221063" y="695455"/>
                  </a:lnTo>
                  <a:lnTo>
                    <a:pt x="265729" y="710970"/>
                  </a:lnTo>
                  <a:lnTo>
                    <a:pt x="312835" y="720595"/>
                  </a:lnTo>
                  <a:lnTo>
                    <a:pt x="361950" y="723900"/>
                  </a:lnTo>
                  <a:lnTo>
                    <a:pt x="411064" y="720595"/>
                  </a:lnTo>
                  <a:lnTo>
                    <a:pt x="458170" y="710970"/>
                  </a:lnTo>
                  <a:lnTo>
                    <a:pt x="502836" y="695455"/>
                  </a:lnTo>
                  <a:lnTo>
                    <a:pt x="544632" y="674482"/>
                  </a:lnTo>
                  <a:lnTo>
                    <a:pt x="583126" y="648482"/>
                  </a:lnTo>
                  <a:lnTo>
                    <a:pt x="617886" y="617886"/>
                  </a:lnTo>
                  <a:lnTo>
                    <a:pt x="648482" y="583126"/>
                  </a:lnTo>
                  <a:lnTo>
                    <a:pt x="674482" y="544632"/>
                  </a:lnTo>
                  <a:lnTo>
                    <a:pt x="695455" y="502836"/>
                  </a:lnTo>
                  <a:lnTo>
                    <a:pt x="710970" y="458170"/>
                  </a:lnTo>
                  <a:lnTo>
                    <a:pt x="720595" y="411064"/>
                  </a:lnTo>
                  <a:lnTo>
                    <a:pt x="723900" y="361950"/>
                  </a:lnTo>
                  <a:lnTo>
                    <a:pt x="720595" y="312835"/>
                  </a:lnTo>
                  <a:lnTo>
                    <a:pt x="710970" y="265729"/>
                  </a:lnTo>
                  <a:lnTo>
                    <a:pt x="695455" y="221063"/>
                  </a:lnTo>
                  <a:lnTo>
                    <a:pt x="674482" y="179267"/>
                  </a:lnTo>
                  <a:lnTo>
                    <a:pt x="648482" y="140773"/>
                  </a:lnTo>
                  <a:lnTo>
                    <a:pt x="617886" y="106013"/>
                  </a:lnTo>
                  <a:lnTo>
                    <a:pt x="583126" y="75417"/>
                  </a:lnTo>
                  <a:lnTo>
                    <a:pt x="544632" y="49417"/>
                  </a:lnTo>
                  <a:lnTo>
                    <a:pt x="502836" y="28444"/>
                  </a:lnTo>
                  <a:lnTo>
                    <a:pt x="458170" y="12929"/>
                  </a:lnTo>
                  <a:lnTo>
                    <a:pt x="411064" y="3304"/>
                  </a:lnTo>
                  <a:lnTo>
                    <a:pt x="361950" y="0"/>
                  </a:lnTo>
                  <a:close/>
                </a:path>
              </a:pathLst>
            </a:custGeom>
            <a:solidFill>
              <a:srgbClr val="C0DFE0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object 11"/>
            <p:cNvSpPr/>
            <p:nvPr/>
          </p:nvSpPr>
          <p:spPr>
            <a:xfrm>
              <a:off x="2799588" y="6126479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0" y="361950"/>
                  </a:moveTo>
                  <a:lnTo>
                    <a:pt x="3304" y="312835"/>
                  </a:lnTo>
                  <a:lnTo>
                    <a:pt x="12929" y="265729"/>
                  </a:lnTo>
                  <a:lnTo>
                    <a:pt x="28444" y="221063"/>
                  </a:lnTo>
                  <a:lnTo>
                    <a:pt x="49417" y="179267"/>
                  </a:lnTo>
                  <a:lnTo>
                    <a:pt x="75417" y="140773"/>
                  </a:lnTo>
                  <a:lnTo>
                    <a:pt x="106013" y="106013"/>
                  </a:lnTo>
                  <a:lnTo>
                    <a:pt x="140773" y="75417"/>
                  </a:lnTo>
                  <a:lnTo>
                    <a:pt x="179267" y="49417"/>
                  </a:lnTo>
                  <a:lnTo>
                    <a:pt x="221063" y="28444"/>
                  </a:lnTo>
                  <a:lnTo>
                    <a:pt x="265729" y="12929"/>
                  </a:lnTo>
                  <a:lnTo>
                    <a:pt x="312835" y="3304"/>
                  </a:lnTo>
                  <a:lnTo>
                    <a:pt x="361950" y="0"/>
                  </a:lnTo>
                  <a:lnTo>
                    <a:pt x="411064" y="3304"/>
                  </a:lnTo>
                  <a:lnTo>
                    <a:pt x="458170" y="12929"/>
                  </a:lnTo>
                  <a:lnTo>
                    <a:pt x="502836" y="28444"/>
                  </a:lnTo>
                  <a:lnTo>
                    <a:pt x="544632" y="49417"/>
                  </a:lnTo>
                  <a:lnTo>
                    <a:pt x="583126" y="75417"/>
                  </a:lnTo>
                  <a:lnTo>
                    <a:pt x="617886" y="106013"/>
                  </a:lnTo>
                  <a:lnTo>
                    <a:pt x="648482" y="140773"/>
                  </a:lnTo>
                  <a:lnTo>
                    <a:pt x="674482" y="179267"/>
                  </a:lnTo>
                  <a:lnTo>
                    <a:pt x="695455" y="221063"/>
                  </a:lnTo>
                  <a:lnTo>
                    <a:pt x="710970" y="265729"/>
                  </a:lnTo>
                  <a:lnTo>
                    <a:pt x="720595" y="312835"/>
                  </a:lnTo>
                  <a:lnTo>
                    <a:pt x="723900" y="361950"/>
                  </a:lnTo>
                  <a:lnTo>
                    <a:pt x="720595" y="411064"/>
                  </a:lnTo>
                  <a:lnTo>
                    <a:pt x="710970" y="458170"/>
                  </a:lnTo>
                  <a:lnTo>
                    <a:pt x="695455" y="502836"/>
                  </a:lnTo>
                  <a:lnTo>
                    <a:pt x="674482" y="544632"/>
                  </a:lnTo>
                  <a:lnTo>
                    <a:pt x="648482" y="583126"/>
                  </a:lnTo>
                  <a:lnTo>
                    <a:pt x="617886" y="617886"/>
                  </a:lnTo>
                  <a:lnTo>
                    <a:pt x="583126" y="648482"/>
                  </a:lnTo>
                  <a:lnTo>
                    <a:pt x="544632" y="674482"/>
                  </a:lnTo>
                  <a:lnTo>
                    <a:pt x="502836" y="695455"/>
                  </a:lnTo>
                  <a:lnTo>
                    <a:pt x="458170" y="710970"/>
                  </a:lnTo>
                  <a:lnTo>
                    <a:pt x="411064" y="720595"/>
                  </a:lnTo>
                  <a:lnTo>
                    <a:pt x="361950" y="723900"/>
                  </a:lnTo>
                  <a:lnTo>
                    <a:pt x="312835" y="720595"/>
                  </a:lnTo>
                  <a:lnTo>
                    <a:pt x="265729" y="710970"/>
                  </a:lnTo>
                  <a:lnTo>
                    <a:pt x="221063" y="695455"/>
                  </a:lnTo>
                  <a:lnTo>
                    <a:pt x="179267" y="674482"/>
                  </a:lnTo>
                  <a:lnTo>
                    <a:pt x="140773" y="648482"/>
                  </a:lnTo>
                  <a:lnTo>
                    <a:pt x="106013" y="617886"/>
                  </a:lnTo>
                  <a:lnTo>
                    <a:pt x="75417" y="583126"/>
                  </a:lnTo>
                  <a:lnTo>
                    <a:pt x="49417" y="544632"/>
                  </a:lnTo>
                  <a:lnTo>
                    <a:pt x="28444" y="502836"/>
                  </a:lnTo>
                  <a:lnTo>
                    <a:pt x="12929" y="458170"/>
                  </a:lnTo>
                  <a:lnTo>
                    <a:pt x="3304" y="411064"/>
                  </a:lnTo>
                  <a:lnTo>
                    <a:pt x="0" y="36195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object 12"/>
            <p:cNvSpPr/>
            <p:nvPr/>
          </p:nvSpPr>
          <p:spPr>
            <a:xfrm>
              <a:off x="3671315" y="5995415"/>
              <a:ext cx="965200" cy="2176780"/>
            </a:xfrm>
            <a:custGeom>
              <a:avLst/>
              <a:gdLst/>
              <a:ahLst/>
              <a:cxnLst/>
              <a:rect l="l" t="t" r="r" b="b"/>
              <a:pathLst>
                <a:path w="965200" h="2176779">
                  <a:moveTo>
                    <a:pt x="868172" y="0"/>
                  </a:moveTo>
                  <a:lnTo>
                    <a:pt x="96520" y="0"/>
                  </a:lnTo>
                  <a:lnTo>
                    <a:pt x="58935" y="7580"/>
                  </a:lnTo>
                  <a:lnTo>
                    <a:pt x="28257" y="28257"/>
                  </a:lnTo>
                  <a:lnTo>
                    <a:pt x="7580" y="58935"/>
                  </a:lnTo>
                  <a:lnTo>
                    <a:pt x="0" y="96520"/>
                  </a:lnTo>
                  <a:lnTo>
                    <a:pt x="0" y="2079752"/>
                  </a:lnTo>
                  <a:lnTo>
                    <a:pt x="7580" y="2117336"/>
                  </a:lnTo>
                  <a:lnTo>
                    <a:pt x="28257" y="2148014"/>
                  </a:lnTo>
                  <a:lnTo>
                    <a:pt x="58935" y="2168691"/>
                  </a:lnTo>
                  <a:lnTo>
                    <a:pt x="96520" y="2176272"/>
                  </a:lnTo>
                  <a:lnTo>
                    <a:pt x="868172" y="2176272"/>
                  </a:lnTo>
                  <a:lnTo>
                    <a:pt x="905756" y="2168691"/>
                  </a:lnTo>
                  <a:lnTo>
                    <a:pt x="936434" y="2148014"/>
                  </a:lnTo>
                  <a:lnTo>
                    <a:pt x="957111" y="2117336"/>
                  </a:lnTo>
                  <a:lnTo>
                    <a:pt x="964692" y="2079752"/>
                  </a:lnTo>
                  <a:lnTo>
                    <a:pt x="964692" y="96520"/>
                  </a:lnTo>
                  <a:lnTo>
                    <a:pt x="957111" y="58935"/>
                  </a:lnTo>
                  <a:lnTo>
                    <a:pt x="936434" y="28257"/>
                  </a:lnTo>
                  <a:lnTo>
                    <a:pt x="905756" y="7580"/>
                  </a:lnTo>
                  <a:lnTo>
                    <a:pt x="868172" y="0"/>
                  </a:lnTo>
                  <a:close/>
                </a:path>
              </a:pathLst>
            </a:custGeom>
            <a:solidFill>
              <a:srgbClr val="00B050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object 13"/>
            <p:cNvSpPr txBox="1"/>
            <p:nvPr/>
          </p:nvSpPr>
          <p:spPr>
            <a:xfrm>
              <a:off x="3876294" y="6959345"/>
              <a:ext cx="555625" cy="422536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73025"/>
              <a:r>
                <a:rPr sz="2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Giải</a:t>
              </a:r>
              <a:endParaRPr sz="20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12700"/>
              <a:r>
                <a:rPr sz="2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thích</a:t>
              </a:r>
              <a:endParaRPr sz="20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object 14"/>
            <p:cNvSpPr/>
            <p:nvPr/>
          </p:nvSpPr>
          <p:spPr>
            <a:xfrm>
              <a:off x="3791711" y="6126479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361950" y="0"/>
                  </a:moveTo>
                  <a:lnTo>
                    <a:pt x="312835" y="3304"/>
                  </a:lnTo>
                  <a:lnTo>
                    <a:pt x="265729" y="12929"/>
                  </a:lnTo>
                  <a:lnTo>
                    <a:pt x="221063" y="28444"/>
                  </a:lnTo>
                  <a:lnTo>
                    <a:pt x="179267" y="49417"/>
                  </a:lnTo>
                  <a:lnTo>
                    <a:pt x="140773" y="75417"/>
                  </a:lnTo>
                  <a:lnTo>
                    <a:pt x="106013" y="106013"/>
                  </a:lnTo>
                  <a:lnTo>
                    <a:pt x="75417" y="140773"/>
                  </a:lnTo>
                  <a:lnTo>
                    <a:pt x="49417" y="179267"/>
                  </a:lnTo>
                  <a:lnTo>
                    <a:pt x="28444" y="221063"/>
                  </a:lnTo>
                  <a:lnTo>
                    <a:pt x="12929" y="265729"/>
                  </a:lnTo>
                  <a:lnTo>
                    <a:pt x="3304" y="312835"/>
                  </a:lnTo>
                  <a:lnTo>
                    <a:pt x="0" y="361950"/>
                  </a:lnTo>
                  <a:lnTo>
                    <a:pt x="3304" y="411064"/>
                  </a:lnTo>
                  <a:lnTo>
                    <a:pt x="12929" y="458170"/>
                  </a:lnTo>
                  <a:lnTo>
                    <a:pt x="28444" y="502836"/>
                  </a:lnTo>
                  <a:lnTo>
                    <a:pt x="49417" y="544632"/>
                  </a:lnTo>
                  <a:lnTo>
                    <a:pt x="75417" y="583126"/>
                  </a:lnTo>
                  <a:lnTo>
                    <a:pt x="106013" y="617886"/>
                  </a:lnTo>
                  <a:lnTo>
                    <a:pt x="140773" y="648482"/>
                  </a:lnTo>
                  <a:lnTo>
                    <a:pt x="179267" y="674482"/>
                  </a:lnTo>
                  <a:lnTo>
                    <a:pt x="221063" y="695455"/>
                  </a:lnTo>
                  <a:lnTo>
                    <a:pt x="265729" y="710970"/>
                  </a:lnTo>
                  <a:lnTo>
                    <a:pt x="312835" y="720595"/>
                  </a:lnTo>
                  <a:lnTo>
                    <a:pt x="361950" y="723900"/>
                  </a:lnTo>
                  <a:lnTo>
                    <a:pt x="411064" y="720595"/>
                  </a:lnTo>
                  <a:lnTo>
                    <a:pt x="458170" y="710970"/>
                  </a:lnTo>
                  <a:lnTo>
                    <a:pt x="502836" y="695455"/>
                  </a:lnTo>
                  <a:lnTo>
                    <a:pt x="544632" y="674482"/>
                  </a:lnTo>
                  <a:lnTo>
                    <a:pt x="583126" y="648482"/>
                  </a:lnTo>
                  <a:lnTo>
                    <a:pt x="617886" y="617886"/>
                  </a:lnTo>
                  <a:lnTo>
                    <a:pt x="648482" y="583126"/>
                  </a:lnTo>
                  <a:lnTo>
                    <a:pt x="674482" y="544632"/>
                  </a:lnTo>
                  <a:lnTo>
                    <a:pt x="695455" y="502836"/>
                  </a:lnTo>
                  <a:lnTo>
                    <a:pt x="710970" y="458170"/>
                  </a:lnTo>
                  <a:lnTo>
                    <a:pt x="720595" y="411064"/>
                  </a:lnTo>
                  <a:lnTo>
                    <a:pt x="723900" y="361950"/>
                  </a:lnTo>
                  <a:lnTo>
                    <a:pt x="720595" y="312835"/>
                  </a:lnTo>
                  <a:lnTo>
                    <a:pt x="710970" y="265729"/>
                  </a:lnTo>
                  <a:lnTo>
                    <a:pt x="695455" y="221063"/>
                  </a:lnTo>
                  <a:lnTo>
                    <a:pt x="674482" y="179267"/>
                  </a:lnTo>
                  <a:lnTo>
                    <a:pt x="648482" y="140773"/>
                  </a:lnTo>
                  <a:lnTo>
                    <a:pt x="617886" y="106013"/>
                  </a:lnTo>
                  <a:lnTo>
                    <a:pt x="583126" y="75417"/>
                  </a:lnTo>
                  <a:lnTo>
                    <a:pt x="544632" y="49417"/>
                  </a:lnTo>
                  <a:lnTo>
                    <a:pt x="502836" y="28444"/>
                  </a:lnTo>
                  <a:lnTo>
                    <a:pt x="458170" y="12929"/>
                  </a:lnTo>
                  <a:lnTo>
                    <a:pt x="411064" y="3304"/>
                  </a:lnTo>
                  <a:lnTo>
                    <a:pt x="361950" y="0"/>
                  </a:lnTo>
                  <a:close/>
                </a:path>
              </a:pathLst>
            </a:custGeom>
            <a:solidFill>
              <a:srgbClr val="C0DECC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object 15"/>
            <p:cNvSpPr/>
            <p:nvPr/>
          </p:nvSpPr>
          <p:spPr>
            <a:xfrm>
              <a:off x="3791711" y="6126479"/>
              <a:ext cx="723900" cy="723900"/>
            </a:xfrm>
            <a:custGeom>
              <a:avLst/>
              <a:gdLst/>
              <a:ahLst/>
              <a:cxnLst/>
              <a:rect l="l" t="t" r="r" b="b"/>
              <a:pathLst>
                <a:path w="723900" h="723900">
                  <a:moveTo>
                    <a:pt x="0" y="361950"/>
                  </a:moveTo>
                  <a:lnTo>
                    <a:pt x="3304" y="312835"/>
                  </a:lnTo>
                  <a:lnTo>
                    <a:pt x="12929" y="265729"/>
                  </a:lnTo>
                  <a:lnTo>
                    <a:pt x="28444" y="221063"/>
                  </a:lnTo>
                  <a:lnTo>
                    <a:pt x="49417" y="179267"/>
                  </a:lnTo>
                  <a:lnTo>
                    <a:pt x="75417" y="140773"/>
                  </a:lnTo>
                  <a:lnTo>
                    <a:pt x="106013" y="106013"/>
                  </a:lnTo>
                  <a:lnTo>
                    <a:pt x="140773" y="75417"/>
                  </a:lnTo>
                  <a:lnTo>
                    <a:pt x="179267" y="49417"/>
                  </a:lnTo>
                  <a:lnTo>
                    <a:pt x="221063" y="28444"/>
                  </a:lnTo>
                  <a:lnTo>
                    <a:pt x="265729" y="12929"/>
                  </a:lnTo>
                  <a:lnTo>
                    <a:pt x="312835" y="3304"/>
                  </a:lnTo>
                  <a:lnTo>
                    <a:pt x="361950" y="0"/>
                  </a:lnTo>
                  <a:lnTo>
                    <a:pt x="411064" y="3304"/>
                  </a:lnTo>
                  <a:lnTo>
                    <a:pt x="458170" y="12929"/>
                  </a:lnTo>
                  <a:lnTo>
                    <a:pt x="502836" y="28444"/>
                  </a:lnTo>
                  <a:lnTo>
                    <a:pt x="544632" y="49417"/>
                  </a:lnTo>
                  <a:lnTo>
                    <a:pt x="583126" y="75417"/>
                  </a:lnTo>
                  <a:lnTo>
                    <a:pt x="617886" y="106013"/>
                  </a:lnTo>
                  <a:lnTo>
                    <a:pt x="648482" y="140773"/>
                  </a:lnTo>
                  <a:lnTo>
                    <a:pt x="674482" y="179267"/>
                  </a:lnTo>
                  <a:lnTo>
                    <a:pt x="695455" y="221063"/>
                  </a:lnTo>
                  <a:lnTo>
                    <a:pt x="710970" y="265729"/>
                  </a:lnTo>
                  <a:lnTo>
                    <a:pt x="720595" y="312835"/>
                  </a:lnTo>
                  <a:lnTo>
                    <a:pt x="723900" y="361950"/>
                  </a:lnTo>
                  <a:lnTo>
                    <a:pt x="720595" y="411064"/>
                  </a:lnTo>
                  <a:lnTo>
                    <a:pt x="710970" y="458170"/>
                  </a:lnTo>
                  <a:lnTo>
                    <a:pt x="695455" y="502836"/>
                  </a:lnTo>
                  <a:lnTo>
                    <a:pt x="674482" y="544632"/>
                  </a:lnTo>
                  <a:lnTo>
                    <a:pt x="648482" y="583126"/>
                  </a:lnTo>
                  <a:lnTo>
                    <a:pt x="617886" y="617886"/>
                  </a:lnTo>
                  <a:lnTo>
                    <a:pt x="583126" y="648482"/>
                  </a:lnTo>
                  <a:lnTo>
                    <a:pt x="544632" y="674482"/>
                  </a:lnTo>
                  <a:lnTo>
                    <a:pt x="502836" y="695455"/>
                  </a:lnTo>
                  <a:lnTo>
                    <a:pt x="458170" y="710970"/>
                  </a:lnTo>
                  <a:lnTo>
                    <a:pt x="411064" y="720595"/>
                  </a:lnTo>
                  <a:lnTo>
                    <a:pt x="361950" y="723900"/>
                  </a:lnTo>
                  <a:lnTo>
                    <a:pt x="312835" y="720595"/>
                  </a:lnTo>
                  <a:lnTo>
                    <a:pt x="265729" y="710970"/>
                  </a:lnTo>
                  <a:lnTo>
                    <a:pt x="221063" y="695455"/>
                  </a:lnTo>
                  <a:lnTo>
                    <a:pt x="179267" y="674482"/>
                  </a:lnTo>
                  <a:lnTo>
                    <a:pt x="140773" y="648482"/>
                  </a:lnTo>
                  <a:lnTo>
                    <a:pt x="106013" y="617886"/>
                  </a:lnTo>
                  <a:lnTo>
                    <a:pt x="75417" y="583126"/>
                  </a:lnTo>
                  <a:lnTo>
                    <a:pt x="49417" y="544632"/>
                  </a:lnTo>
                  <a:lnTo>
                    <a:pt x="28444" y="502836"/>
                  </a:lnTo>
                  <a:lnTo>
                    <a:pt x="12929" y="458170"/>
                  </a:lnTo>
                  <a:lnTo>
                    <a:pt x="3304" y="411064"/>
                  </a:lnTo>
                  <a:lnTo>
                    <a:pt x="0" y="361950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object 16"/>
            <p:cNvSpPr/>
            <p:nvPr/>
          </p:nvSpPr>
          <p:spPr>
            <a:xfrm>
              <a:off x="4664964" y="5995415"/>
              <a:ext cx="963294" cy="2176780"/>
            </a:xfrm>
            <a:custGeom>
              <a:avLst/>
              <a:gdLst/>
              <a:ahLst/>
              <a:cxnLst/>
              <a:rect l="l" t="t" r="r" b="b"/>
              <a:pathLst>
                <a:path w="963295" h="2176779">
                  <a:moveTo>
                    <a:pt x="866648" y="0"/>
                  </a:moveTo>
                  <a:lnTo>
                    <a:pt x="96265" y="0"/>
                  </a:lnTo>
                  <a:lnTo>
                    <a:pt x="58775" y="7558"/>
                  </a:lnTo>
                  <a:lnTo>
                    <a:pt x="28178" y="28178"/>
                  </a:lnTo>
                  <a:lnTo>
                    <a:pt x="7558" y="58775"/>
                  </a:lnTo>
                  <a:lnTo>
                    <a:pt x="0" y="96266"/>
                  </a:lnTo>
                  <a:lnTo>
                    <a:pt x="0" y="2080006"/>
                  </a:lnTo>
                  <a:lnTo>
                    <a:pt x="7558" y="2117496"/>
                  </a:lnTo>
                  <a:lnTo>
                    <a:pt x="28178" y="2148093"/>
                  </a:lnTo>
                  <a:lnTo>
                    <a:pt x="58775" y="2168713"/>
                  </a:lnTo>
                  <a:lnTo>
                    <a:pt x="96265" y="2176272"/>
                  </a:lnTo>
                  <a:lnTo>
                    <a:pt x="866648" y="2176272"/>
                  </a:lnTo>
                  <a:lnTo>
                    <a:pt x="904158" y="2168713"/>
                  </a:lnTo>
                  <a:lnTo>
                    <a:pt x="934799" y="2148093"/>
                  </a:lnTo>
                  <a:lnTo>
                    <a:pt x="955462" y="2117496"/>
                  </a:lnTo>
                  <a:lnTo>
                    <a:pt x="963040" y="2080006"/>
                  </a:lnTo>
                  <a:lnTo>
                    <a:pt x="963040" y="96266"/>
                  </a:lnTo>
                  <a:lnTo>
                    <a:pt x="955462" y="58775"/>
                  </a:lnTo>
                  <a:lnTo>
                    <a:pt x="934799" y="28178"/>
                  </a:lnTo>
                  <a:lnTo>
                    <a:pt x="904158" y="7558"/>
                  </a:lnTo>
                  <a:lnTo>
                    <a:pt x="866648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object 17"/>
            <p:cNvSpPr txBox="1"/>
            <p:nvPr/>
          </p:nvSpPr>
          <p:spPr>
            <a:xfrm>
              <a:off x="4893309" y="6959345"/>
              <a:ext cx="509270" cy="442737"/>
            </a:xfrm>
            <a:prstGeom prst="rect">
              <a:avLst/>
            </a:prstGeom>
          </p:spPr>
          <p:txBody>
            <a:bodyPr vert="horz" wrap="square" lIns="0" tIns="43180" rIns="0" bIns="0" rtlCol="0">
              <a:spAutoFit/>
            </a:bodyPr>
            <a:lstStyle/>
            <a:p>
              <a:pPr marL="12700" marR="5080" indent="54610"/>
              <a:r>
                <a:rPr sz="205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Mở  rộng</a:t>
              </a:r>
              <a:endParaRPr sz="205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object 18"/>
            <p:cNvSpPr/>
            <p:nvPr/>
          </p:nvSpPr>
          <p:spPr>
            <a:xfrm>
              <a:off x="4783835" y="6126479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4" h="723900">
                  <a:moveTo>
                    <a:pt x="362712" y="0"/>
                  </a:moveTo>
                  <a:lnTo>
                    <a:pt x="313502" y="3304"/>
                  </a:lnTo>
                  <a:lnTo>
                    <a:pt x="266303" y="12929"/>
                  </a:lnTo>
                  <a:lnTo>
                    <a:pt x="221545" y="28444"/>
                  </a:lnTo>
                  <a:lnTo>
                    <a:pt x="179662" y="49417"/>
                  </a:lnTo>
                  <a:lnTo>
                    <a:pt x="141087" y="75417"/>
                  </a:lnTo>
                  <a:lnTo>
                    <a:pt x="106251" y="106013"/>
                  </a:lnTo>
                  <a:lnTo>
                    <a:pt x="75588" y="140773"/>
                  </a:lnTo>
                  <a:lnTo>
                    <a:pt x="49529" y="179267"/>
                  </a:lnTo>
                  <a:lnTo>
                    <a:pt x="28509" y="221063"/>
                  </a:lnTo>
                  <a:lnTo>
                    <a:pt x="12959" y="265729"/>
                  </a:lnTo>
                  <a:lnTo>
                    <a:pt x="3311" y="312835"/>
                  </a:lnTo>
                  <a:lnTo>
                    <a:pt x="0" y="361950"/>
                  </a:lnTo>
                  <a:lnTo>
                    <a:pt x="3311" y="411064"/>
                  </a:lnTo>
                  <a:lnTo>
                    <a:pt x="12959" y="458170"/>
                  </a:lnTo>
                  <a:lnTo>
                    <a:pt x="28509" y="502836"/>
                  </a:lnTo>
                  <a:lnTo>
                    <a:pt x="49530" y="544632"/>
                  </a:lnTo>
                  <a:lnTo>
                    <a:pt x="75588" y="583126"/>
                  </a:lnTo>
                  <a:lnTo>
                    <a:pt x="106251" y="617886"/>
                  </a:lnTo>
                  <a:lnTo>
                    <a:pt x="141087" y="648482"/>
                  </a:lnTo>
                  <a:lnTo>
                    <a:pt x="179662" y="674482"/>
                  </a:lnTo>
                  <a:lnTo>
                    <a:pt x="221545" y="695455"/>
                  </a:lnTo>
                  <a:lnTo>
                    <a:pt x="266303" y="710970"/>
                  </a:lnTo>
                  <a:lnTo>
                    <a:pt x="313502" y="720595"/>
                  </a:lnTo>
                  <a:lnTo>
                    <a:pt x="362712" y="723900"/>
                  </a:lnTo>
                  <a:lnTo>
                    <a:pt x="411921" y="720595"/>
                  </a:lnTo>
                  <a:lnTo>
                    <a:pt x="459120" y="710970"/>
                  </a:lnTo>
                  <a:lnTo>
                    <a:pt x="503878" y="695455"/>
                  </a:lnTo>
                  <a:lnTo>
                    <a:pt x="545761" y="674482"/>
                  </a:lnTo>
                  <a:lnTo>
                    <a:pt x="584336" y="648482"/>
                  </a:lnTo>
                  <a:lnTo>
                    <a:pt x="619172" y="617886"/>
                  </a:lnTo>
                  <a:lnTo>
                    <a:pt x="649835" y="583126"/>
                  </a:lnTo>
                  <a:lnTo>
                    <a:pt x="675894" y="544632"/>
                  </a:lnTo>
                  <a:lnTo>
                    <a:pt x="696914" y="502836"/>
                  </a:lnTo>
                  <a:lnTo>
                    <a:pt x="712464" y="458170"/>
                  </a:lnTo>
                  <a:lnTo>
                    <a:pt x="722112" y="411064"/>
                  </a:lnTo>
                  <a:lnTo>
                    <a:pt x="725424" y="361950"/>
                  </a:lnTo>
                  <a:lnTo>
                    <a:pt x="722112" y="312835"/>
                  </a:lnTo>
                  <a:lnTo>
                    <a:pt x="712464" y="265729"/>
                  </a:lnTo>
                  <a:lnTo>
                    <a:pt x="696914" y="221063"/>
                  </a:lnTo>
                  <a:lnTo>
                    <a:pt x="675894" y="179267"/>
                  </a:lnTo>
                  <a:lnTo>
                    <a:pt x="649835" y="140773"/>
                  </a:lnTo>
                  <a:lnTo>
                    <a:pt x="619172" y="106013"/>
                  </a:lnTo>
                  <a:lnTo>
                    <a:pt x="584336" y="75417"/>
                  </a:lnTo>
                  <a:lnTo>
                    <a:pt x="545761" y="49417"/>
                  </a:lnTo>
                  <a:lnTo>
                    <a:pt x="503878" y="28444"/>
                  </a:lnTo>
                  <a:lnTo>
                    <a:pt x="459120" y="12929"/>
                  </a:lnTo>
                  <a:lnTo>
                    <a:pt x="411921" y="3304"/>
                  </a:lnTo>
                  <a:lnTo>
                    <a:pt x="362712" y="0"/>
                  </a:lnTo>
                  <a:close/>
                </a:path>
              </a:pathLst>
            </a:custGeom>
            <a:solidFill>
              <a:srgbClr val="C8DBC1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object 19"/>
            <p:cNvSpPr/>
            <p:nvPr/>
          </p:nvSpPr>
          <p:spPr>
            <a:xfrm>
              <a:off x="4783835" y="6126479"/>
              <a:ext cx="725805" cy="723900"/>
            </a:xfrm>
            <a:custGeom>
              <a:avLst/>
              <a:gdLst/>
              <a:ahLst/>
              <a:cxnLst/>
              <a:rect l="l" t="t" r="r" b="b"/>
              <a:pathLst>
                <a:path w="725804" h="723900">
                  <a:moveTo>
                    <a:pt x="0" y="361950"/>
                  </a:moveTo>
                  <a:lnTo>
                    <a:pt x="3311" y="312835"/>
                  </a:lnTo>
                  <a:lnTo>
                    <a:pt x="12959" y="265729"/>
                  </a:lnTo>
                  <a:lnTo>
                    <a:pt x="28509" y="221063"/>
                  </a:lnTo>
                  <a:lnTo>
                    <a:pt x="49529" y="179267"/>
                  </a:lnTo>
                  <a:lnTo>
                    <a:pt x="75588" y="140773"/>
                  </a:lnTo>
                  <a:lnTo>
                    <a:pt x="106251" y="106013"/>
                  </a:lnTo>
                  <a:lnTo>
                    <a:pt x="141087" y="75417"/>
                  </a:lnTo>
                  <a:lnTo>
                    <a:pt x="179662" y="49417"/>
                  </a:lnTo>
                  <a:lnTo>
                    <a:pt x="221545" y="28444"/>
                  </a:lnTo>
                  <a:lnTo>
                    <a:pt x="266303" y="12929"/>
                  </a:lnTo>
                  <a:lnTo>
                    <a:pt x="313502" y="3304"/>
                  </a:lnTo>
                  <a:lnTo>
                    <a:pt x="362712" y="0"/>
                  </a:lnTo>
                  <a:lnTo>
                    <a:pt x="411921" y="3304"/>
                  </a:lnTo>
                  <a:lnTo>
                    <a:pt x="459120" y="12929"/>
                  </a:lnTo>
                  <a:lnTo>
                    <a:pt x="503878" y="28444"/>
                  </a:lnTo>
                  <a:lnTo>
                    <a:pt x="545761" y="49417"/>
                  </a:lnTo>
                  <a:lnTo>
                    <a:pt x="584336" y="75417"/>
                  </a:lnTo>
                  <a:lnTo>
                    <a:pt x="619172" y="106013"/>
                  </a:lnTo>
                  <a:lnTo>
                    <a:pt x="649835" y="140773"/>
                  </a:lnTo>
                  <a:lnTo>
                    <a:pt x="675893" y="179267"/>
                  </a:lnTo>
                  <a:lnTo>
                    <a:pt x="696914" y="221063"/>
                  </a:lnTo>
                  <a:lnTo>
                    <a:pt x="712464" y="265729"/>
                  </a:lnTo>
                  <a:lnTo>
                    <a:pt x="722112" y="312835"/>
                  </a:lnTo>
                  <a:lnTo>
                    <a:pt x="725424" y="361950"/>
                  </a:lnTo>
                  <a:lnTo>
                    <a:pt x="722112" y="411064"/>
                  </a:lnTo>
                  <a:lnTo>
                    <a:pt x="712464" y="458170"/>
                  </a:lnTo>
                  <a:lnTo>
                    <a:pt x="696914" y="502836"/>
                  </a:lnTo>
                  <a:lnTo>
                    <a:pt x="675894" y="544632"/>
                  </a:lnTo>
                  <a:lnTo>
                    <a:pt x="649835" y="583126"/>
                  </a:lnTo>
                  <a:lnTo>
                    <a:pt x="619172" y="617886"/>
                  </a:lnTo>
                  <a:lnTo>
                    <a:pt x="584336" y="648482"/>
                  </a:lnTo>
                  <a:lnTo>
                    <a:pt x="545761" y="674482"/>
                  </a:lnTo>
                  <a:lnTo>
                    <a:pt x="503878" y="695455"/>
                  </a:lnTo>
                  <a:lnTo>
                    <a:pt x="459120" y="710970"/>
                  </a:lnTo>
                  <a:lnTo>
                    <a:pt x="411921" y="720595"/>
                  </a:lnTo>
                  <a:lnTo>
                    <a:pt x="362712" y="723900"/>
                  </a:lnTo>
                  <a:lnTo>
                    <a:pt x="313502" y="720595"/>
                  </a:lnTo>
                  <a:lnTo>
                    <a:pt x="266303" y="710970"/>
                  </a:lnTo>
                  <a:lnTo>
                    <a:pt x="221545" y="695455"/>
                  </a:lnTo>
                  <a:lnTo>
                    <a:pt x="179662" y="674482"/>
                  </a:lnTo>
                  <a:lnTo>
                    <a:pt x="141087" y="648482"/>
                  </a:lnTo>
                  <a:lnTo>
                    <a:pt x="106251" y="617886"/>
                  </a:lnTo>
                  <a:lnTo>
                    <a:pt x="75588" y="583126"/>
                  </a:lnTo>
                  <a:lnTo>
                    <a:pt x="49530" y="544632"/>
                  </a:lnTo>
                  <a:lnTo>
                    <a:pt x="28509" y="502836"/>
                  </a:lnTo>
                  <a:lnTo>
                    <a:pt x="12959" y="458170"/>
                  </a:lnTo>
                  <a:lnTo>
                    <a:pt x="3311" y="411064"/>
                  </a:lnTo>
                  <a:lnTo>
                    <a:pt x="0" y="361950"/>
                  </a:lnTo>
                  <a:close/>
                </a:path>
              </a:pathLst>
            </a:custGeom>
            <a:ln w="609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object 20"/>
            <p:cNvSpPr/>
            <p:nvPr/>
          </p:nvSpPr>
          <p:spPr>
            <a:xfrm>
              <a:off x="1844039" y="7536180"/>
              <a:ext cx="3627120" cy="603885"/>
            </a:xfrm>
            <a:custGeom>
              <a:avLst/>
              <a:gdLst/>
              <a:ahLst/>
              <a:cxnLst/>
              <a:rect l="l" t="t" r="r" b="b"/>
              <a:pathLst>
                <a:path w="3627120" h="603884">
                  <a:moveTo>
                    <a:pt x="301752" y="0"/>
                  </a:moveTo>
                  <a:lnTo>
                    <a:pt x="0" y="301752"/>
                  </a:lnTo>
                  <a:lnTo>
                    <a:pt x="301752" y="603504"/>
                  </a:lnTo>
                  <a:lnTo>
                    <a:pt x="301752" y="452628"/>
                  </a:lnTo>
                  <a:lnTo>
                    <a:pt x="3476244" y="452628"/>
                  </a:lnTo>
                  <a:lnTo>
                    <a:pt x="3627120" y="301752"/>
                  </a:lnTo>
                  <a:lnTo>
                    <a:pt x="3476244" y="150876"/>
                  </a:lnTo>
                  <a:lnTo>
                    <a:pt x="301752" y="150876"/>
                  </a:lnTo>
                  <a:lnTo>
                    <a:pt x="301752" y="0"/>
                  </a:lnTo>
                  <a:close/>
                </a:path>
                <a:path w="3627120" h="603884">
                  <a:moveTo>
                    <a:pt x="3476244" y="452628"/>
                  </a:moveTo>
                  <a:lnTo>
                    <a:pt x="3325368" y="452628"/>
                  </a:lnTo>
                  <a:lnTo>
                    <a:pt x="3325368" y="603504"/>
                  </a:lnTo>
                  <a:lnTo>
                    <a:pt x="3476244" y="452628"/>
                  </a:lnTo>
                  <a:close/>
                </a:path>
                <a:path w="3627120" h="603884">
                  <a:moveTo>
                    <a:pt x="3325368" y="0"/>
                  </a:moveTo>
                  <a:lnTo>
                    <a:pt x="3325368" y="150876"/>
                  </a:lnTo>
                  <a:lnTo>
                    <a:pt x="3476244" y="150876"/>
                  </a:lnTo>
                  <a:lnTo>
                    <a:pt x="3325368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object 21"/>
            <p:cNvSpPr/>
            <p:nvPr/>
          </p:nvSpPr>
          <p:spPr>
            <a:xfrm>
              <a:off x="1844039" y="7536180"/>
              <a:ext cx="3627120" cy="603885"/>
            </a:xfrm>
            <a:custGeom>
              <a:avLst/>
              <a:gdLst/>
              <a:ahLst/>
              <a:cxnLst/>
              <a:rect l="l" t="t" r="r" b="b"/>
              <a:pathLst>
                <a:path w="3627120" h="603884">
                  <a:moveTo>
                    <a:pt x="0" y="301752"/>
                  </a:moveTo>
                  <a:lnTo>
                    <a:pt x="301752" y="0"/>
                  </a:lnTo>
                  <a:lnTo>
                    <a:pt x="301752" y="150876"/>
                  </a:lnTo>
                  <a:lnTo>
                    <a:pt x="3325368" y="150876"/>
                  </a:lnTo>
                  <a:lnTo>
                    <a:pt x="3325368" y="0"/>
                  </a:lnTo>
                  <a:lnTo>
                    <a:pt x="3627120" y="301752"/>
                  </a:lnTo>
                  <a:lnTo>
                    <a:pt x="3325368" y="603504"/>
                  </a:lnTo>
                  <a:lnTo>
                    <a:pt x="3325368" y="452628"/>
                  </a:lnTo>
                  <a:lnTo>
                    <a:pt x="301752" y="452628"/>
                  </a:lnTo>
                  <a:lnTo>
                    <a:pt x="301752" y="603504"/>
                  </a:lnTo>
                  <a:lnTo>
                    <a:pt x="0" y="301752"/>
                  </a:lnTo>
                  <a:close/>
                </a:path>
              </a:pathLst>
            </a:custGeom>
            <a:ln w="6096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object 22"/>
            <p:cNvSpPr txBox="1"/>
            <p:nvPr/>
          </p:nvSpPr>
          <p:spPr>
            <a:xfrm>
              <a:off x="3202304" y="7713121"/>
              <a:ext cx="951865" cy="215476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/>
              <a:r>
                <a:rPr sz="2050" dirty="0">
                  <a:solidFill>
                    <a:srgbClr val="FFFF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Đánh giá</a:t>
              </a:r>
              <a:endParaRPr sz="205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object 23"/>
            <p:cNvSpPr txBox="1"/>
            <p:nvPr/>
          </p:nvSpPr>
          <p:spPr>
            <a:xfrm>
              <a:off x="1371600" y="8258556"/>
              <a:ext cx="4572000" cy="449891"/>
            </a:xfrm>
            <a:prstGeom prst="rect">
              <a:avLst/>
            </a:prstGeom>
            <a:solidFill>
              <a:srgbClr val="00AFEF"/>
            </a:solidFill>
          </p:spPr>
          <p:txBody>
            <a:bodyPr vert="horz" wrap="square" lIns="0" tIns="69215" rIns="0" bIns="0" rtlCol="0">
              <a:spAutoFit/>
            </a:bodyPr>
            <a:lstStyle/>
            <a:p>
              <a:pPr marL="189230" algn="ctr"/>
              <a:r>
                <a:rPr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trải nghiệm: GIẢI THÍCH nên cộng thêm/thay bằng LÀM/THỰC HÀNH</a:t>
              </a:r>
              <a:endParaRPr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060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2"/>
          <p:cNvSpPr txBox="1"/>
          <p:nvPr/>
        </p:nvSpPr>
        <p:spPr>
          <a:xfrm>
            <a:off x="413656" y="596773"/>
            <a:ext cx="8382001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E1 –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389996"/>
            <a:ext cx="7696200" cy="373179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50825" marR="48895" indent="-114300" algn="just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làm nóng, phá băng [nếu cần].</a:t>
            </a:r>
          </a:p>
          <a:p>
            <a:pPr marL="250825" marR="48895" indent="-114300" algn="just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Giới thiệu nội dung/công việc sẽ làm trong giờ học này.</a:t>
            </a:r>
          </a:p>
          <a:p>
            <a:pPr marL="250825" marR="48895" indent="-114300" algn="just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Đưa ra [một cách thật thuyết phục+có độ  nhấn tốt] những lợi ích quan trọng của kiến thức+kỹ năng từ bài học. Có thể dùng hình ảnh, video ngắn, ... để minh họa.</a:t>
            </a:r>
          </a:p>
        </p:txBody>
      </p:sp>
    </p:spTree>
    <p:extLst>
      <p:ext uri="{BB962C8B-B14F-4D97-AF65-F5344CB8AC3E}">
        <p14:creationId xmlns:p14="http://schemas.microsoft.com/office/powerpoint/2010/main" val="2463501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2"/>
          <p:cNvSpPr txBox="1"/>
          <p:nvPr/>
        </p:nvSpPr>
        <p:spPr>
          <a:xfrm>
            <a:off x="413656" y="596773"/>
            <a:ext cx="8382001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E2 –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389996"/>
            <a:ext cx="7696200" cy="416011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250825" marR="48895" indent="-114300" algn="just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Cần làm gì [đưa tình huống, đặt vấn đề,  đặt câu hỏi...] để giúp học viên khám phá  chủ để/nội dung chính GV sẽ trình bày?</a:t>
            </a:r>
          </a:p>
          <a:p>
            <a:pPr marL="250825" marR="217170" indent="-114300" algn="just">
              <a:spcBef>
                <a:spcPts val="515"/>
              </a:spcBef>
              <a:buChar char="•"/>
              <a:tabLst>
                <a:tab pos="251460" algn="l"/>
              </a:tabLst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GV đưa ra hoạt động gì [ví dụ thảo luận  theo cặp/nhóm nhỏ,...] để lôi kéo trò khám phá ?</a:t>
            </a:r>
          </a:p>
          <a:p>
            <a:pPr marL="250825" marR="5080" indent="-114300" algn="just">
              <a:spcBef>
                <a:spcPts val="520"/>
              </a:spcBef>
              <a:buChar char="•"/>
              <a:tabLst>
                <a:tab pos="251460" algn="l"/>
              </a:tabLst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Có những câu hỏi chính yếu nào cần lưu ý  để trò động não suy nghĩ tìm ra câu trả  lời?</a:t>
            </a:r>
          </a:p>
        </p:txBody>
      </p:sp>
    </p:spTree>
    <p:extLst>
      <p:ext uri="{BB962C8B-B14F-4D97-AF65-F5344CB8AC3E}">
        <p14:creationId xmlns:p14="http://schemas.microsoft.com/office/powerpoint/2010/main" val="17831446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2"/>
          <p:cNvSpPr txBox="1"/>
          <p:nvPr/>
        </p:nvSpPr>
        <p:spPr>
          <a:xfrm>
            <a:off x="413656" y="596773"/>
            <a:ext cx="8382001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E3 –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389996"/>
            <a:ext cx="7696200" cy="3162404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marL="250825" marR="48895" indent="-114300" algn="just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GV cho bài giảng về nội dung chính. Xin  trình bày chi tiết các ý cần giảng.</a:t>
            </a:r>
          </a:p>
          <a:p>
            <a:pPr marL="250825" marR="48895" indent="-114300" algn="just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Trong quá trình giảng, GV có thể đặt  nhũng câu hỏi gì?...</a:t>
            </a:r>
          </a:p>
          <a:p>
            <a:pPr marL="250825" marR="48895" indent="-114300" algn="just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GV có cho thêm hoạt động (ngắn) gì trong lúc giảng?</a:t>
            </a:r>
          </a:p>
        </p:txBody>
      </p:sp>
    </p:spTree>
    <p:extLst>
      <p:ext uri="{BB962C8B-B14F-4D97-AF65-F5344CB8AC3E}">
        <p14:creationId xmlns:p14="http://schemas.microsoft.com/office/powerpoint/2010/main" val="217731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FAE64-0A82-43E0-AF3E-BFCDD4C1D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64" y="1954086"/>
            <a:ext cx="8229600" cy="1932114"/>
          </a:xfrm>
        </p:spPr>
        <p:txBody>
          <a:bodyPr>
            <a:normAutofit/>
          </a:bodyPr>
          <a:lstStyle/>
          <a:p>
            <a:r>
              <a:rPr lang="en-US" dirty="0" err="1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a:rPr>
              <a:t>Trải</a:t>
            </a:r>
            <a:r>
              <a:rPr lang="en-US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a:rPr>
              <a:t>nghiệm</a:t>
            </a:r>
            <a:r>
              <a:rPr lang="en-US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a:rPr>
              <a:t>là</a:t>
            </a:r>
            <a:r>
              <a:rPr lang="en-US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a:rPr>
              <a:t> </a:t>
            </a:r>
            <a:r>
              <a:rPr lang="en-US" dirty="0" err="1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a:rPr>
              <a:t>gì</a:t>
            </a:r>
            <a:r>
              <a:rPr lang="en-US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a:rPr>
              <a:t>?</a:t>
            </a:r>
            <a:br>
              <a:rPr lang="en-US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a:rPr>
            </a:br>
            <a:endParaRPr lang="vi-VN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6883989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2"/>
          <p:cNvSpPr txBox="1"/>
          <p:nvPr/>
        </p:nvSpPr>
        <p:spPr>
          <a:xfrm>
            <a:off x="413656" y="596773"/>
            <a:ext cx="8382001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E4 –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389996"/>
            <a:ext cx="7696200" cy="537070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marL="250825" marR="48895" indent="-114300" algn="just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Đưa ra những vấn đề/chủ đề/bài tập mở  rộng gì? Bằng cách nào (đặt câu hỏi, tình  huống, hình ảnh, video...).</a:t>
            </a:r>
          </a:p>
          <a:p>
            <a:pPr marL="250825" marR="48895" indent="-114300" algn="just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Dùng hoạt động gì (làm bài tập cá nhân,</a:t>
            </a:r>
          </a:p>
          <a:p>
            <a:pPr marL="136525" marR="48895" algn="just">
              <a:spcBef>
                <a:spcPts val="345"/>
              </a:spcBef>
              <a:tabLst>
                <a:tab pos="251460" algn="l"/>
              </a:tabLst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thảo luận theo cặp/nhóm, thi đua, ...)?</a:t>
            </a:r>
          </a:p>
          <a:p>
            <a:pPr marL="250825" marR="48895" indent="-114300" algn="just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Trình tự đưa ra các câu hỏi/bài tập/... như  thế nào ? (đơn giản →phức tạp; dễ → khó)</a:t>
            </a:r>
          </a:p>
          <a:p>
            <a:pPr marL="250825" marR="48895" indent="-114300" algn="just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6525" marR="48895">
              <a:spcBef>
                <a:spcPts val="345"/>
              </a:spcBef>
              <a:tabLst>
                <a:tab pos="251460" algn="l"/>
              </a:tabLst>
            </a:pPr>
            <a:r>
              <a:rPr lang="vi-V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Đánh giá trong suốt quá trình, đánh giá qua GV _ bạn, tự đánh giá như 2 slide</a:t>
            </a:r>
          </a:p>
        </p:txBody>
      </p:sp>
    </p:spTree>
    <p:extLst>
      <p:ext uri="{BB962C8B-B14F-4D97-AF65-F5344CB8AC3E}">
        <p14:creationId xmlns:p14="http://schemas.microsoft.com/office/powerpoint/2010/main" val="1303497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1530423" y="304800"/>
            <a:ext cx="6405627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5" dirty="0"/>
              <a:t>Đánh </a:t>
            </a:r>
            <a:r>
              <a:rPr spc="-130" dirty="0"/>
              <a:t>giá </a:t>
            </a:r>
            <a:r>
              <a:rPr spc="-60" dirty="0"/>
              <a:t>(tự </a:t>
            </a:r>
            <a:r>
              <a:rPr spc="-100" dirty="0"/>
              <a:t>đánh</a:t>
            </a:r>
            <a:r>
              <a:rPr spc="-114" dirty="0"/>
              <a:t> </a:t>
            </a:r>
            <a:r>
              <a:rPr spc="-120" dirty="0"/>
              <a:t>giá)</a:t>
            </a: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extLst/>
          </p:nvPr>
        </p:nvGraphicFramePr>
        <p:xfrm>
          <a:off x="457200" y="1321956"/>
          <a:ext cx="8305801" cy="52312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62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8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40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0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71719"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sz="2000" b="1" spc="-1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Công</a:t>
                      </a:r>
                      <a:r>
                        <a:rPr sz="200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việc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14224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00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Chưa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20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đạt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0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Đạt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2000" b="1" spc="-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Tốt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279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Tìm </a:t>
                      </a:r>
                      <a:r>
                        <a:rPr sz="2000" b="1" spc="-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đầy </a:t>
                      </a:r>
                      <a:r>
                        <a:rPr sz="20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đủ </a:t>
                      </a:r>
                      <a:r>
                        <a:rPr sz="2000" b="1" spc="-1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các </a:t>
                      </a:r>
                      <a:r>
                        <a:rPr sz="200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hình </a:t>
                      </a:r>
                      <a:r>
                        <a:rPr sz="20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ảnh, </a:t>
                      </a:r>
                      <a:r>
                        <a:rPr sz="20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sản</a:t>
                      </a:r>
                      <a:r>
                        <a:rPr sz="2000" b="1" spc="-20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phẩm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279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000" b="1" spc="-1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Suy </a:t>
                      </a: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nghĩ </a:t>
                      </a:r>
                      <a:r>
                        <a:rPr sz="2000" b="1" spc="-1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cách </a:t>
                      </a:r>
                      <a:r>
                        <a:rPr sz="200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mới </a:t>
                      </a:r>
                      <a:r>
                        <a:rPr sz="20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lạ, </a:t>
                      </a:r>
                      <a:r>
                        <a:rPr sz="2000" b="1" spc="-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độc</a:t>
                      </a:r>
                      <a:r>
                        <a:rPr sz="2000" b="1" spc="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đáo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279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0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Vẽ/Cắt/Dán </a:t>
                      </a:r>
                      <a:r>
                        <a:rPr sz="2000" b="1" spc="-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cẩn</a:t>
                      </a:r>
                      <a:r>
                        <a:rPr sz="2000" b="1" spc="-1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thận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279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000" b="1" spc="-1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Gặp </a:t>
                      </a:r>
                      <a:r>
                        <a:rPr sz="200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khó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khăn 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vẫn </a:t>
                      </a:r>
                      <a:r>
                        <a:rPr sz="2000" b="1" spc="-1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cố </a:t>
                      </a:r>
                      <a:r>
                        <a:rPr sz="2000" b="1" spc="-1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gắng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làm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279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Hỏi, </a:t>
                      </a:r>
                      <a:r>
                        <a:rPr sz="20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tìm </a:t>
                      </a:r>
                      <a:r>
                        <a:rPr sz="2000" b="1" spc="-1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sự </a:t>
                      </a:r>
                      <a:r>
                        <a:rPr sz="200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hỗ </a:t>
                      </a:r>
                      <a:r>
                        <a:rPr sz="20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trợ 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khi </a:t>
                      </a:r>
                      <a:r>
                        <a:rPr sz="20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gặp </a:t>
                      </a: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việc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quá</a:t>
                      </a:r>
                      <a:r>
                        <a:rPr sz="2000" b="1" spc="-2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khó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279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000" b="1" spc="-1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Tôn </a:t>
                      </a:r>
                      <a:r>
                        <a:rPr sz="200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trọng </a:t>
                      </a:r>
                      <a:r>
                        <a:rPr sz="20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sản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phẩm </a:t>
                      </a:r>
                      <a:r>
                        <a:rPr sz="2000" b="1" spc="-1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của</a:t>
                      </a:r>
                      <a:r>
                        <a:rPr sz="2000" b="1" spc="-1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bạn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0279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Dọn </a:t>
                      </a:r>
                      <a:r>
                        <a:rPr sz="20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dẹp, </a:t>
                      </a:r>
                      <a:r>
                        <a:rPr sz="20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sắp </a:t>
                      </a:r>
                      <a:r>
                        <a:rPr sz="2000" b="1" spc="-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xếp </a:t>
                      </a:r>
                      <a:r>
                        <a:rPr sz="2000" b="1" spc="-1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ngăn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nắp </a:t>
                      </a:r>
                      <a:r>
                        <a:rPr sz="20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sau 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khi</a:t>
                      </a:r>
                      <a:r>
                        <a:rPr sz="2000" b="1" spc="1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làm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7570"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2000" b="1" spc="-3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Khác……………………………………….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397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object 4"/>
          <p:cNvSpPr txBox="1"/>
          <p:nvPr/>
        </p:nvSpPr>
        <p:spPr>
          <a:xfrm>
            <a:off x="457200" y="914400"/>
            <a:ext cx="85344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0010" indent="-67310">
              <a:lnSpc>
                <a:spcPct val="100000"/>
              </a:lnSpc>
              <a:spcBef>
                <a:spcPts val="100"/>
              </a:spcBef>
              <a:buSzPct val="93333"/>
              <a:buChar char="•"/>
              <a:tabLst>
                <a:tab pos="80645" algn="l"/>
              </a:tabLst>
            </a:pPr>
            <a:r>
              <a:rPr sz="2400" spc="-5" dirty="0">
                <a:latin typeface="Times New Roman"/>
                <a:cs typeface="Times New Roman"/>
              </a:rPr>
              <a:t>Em </a:t>
            </a:r>
            <a:r>
              <a:rPr sz="2400" dirty="0">
                <a:latin typeface="Times New Roman"/>
                <a:cs typeface="Times New Roman"/>
              </a:rPr>
              <a:t>tự </a:t>
            </a:r>
            <a:r>
              <a:rPr sz="2400" spc="-30" dirty="0">
                <a:latin typeface="Times New Roman"/>
                <a:cs typeface="Times New Roman"/>
              </a:rPr>
              <a:t>đ</a:t>
            </a:r>
            <a:r>
              <a:rPr sz="2400" spc="-30" dirty="0">
                <a:latin typeface="Arial"/>
                <a:cs typeface="Arial"/>
              </a:rPr>
              <a:t>á</a:t>
            </a:r>
            <a:r>
              <a:rPr sz="2400" spc="-30" dirty="0">
                <a:latin typeface="Times New Roman"/>
                <a:cs typeface="Times New Roman"/>
              </a:rPr>
              <a:t>nh </a:t>
            </a:r>
            <a:r>
              <a:rPr sz="2400" spc="-40" dirty="0">
                <a:latin typeface="Times New Roman"/>
                <a:cs typeface="Times New Roman"/>
              </a:rPr>
              <a:t>gi</a:t>
            </a:r>
            <a:r>
              <a:rPr sz="2400" spc="-40" dirty="0">
                <a:latin typeface="Arial"/>
                <a:cs typeface="Arial"/>
              </a:rPr>
              <a:t>á </a:t>
            </a:r>
            <a:r>
              <a:rPr sz="2400" spc="-40" dirty="0">
                <a:latin typeface="Times New Roman"/>
                <a:cs typeface="Times New Roman"/>
              </a:rPr>
              <a:t>qu</a:t>
            </a:r>
            <a:r>
              <a:rPr sz="2400" spc="-40" dirty="0">
                <a:latin typeface="Arial"/>
                <a:cs typeface="Arial"/>
              </a:rPr>
              <a:t>á </a:t>
            </a:r>
            <a:r>
              <a:rPr sz="2400" spc="-15" dirty="0">
                <a:latin typeface="Times New Roman"/>
                <a:cs typeface="Times New Roman"/>
              </a:rPr>
              <a:t>tr</a:t>
            </a:r>
            <a:r>
              <a:rPr sz="2400" spc="-15" dirty="0">
                <a:latin typeface="Arial"/>
                <a:cs typeface="Arial"/>
              </a:rPr>
              <a:t>ì</a:t>
            </a:r>
            <a:r>
              <a:rPr sz="2400" spc="-15" dirty="0">
                <a:latin typeface="Times New Roman"/>
                <a:cs typeface="Times New Roman"/>
              </a:rPr>
              <a:t>nh </a:t>
            </a:r>
            <a:r>
              <a:rPr sz="2400" spc="-40" dirty="0">
                <a:latin typeface="Times New Roman"/>
                <a:cs typeface="Times New Roman"/>
              </a:rPr>
              <a:t>l</a:t>
            </a:r>
            <a:r>
              <a:rPr sz="2400" spc="-40" dirty="0">
                <a:latin typeface="Arial"/>
                <a:cs typeface="Arial"/>
              </a:rPr>
              <a:t>à</a:t>
            </a:r>
            <a:r>
              <a:rPr sz="2400" spc="-40" dirty="0">
                <a:latin typeface="Times New Roman"/>
                <a:cs typeface="Times New Roman"/>
              </a:rPr>
              <a:t>m </a:t>
            </a:r>
            <a:r>
              <a:rPr sz="2400" dirty="0">
                <a:latin typeface="Times New Roman"/>
                <a:cs typeface="Times New Roman"/>
              </a:rPr>
              <a:t>việc bộ sưu tập </a:t>
            </a:r>
            <a:r>
              <a:rPr sz="2400" spc="-60" dirty="0">
                <a:latin typeface="Times New Roman"/>
                <a:cs typeface="Times New Roman"/>
              </a:rPr>
              <a:t>v</a:t>
            </a:r>
            <a:r>
              <a:rPr sz="2400" spc="-60" dirty="0">
                <a:latin typeface="Arial"/>
                <a:cs typeface="Arial"/>
              </a:rPr>
              <a:t>à </a:t>
            </a:r>
            <a:r>
              <a:rPr sz="2400" dirty="0">
                <a:latin typeface="Times New Roman"/>
                <a:cs typeface="Times New Roman"/>
              </a:rPr>
              <a:t>sổ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tay</a:t>
            </a:r>
          </a:p>
        </p:txBody>
      </p:sp>
    </p:spTree>
    <p:extLst>
      <p:ext uri="{BB962C8B-B14F-4D97-AF65-F5344CB8AC3E}">
        <p14:creationId xmlns:p14="http://schemas.microsoft.com/office/powerpoint/2010/main" val="4111491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5"/>
          <p:cNvGraphicFramePr>
            <a:graphicFrameLocks noGrp="1"/>
          </p:cNvGraphicFramePr>
          <p:nvPr>
            <p:extLst/>
          </p:nvPr>
        </p:nvGraphicFramePr>
        <p:xfrm>
          <a:off x="381000" y="1447797"/>
          <a:ext cx="8458200" cy="49971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58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9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812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2000" b="1" spc="-1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Công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việc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Chưa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20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đạt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2827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sz="20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Đạt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sz="2000" b="1" spc="-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Tốt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119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2000" b="1" spc="-1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Tập </a:t>
                      </a:r>
                      <a:r>
                        <a:rPr sz="200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luyện 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nhiều </a:t>
                      </a:r>
                      <a:r>
                        <a:rPr sz="20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lần 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và kỹ</a:t>
                      </a:r>
                      <a:r>
                        <a:rPr sz="2000" b="1" spc="-2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càng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119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000" b="1" spc="-1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Gặp </a:t>
                      </a:r>
                      <a:r>
                        <a:rPr sz="200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khó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khăn 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và </a:t>
                      </a:r>
                      <a:r>
                        <a:rPr sz="2000" b="1" spc="-1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cố </a:t>
                      </a:r>
                      <a:r>
                        <a:rPr sz="2000" b="1" spc="-1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gắng 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vượt</a:t>
                      </a:r>
                      <a:r>
                        <a:rPr sz="20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qua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119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Nhìn </a:t>
                      </a:r>
                      <a:r>
                        <a:rPr sz="2000" b="1" spc="-10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về 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phía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khán </a:t>
                      </a: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giả 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khi </a:t>
                      </a:r>
                      <a:r>
                        <a:rPr sz="20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trình</a:t>
                      </a:r>
                      <a:r>
                        <a:rPr sz="20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bày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0119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Nhìn 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vào </a:t>
                      </a:r>
                      <a:r>
                        <a:rPr sz="20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mắt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khán</a:t>
                      </a:r>
                      <a:r>
                        <a:rPr sz="20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giả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0119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0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Nói </a:t>
                      </a:r>
                      <a:r>
                        <a:rPr sz="20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to, </a:t>
                      </a:r>
                      <a:r>
                        <a:rPr sz="20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rõ </a:t>
                      </a:r>
                      <a:r>
                        <a:rPr sz="2000" b="1" spc="-11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ràng và </a:t>
                      </a:r>
                      <a:r>
                        <a:rPr sz="2000" b="1" spc="-1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chậm</a:t>
                      </a:r>
                      <a:r>
                        <a:rPr sz="20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rãi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0119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000" b="1" spc="-1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Chăm </a:t>
                      </a:r>
                      <a:r>
                        <a:rPr sz="2000" b="1" spc="-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chú </a:t>
                      </a: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lắng </a:t>
                      </a:r>
                      <a:r>
                        <a:rPr sz="2000" b="1" spc="-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nghe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bạn </a:t>
                      </a:r>
                      <a:r>
                        <a:rPr sz="20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trình</a:t>
                      </a:r>
                      <a:r>
                        <a:rPr sz="2000" b="1" spc="9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bày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7356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000" b="1" spc="-1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Khích </a:t>
                      </a:r>
                      <a:r>
                        <a:rPr sz="200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lệ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bạn </a:t>
                      </a:r>
                      <a:r>
                        <a:rPr sz="20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(khen, </a:t>
                      </a:r>
                      <a:r>
                        <a:rPr sz="2000" b="1" spc="-1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vỗ </a:t>
                      </a:r>
                      <a:r>
                        <a:rPr sz="2000" b="1" spc="-1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tay…) </a:t>
                      </a:r>
                      <a:r>
                        <a:rPr sz="20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khi</a:t>
                      </a:r>
                      <a:r>
                        <a:rPr sz="2000" b="1" spc="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bạn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20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trình</a:t>
                      </a:r>
                      <a:r>
                        <a:rPr sz="200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bày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861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2000" b="1" spc="-3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Khác…………………………………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object 6"/>
          <p:cNvSpPr txBox="1"/>
          <p:nvPr/>
        </p:nvSpPr>
        <p:spPr>
          <a:xfrm>
            <a:off x="485394" y="381000"/>
            <a:ext cx="4848606" cy="845103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32080">
              <a:lnSpc>
                <a:spcPct val="100000"/>
              </a:lnSpc>
              <a:spcBef>
                <a:spcPts val="530"/>
              </a:spcBef>
            </a:pPr>
            <a:r>
              <a:rPr sz="2400" spc="-155" dirty="0">
                <a:latin typeface="Arial"/>
                <a:cs typeface="Arial"/>
              </a:rPr>
              <a:t>Đánh </a:t>
            </a:r>
            <a:r>
              <a:rPr sz="2400" spc="-130" dirty="0">
                <a:latin typeface="Arial"/>
                <a:cs typeface="Arial"/>
              </a:rPr>
              <a:t>giá </a:t>
            </a:r>
            <a:r>
              <a:rPr sz="2400" spc="-60" dirty="0">
                <a:latin typeface="Arial"/>
                <a:cs typeface="Arial"/>
              </a:rPr>
              <a:t>(tự </a:t>
            </a:r>
            <a:r>
              <a:rPr sz="2400" spc="-105" dirty="0">
                <a:latin typeface="Arial"/>
                <a:cs typeface="Arial"/>
              </a:rPr>
              <a:t>đánh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120" dirty="0">
                <a:latin typeface="Arial"/>
                <a:cs typeface="Arial"/>
              </a:rPr>
              <a:t>giá)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2400" spc="-5" dirty="0">
                <a:latin typeface="Times New Roman"/>
                <a:cs typeface="Times New Roman"/>
              </a:rPr>
              <a:t>Tự </a:t>
            </a:r>
            <a:r>
              <a:rPr sz="2400" spc="-30" dirty="0">
                <a:latin typeface="Times New Roman"/>
                <a:cs typeface="Times New Roman"/>
              </a:rPr>
              <a:t>đ</a:t>
            </a:r>
            <a:r>
              <a:rPr sz="2400" spc="-30" dirty="0">
                <a:latin typeface="Arial"/>
                <a:cs typeface="Arial"/>
              </a:rPr>
              <a:t>á</a:t>
            </a:r>
            <a:r>
              <a:rPr sz="2400" spc="-30" dirty="0">
                <a:latin typeface="Times New Roman"/>
                <a:cs typeface="Times New Roman"/>
              </a:rPr>
              <a:t>nh </a:t>
            </a:r>
            <a:r>
              <a:rPr sz="2400" spc="-40" dirty="0">
                <a:latin typeface="Times New Roman"/>
                <a:cs typeface="Times New Roman"/>
              </a:rPr>
              <a:t>gi</a:t>
            </a:r>
            <a:r>
              <a:rPr sz="2400" spc="-40" dirty="0">
                <a:latin typeface="Arial"/>
                <a:cs typeface="Arial"/>
              </a:rPr>
              <a:t>á </a:t>
            </a:r>
            <a:r>
              <a:rPr sz="2400" dirty="0">
                <a:latin typeface="Times New Roman"/>
                <a:cs typeface="Times New Roman"/>
              </a:rPr>
              <a:t>về </a:t>
            </a:r>
            <a:r>
              <a:rPr sz="2400" spc="-5" dirty="0">
                <a:latin typeface="Times New Roman"/>
                <a:cs typeface="Times New Roman"/>
              </a:rPr>
              <a:t>thuyết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trình</a:t>
            </a:r>
          </a:p>
        </p:txBody>
      </p:sp>
    </p:spTree>
    <p:extLst>
      <p:ext uri="{BB962C8B-B14F-4D97-AF65-F5344CB8AC3E}">
        <p14:creationId xmlns:p14="http://schemas.microsoft.com/office/powerpoint/2010/main" val="41151957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2"/>
          <p:cNvSpPr txBox="1"/>
          <p:nvPr/>
        </p:nvSpPr>
        <p:spPr>
          <a:xfrm>
            <a:off x="413656" y="596773"/>
            <a:ext cx="8382001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5E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389996"/>
            <a:ext cx="76962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5E có thể nằm trong từng bước của chủ  đề.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E1 (lôi cuốn) có thể xuất hiện trong các  E khác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E2 (khám phá) cũng có thể xuất hiện</a:t>
            </a:r>
          </a:p>
          <a:p>
            <a:pPr marL="136525" marR="48895">
              <a:spcBef>
                <a:spcPts val="345"/>
              </a:spcBef>
              <a:tabLst>
                <a:tab pos="251460" algn="l"/>
              </a:tabLst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trong E4 (mở rộng)</a:t>
            </a:r>
          </a:p>
          <a:p>
            <a:pPr marL="250825" marR="48895" indent="-114300">
              <a:spcBef>
                <a:spcPts val="345"/>
              </a:spcBef>
              <a:buChar char="•"/>
              <a:tabLst>
                <a:tab pos="251460" algn="l"/>
              </a:tabLst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87649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34475" y="665860"/>
            <a:ext cx="5973191" cy="5654337"/>
            <a:chOff x="672210" y="1371600"/>
            <a:chExt cx="3425952" cy="3243072"/>
          </a:xfrm>
        </p:grpSpPr>
        <p:sp>
          <p:nvSpPr>
            <p:cNvPr id="4" name="object 4"/>
            <p:cNvSpPr/>
            <p:nvPr/>
          </p:nvSpPr>
          <p:spPr>
            <a:xfrm>
              <a:off x="672210" y="1371600"/>
              <a:ext cx="3425952" cy="32430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2006472" y="1635378"/>
              <a:ext cx="728345" cy="5384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3970">
                <a:lnSpc>
                  <a:spcPts val="2140"/>
                </a:lnSpc>
                <a:spcBef>
                  <a:spcPts val="100"/>
                </a:spcBef>
              </a:pPr>
              <a:r>
                <a:rPr sz="1800"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ngage</a:t>
              </a:r>
              <a:endParaRPr sz="1800">
                <a:latin typeface="Times New Roman"/>
                <a:cs typeface="Times New Roman"/>
              </a:endParaRPr>
            </a:p>
            <a:p>
              <a:pPr marL="12700">
                <a:lnSpc>
                  <a:spcPts val="1900"/>
                </a:lnSpc>
              </a:pPr>
              <a:r>
                <a:rPr sz="1600" b="1" spc="-160" dirty="0">
                  <a:solidFill>
                    <a:srgbClr val="FFFF99"/>
                  </a:solidFill>
                  <a:latin typeface="Arial"/>
                  <a:cs typeface="Arial"/>
                </a:rPr>
                <a:t>Lôi</a:t>
              </a:r>
              <a:r>
                <a:rPr sz="1600" b="1" spc="-165" dirty="0">
                  <a:solidFill>
                    <a:srgbClr val="FFFF99"/>
                  </a:solidFill>
                  <a:latin typeface="Arial"/>
                  <a:cs typeface="Arial"/>
                </a:rPr>
                <a:t> </a:t>
              </a:r>
              <a:r>
                <a:rPr sz="1600" b="1" spc="-150" dirty="0">
                  <a:solidFill>
                    <a:srgbClr val="FFFF99"/>
                  </a:solidFill>
                  <a:latin typeface="Arial"/>
                  <a:cs typeface="Arial"/>
                </a:rPr>
                <a:t>cuốn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3095498" y="2344293"/>
              <a:ext cx="873125" cy="5384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67310">
                <a:lnSpc>
                  <a:spcPts val="2140"/>
                </a:lnSpc>
                <a:spcBef>
                  <a:spcPts val="100"/>
                </a:spcBef>
              </a:pPr>
              <a:r>
                <a:rPr sz="1800" b="1" spc="-5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spc="-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xplore</a:t>
              </a:r>
              <a:endParaRPr sz="1800">
                <a:latin typeface="Times New Roman"/>
                <a:cs typeface="Times New Roman"/>
              </a:endParaRPr>
            </a:p>
            <a:p>
              <a:pPr marL="12700">
                <a:lnSpc>
                  <a:spcPts val="1900"/>
                </a:lnSpc>
              </a:pPr>
              <a:r>
                <a:rPr sz="1600" b="1" spc="-160" dirty="0">
                  <a:solidFill>
                    <a:srgbClr val="FFFF99"/>
                  </a:solidFill>
                  <a:latin typeface="Arial"/>
                  <a:cs typeface="Arial"/>
                </a:rPr>
                <a:t>Khám</a:t>
              </a:r>
              <a:r>
                <a:rPr sz="1600" b="1" spc="-155" dirty="0">
                  <a:solidFill>
                    <a:srgbClr val="FFFF99"/>
                  </a:solidFill>
                  <a:latin typeface="Arial"/>
                  <a:cs typeface="Arial"/>
                </a:rPr>
                <a:t> </a:t>
              </a:r>
              <a:r>
                <a:rPr sz="1600" b="1" spc="-120" dirty="0">
                  <a:solidFill>
                    <a:srgbClr val="FFFF99"/>
                  </a:solidFill>
                  <a:latin typeface="Arial"/>
                  <a:cs typeface="Arial"/>
                </a:rPr>
                <a:t>phá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2800730" y="3639693"/>
              <a:ext cx="823594" cy="5384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47625">
                <a:lnSpc>
                  <a:spcPts val="2140"/>
                </a:lnSpc>
                <a:spcBef>
                  <a:spcPts val="100"/>
                </a:spcBef>
              </a:pPr>
              <a:r>
                <a:rPr sz="1800"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xplain</a:t>
              </a:r>
              <a:endParaRPr sz="1800">
                <a:latin typeface="Times New Roman"/>
                <a:cs typeface="Times New Roman"/>
              </a:endParaRPr>
            </a:p>
            <a:p>
              <a:pPr marL="12700">
                <a:lnSpc>
                  <a:spcPts val="1900"/>
                </a:lnSpc>
              </a:pPr>
              <a:r>
                <a:rPr sz="1600" b="1" spc="-110" dirty="0">
                  <a:solidFill>
                    <a:srgbClr val="FFFF99"/>
                  </a:solidFill>
                  <a:latin typeface="Arial"/>
                  <a:cs typeface="Arial"/>
                </a:rPr>
                <a:t>Giải</a:t>
              </a:r>
              <a:r>
                <a:rPr sz="1600" b="1" spc="-150" dirty="0">
                  <a:solidFill>
                    <a:srgbClr val="FFFF99"/>
                  </a:solidFill>
                  <a:latin typeface="Arial"/>
                  <a:cs typeface="Arial"/>
                </a:rPr>
                <a:t> </a:t>
              </a:r>
              <a:r>
                <a:rPr sz="1600" b="1" spc="-105" dirty="0">
                  <a:solidFill>
                    <a:srgbClr val="FFFF99"/>
                  </a:solidFill>
                  <a:latin typeface="Arial"/>
                  <a:cs typeface="Arial"/>
                </a:rPr>
                <a:t>thích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1260601" y="3715893"/>
              <a:ext cx="760095" cy="5384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48895">
                <a:lnSpc>
                  <a:spcPts val="2140"/>
                </a:lnSpc>
                <a:spcBef>
                  <a:spcPts val="100"/>
                </a:spcBef>
              </a:pPr>
              <a:r>
                <a:rPr sz="1800"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xtend</a:t>
              </a:r>
              <a:endParaRPr sz="1800">
                <a:latin typeface="Times New Roman"/>
                <a:cs typeface="Times New Roman"/>
              </a:endParaRPr>
            </a:p>
            <a:p>
              <a:pPr marL="12700">
                <a:lnSpc>
                  <a:spcPts val="1900"/>
                </a:lnSpc>
              </a:pPr>
              <a:r>
                <a:rPr sz="1600" b="1" spc="-40" dirty="0">
                  <a:solidFill>
                    <a:srgbClr val="FFFF99"/>
                  </a:solidFill>
                  <a:latin typeface="Arial"/>
                  <a:cs typeface="Arial"/>
                </a:rPr>
                <a:t>Mở</a:t>
              </a:r>
              <a:r>
                <a:rPr sz="1600" b="1" spc="-140" dirty="0">
                  <a:solidFill>
                    <a:srgbClr val="FFFF99"/>
                  </a:solidFill>
                  <a:latin typeface="Arial"/>
                  <a:cs typeface="Arial"/>
                </a:rPr>
                <a:t> rộng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808609" y="2344293"/>
              <a:ext cx="840105" cy="53848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ts val="2140"/>
                </a:lnSpc>
                <a:spcBef>
                  <a:spcPts val="100"/>
                </a:spcBef>
              </a:pPr>
              <a:r>
                <a:rPr sz="1800" b="1" spc="-5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va</a:t>
              </a:r>
              <a:r>
                <a:rPr sz="1800" spc="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l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ua</a:t>
              </a:r>
              <a:r>
                <a:rPr sz="1800" spc="5" dirty="0">
                  <a:solidFill>
                    <a:srgbClr val="FFFFFF"/>
                  </a:solidFill>
                  <a:latin typeface="Times New Roman"/>
                  <a:cs typeface="Times New Roman"/>
                </a:rPr>
                <a:t>t</a:t>
              </a:r>
              <a:r>
                <a:rPr sz="18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e</a:t>
              </a:r>
              <a:endParaRPr sz="1800">
                <a:latin typeface="Times New Roman"/>
                <a:cs typeface="Times New Roman"/>
              </a:endParaRPr>
            </a:p>
            <a:p>
              <a:pPr marL="50800">
                <a:lnSpc>
                  <a:spcPts val="1900"/>
                </a:lnSpc>
              </a:pPr>
              <a:r>
                <a:rPr sz="1600" b="1" spc="-125" dirty="0">
                  <a:solidFill>
                    <a:srgbClr val="FFFF99"/>
                  </a:solidFill>
                  <a:latin typeface="Arial"/>
                  <a:cs typeface="Arial"/>
                </a:rPr>
                <a:t>Đánh</a:t>
              </a:r>
              <a:r>
                <a:rPr sz="1600" b="1" spc="-120" dirty="0">
                  <a:solidFill>
                    <a:srgbClr val="FFFF99"/>
                  </a:solidFill>
                  <a:latin typeface="Arial"/>
                  <a:cs typeface="Arial"/>
                </a:rPr>
                <a:t> </a:t>
              </a:r>
              <a:r>
                <a:rPr sz="1600" b="1" spc="-135" dirty="0">
                  <a:solidFill>
                    <a:srgbClr val="FFFF99"/>
                  </a:solidFill>
                  <a:latin typeface="Arial"/>
                  <a:cs typeface="Arial"/>
                </a:rPr>
                <a:t>giá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1960372" y="2710941"/>
              <a:ext cx="950594" cy="6356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326390" marR="5080" indent="-314325">
                <a:lnSpc>
                  <a:spcPct val="100000"/>
                </a:lnSpc>
                <a:spcBef>
                  <a:spcPts val="100"/>
                </a:spcBef>
              </a:pPr>
              <a:r>
                <a:rPr sz="2000"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Mô</a:t>
              </a:r>
              <a:r>
                <a:rPr sz="2000" b="1" spc="-100" dirty="0">
                  <a:solidFill>
                    <a:srgbClr val="FFFFFF"/>
                  </a:solidFill>
                  <a:latin typeface="Times New Roman"/>
                  <a:cs typeface="Times New Roman"/>
                </a:rPr>
                <a:t> </a:t>
              </a:r>
              <a:r>
                <a:rPr sz="2000" b="1" dirty="0">
                  <a:solidFill>
                    <a:srgbClr val="FFFFFF"/>
                  </a:solidFill>
                  <a:latin typeface="Times New Roman"/>
                  <a:cs typeface="Times New Roman"/>
                </a:rPr>
                <a:t>hình  5</a:t>
              </a:r>
              <a:r>
                <a:rPr sz="2000" b="1" dirty="0">
                  <a:solidFill>
                    <a:srgbClr val="FFFF00"/>
                  </a:solidFill>
                  <a:latin typeface="Times New Roman"/>
                  <a:cs typeface="Times New Roman"/>
                </a:rPr>
                <a:t>E</a:t>
              </a:r>
              <a:endParaRPr sz="2000"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70191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BC14-94AB-4AC8-8C56-8C6AB5290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99ED7-ACB2-4F5B-B679-97B39172D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Vừa xong hoạt động dạy – học trải nghiệm;</a:t>
            </a:r>
          </a:p>
          <a:p>
            <a:r>
              <a:rPr lang="vi-VN" dirty="0"/>
              <a:t>Tại sao DHTN cần NNPT, NNPT là gì?</a:t>
            </a:r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8294384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ABF28-B508-482D-B00A-B6C643199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/>
              <a:t>Đánh giá về hoạt động</a:t>
            </a:r>
            <a:br>
              <a:rPr lang="vi-VN" dirty="0"/>
            </a:br>
            <a:r>
              <a:rPr lang="vi-VN" dirty="0"/>
              <a:t>(Ghi giấy)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DD82B-1EE7-42EC-852F-40900BC67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vi-VN" dirty="0"/>
              <a:t>Thái độ của bản thân:</a:t>
            </a:r>
          </a:p>
          <a:p>
            <a:r>
              <a:rPr lang="vi-VN" dirty="0"/>
              <a:t>Khi làm việc nhóm</a:t>
            </a:r>
            <a:r>
              <a:rPr lang="en-US" dirty="0"/>
              <a:t>;</a:t>
            </a:r>
          </a:p>
          <a:p>
            <a:r>
              <a:rPr lang="vi-VN" dirty="0"/>
              <a:t>Trước sai sót của bạn</a:t>
            </a:r>
            <a:r>
              <a:rPr lang="en-US" dirty="0"/>
              <a:t>;</a:t>
            </a:r>
            <a:r>
              <a:rPr lang="vi-VN" dirty="0"/>
              <a:t> </a:t>
            </a:r>
          </a:p>
          <a:p>
            <a:r>
              <a:rPr lang="vi-VN" dirty="0"/>
              <a:t>Khi nhóm bị đánh giá chưa cao</a:t>
            </a:r>
            <a:r>
              <a:rPr lang="en-US" dirty="0"/>
              <a:t>;</a:t>
            </a:r>
            <a:endParaRPr lang="vi-VN" sz="2000" dirty="0"/>
          </a:p>
          <a:p>
            <a:r>
              <a:rPr lang="vi-VN" dirty="0"/>
              <a:t>Khi chưa hiểu vấn đề bạn trình bày</a:t>
            </a:r>
            <a:r>
              <a:rPr lang="en-US" dirty="0"/>
              <a:t>;</a:t>
            </a:r>
            <a:endParaRPr lang="vi-VN" dirty="0"/>
          </a:p>
          <a:p>
            <a:r>
              <a:rPr lang="vi-VN" dirty="0"/>
              <a:t>Mục đích bạn đặt ra khi được cử tham gia buổi chuyên đề hôm nay</a:t>
            </a:r>
            <a:r>
              <a:rPr lang="en-US" dirty="0"/>
              <a:t>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vi-VN" dirty="0"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ợc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thuyết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đoản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vi-V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vi-VN" dirty="0"/>
          </a:p>
          <a:p>
            <a:pPr marL="0" indent="0">
              <a:buNone/>
            </a:pP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6136431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1771650" y="471158"/>
            <a:ext cx="5240655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95"/>
              </a:spcBef>
            </a:pPr>
            <a:r>
              <a:rPr spc="-145" dirty="0"/>
              <a:t>Nếp </a:t>
            </a:r>
            <a:r>
              <a:rPr spc="-135" dirty="0"/>
              <a:t>nghĩ </a:t>
            </a:r>
            <a:r>
              <a:rPr spc="-155" dirty="0"/>
              <a:t>của</a:t>
            </a:r>
            <a:r>
              <a:rPr spc="-290" dirty="0"/>
              <a:t> </a:t>
            </a:r>
            <a:r>
              <a:rPr spc="-125" dirty="0"/>
              <a:t>bạn</a:t>
            </a: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177415"/>
              </p:ext>
            </p:extLst>
          </p:nvPr>
        </p:nvGraphicFramePr>
        <p:xfrm>
          <a:off x="419100" y="1271378"/>
          <a:ext cx="8496300" cy="52027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6292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endParaRPr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8011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endParaRPr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8011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892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Đổ lỗi</a:t>
                      </a:r>
                    </a:p>
                  </a:txBody>
                  <a:tcPr marL="0" marR="0" marT="21613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 trách nhiệm</a:t>
                      </a:r>
                    </a:p>
                  </a:txBody>
                  <a:tcPr marL="0" marR="0" marT="21613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693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 tới những gì đã làm</a:t>
                      </a:r>
                    </a:p>
                  </a:txBody>
                  <a:tcPr marL="0" marR="0" marT="21613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Hướng đến cái sẽ làm</a:t>
                      </a:r>
                    </a:p>
                  </a:txBody>
                  <a:tcPr marL="0" marR="0" marT="21613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693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 để/vì thi cử</a:t>
                      </a:r>
                    </a:p>
                  </a:txBody>
                  <a:tcPr marL="0" marR="0" marT="21613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 để hiểu biết</a:t>
                      </a:r>
                    </a:p>
                  </a:txBody>
                  <a:tcPr marL="0" marR="0" marT="21613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693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Khen tài năng, thông minh</a:t>
                      </a:r>
                      <a:endParaRPr sz="2600" b="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1613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Khen ngợi nỗ lực, cố gắng</a:t>
                      </a:r>
                    </a:p>
                  </a:txBody>
                  <a:tcPr marL="0" marR="0" marT="21613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693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 thất bại → tại tôi dở</a:t>
                      </a:r>
                    </a:p>
                  </a:txBody>
                  <a:tcPr marL="0" marR="0" marT="24014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Thất bại → nỗ lực học</a:t>
                      </a:r>
                    </a:p>
                  </a:txBody>
                  <a:tcPr marL="0" marR="0" marT="24014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9892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Ngại bị thách thức</a:t>
                      </a:r>
                      <a:endParaRPr sz="2600" b="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1613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Dám thách thức chính mình</a:t>
                      </a:r>
                    </a:p>
                  </a:txBody>
                  <a:tcPr marL="0" marR="0" marT="21613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2135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Ngại hỏi vì sợ </a:t>
                      </a:r>
                      <a:r>
                        <a:rPr sz="2600" b="0" spc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600" b="0" spc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chê</a:t>
                      </a:r>
                      <a:r>
                        <a:rPr lang="en-US"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600" b="0" spc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dở</a:t>
                      </a: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sz="2600" b="0" spc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dốt</a:t>
                      </a: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0" marR="0" marT="21613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Sẵn sàng hỏi để mở mang tri</a:t>
                      </a:r>
                    </a:p>
                    <a:p>
                      <a:pPr marL="47625">
                        <a:lnSpc>
                          <a:spcPct val="100000"/>
                        </a:lnSpc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thức, học hỏi điều mới</a:t>
                      </a:r>
                    </a:p>
                  </a:txBody>
                  <a:tcPr marL="0" marR="0" marT="21613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9732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 thành công, tôi khó</a:t>
                      </a:r>
                    </a:p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chịu/ghen tức</a:t>
                      </a:r>
                    </a:p>
                  </a:txBody>
                  <a:tcPr marL="0" marR="0" marT="21613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 thành công, tôi có thêm</a:t>
                      </a:r>
                    </a:p>
                    <a:p>
                      <a:pPr marL="47625">
                        <a:lnSpc>
                          <a:spcPct val="100000"/>
                        </a:lnSpc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 hứng (học hỏi nơi bạn)</a:t>
                      </a:r>
                    </a:p>
                  </a:txBody>
                  <a:tcPr marL="0" marR="0" marT="21613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object 4"/>
          <p:cNvSpPr/>
          <p:nvPr/>
        </p:nvSpPr>
        <p:spPr>
          <a:xfrm>
            <a:off x="7467600" y="273350"/>
            <a:ext cx="1478279" cy="8954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/>
          <p:nvPr/>
        </p:nvSpPr>
        <p:spPr>
          <a:xfrm>
            <a:off x="228600" y="122498"/>
            <a:ext cx="1470218" cy="102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F6B836-5E31-4205-829D-4C66C46FA611}"/>
              </a:ext>
            </a:extLst>
          </p:cNvPr>
          <p:cNvSpPr txBox="1"/>
          <p:nvPr/>
        </p:nvSpPr>
        <p:spPr>
          <a:xfrm>
            <a:off x="419100" y="1288826"/>
            <a:ext cx="415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/>
              <a:t>NẾP NGHĨ CỐ ĐỊNH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2C68F9-5AE3-45AC-BB48-733F0FE3A55F}"/>
              </a:ext>
            </a:extLst>
          </p:cNvPr>
          <p:cNvSpPr txBox="1"/>
          <p:nvPr/>
        </p:nvSpPr>
        <p:spPr>
          <a:xfrm>
            <a:off x="4724400" y="1295400"/>
            <a:ext cx="4152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>
                <a:solidFill>
                  <a:srgbClr val="FF0000"/>
                </a:solidFill>
              </a:rPr>
              <a:t>NẾP NGHĨ PHÁT TRIỂN</a:t>
            </a:r>
          </a:p>
        </p:txBody>
      </p:sp>
    </p:spTree>
    <p:extLst>
      <p:ext uri="{BB962C8B-B14F-4D97-AF65-F5344CB8AC3E}">
        <p14:creationId xmlns:p14="http://schemas.microsoft.com/office/powerpoint/2010/main" val="262498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" grpId="0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3D04A-C73C-4960-BD91-E70FA64CE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ECF8CD23-0595-4135-BFC9-E43D9C279833}"/>
              </a:ext>
            </a:extLst>
          </p:cNvPr>
          <p:cNvSpPr/>
          <p:nvPr/>
        </p:nvSpPr>
        <p:spPr>
          <a:xfrm>
            <a:off x="762000" y="1600200"/>
            <a:ext cx="7239000" cy="441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8332555F-AA9E-4F89-A697-192A0FD60C7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590843"/>
            <a:ext cx="8229600" cy="5105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3760"/>
              </a:lnSpc>
              <a:spcBef>
                <a:spcPts val="100"/>
              </a:spcBef>
            </a:pPr>
            <a:r>
              <a:rPr b="1" spc="90" dirty="0">
                <a:solidFill>
                  <a:srgbClr val="FF0000"/>
                </a:solidFill>
                <a:latin typeface="Times New Roman"/>
                <a:cs typeface="Times New Roman"/>
              </a:rPr>
              <a:t>Nếp </a:t>
            </a:r>
            <a:r>
              <a:rPr b="1" spc="110" dirty="0">
                <a:solidFill>
                  <a:srgbClr val="FF0000"/>
                </a:solidFill>
                <a:latin typeface="Times New Roman"/>
                <a:cs typeface="Times New Roman"/>
              </a:rPr>
              <a:t>nghĩ </a:t>
            </a:r>
            <a:r>
              <a:rPr b="1" spc="114" dirty="0" err="1">
                <a:solidFill>
                  <a:srgbClr val="FF0000"/>
                </a:solidFill>
                <a:latin typeface="Times New Roman"/>
                <a:cs typeface="Times New Roman"/>
              </a:rPr>
              <a:t>phát</a:t>
            </a:r>
            <a:r>
              <a:rPr b="1" spc="-5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 spc="140" dirty="0" err="1">
                <a:solidFill>
                  <a:srgbClr val="FF0000"/>
                </a:solidFill>
                <a:latin typeface="Times New Roman"/>
                <a:cs typeface="Times New Roman"/>
              </a:rPr>
              <a:t>triển</a:t>
            </a:r>
            <a:endParaRPr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18299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id="{7B147173-C4A0-4531-BE25-3EECB58D808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600" spc="5" dirty="0" err="1">
                <a:latin typeface="Arial"/>
                <a:cs typeface="Arial"/>
              </a:rPr>
              <a:t>Một</a:t>
            </a:r>
            <a:r>
              <a:rPr lang="en-US" sz="3600" spc="5" dirty="0">
                <a:latin typeface="Arial"/>
                <a:cs typeface="Arial"/>
              </a:rPr>
              <a:t> </a:t>
            </a:r>
            <a:r>
              <a:rPr sz="3600" spc="-125" dirty="0" err="1">
                <a:latin typeface="Arial"/>
                <a:cs typeface="Arial"/>
              </a:rPr>
              <a:t>vài</a:t>
            </a:r>
            <a:r>
              <a:rPr sz="3600" spc="-125" dirty="0">
                <a:latin typeface="Arial"/>
                <a:cs typeface="Arial"/>
              </a:rPr>
              <a:t> </a:t>
            </a:r>
            <a:r>
              <a:rPr sz="3600" spc="-30" dirty="0">
                <a:latin typeface="Arial"/>
                <a:cs typeface="Arial"/>
              </a:rPr>
              <a:t>tiếp </a:t>
            </a:r>
            <a:r>
              <a:rPr sz="3600" spc="-150" dirty="0">
                <a:latin typeface="Arial"/>
                <a:cs typeface="Arial"/>
              </a:rPr>
              <a:t>cận </a:t>
            </a:r>
            <a:r>
              <a:rPr sz="3600" spc="-125" dirty="0">
                <a:latin typeface="Arial"/>
                <a:cs typeface="Arial"/>
              </a:rPr>
              <a:t>giáo </a:t>
            </a:r>
            <a:r>
              <a:rPr sz="3600" spc="-120" dirty="0">
                <a:latin typeface="Arial"/>
                <a:cs typeface="Arial"/>
              </a:rPr>
              <a:t>dục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23B86872-5F81-4755-A0DF-0DC57C575F2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1"/>
            <a:ext cx="3962400" cy="220637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0" marR="67945" indent="-1143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127000" algn="l"/>
              </a:tabLst>
            </a:pPr>
            <a:r>
              <a:rPr sz="2800" b="1" spc="-140" dirty="0">
                <a:solidFill>
                  <a:srgbClr val="44536A"/>
                </a:solidFill>
                <a:latin typeface="Arial"/>
                <a:cs typeface="Arial"/>
              </a:rPr>
              <a:t>Năng </a:t>
            </a:r>
            <a:r>
              <a:rPr sz="2800" b="1" spc="-135" dirty="0">
                <a:solidFill>
                  <a:srgbClr val="44536A"/>
                </a:solidFill>
                <a:latin typeface="Arial"/>
                <a:cs typeface="Arial"/>
              </a:rPr>
              <a:t>lực </a:t>
            </a:r>
            <a:r>
              <a:rPr sz="2800" b="1" spc="-100" dirty="0">
                <a:solidFill>
                  <a:srgbClr val="44536A"/>
                </a:solidFill>
                <a:latin typeface="Arial"/>
                <a:cs typeface="Arial"/>
              </a:rPr>
              <a:t>(thông </a:t>
            </a:r>
            <a:r>
              <a:rPr sz="2800" b="1" spc="-95" dirty="0">
                <a:solidFill>
                  <a:srgbClr val="44536A"/>
                </a:solidFill>
                <a:latin typeface="Arial"/>
                <a:cs typeface="Arial"/>
              </a:rPr>
              <a:t>minh,  </a:t>
            </a:r>
            <a:r>
              <a:rPr sz="2800" b="1" spc="-70" dirty="0">
                <a:solidFill>
                  <a:srgbClr val="44536A"/>
                </a:solidFill>
                <a:latin typeface="Arial"/>
                <a:cs typeface="Arial"/>
              </a:rPr>
              <a:t>tính </a:t>
            </a:r>
            <a:r>
              <a:rPr sz="2800" b="1" spc="-145" dirty="0">
                <a:solidFill>
                  <a:srgbClr val="44536A"/>
                </a:solidFill>
                <a:latin typeface="Arial"/>
                <a:cs typeface="Arial"/>
              </a:rPr>
              <a:t>cách, </a:t>
            </a:r>
            <a:r>
              <a:rPr sz="2800" b="1" spc="-50" dirty="0">
                <a:solidFill>
                  <a:srgbClr val="44536A"/>
                </a:solidFill>
                <a:latin typeface="Arial"/>
                <a:cs typeface="Arial"/>
              </a:rPr>
              <a:t>tài </a:t>
            </a:r>
            <a:r>
              <a:rPr sz="2800" b="1" spc="-185" dirty="0">
                <a:solidFill>
                  <a:srgbClr val="44536A"/>
                </a:solidFill>
                <a:latin typeface="Arial"/>
                <a:cs typeface="Arial"/>
              </a:rPr>
              <a:t>năng…)  </a:t>
            </a:r>
            <a:r>
              <a:rPr sz="2800" b="1" spc="-140" dirty="0">
                <a:solidFill>
                  <a:srgbClr val="44536A"/>
                </a:solidFill>
                <a:latin typeface="Arial"/>
                <a:cs typeface="Arial"/>
              </a:rPr>
              <a:t>được </a:t>
            </a:r>
            <a:r>
              <a:rPr sz="2800" b="1" spc="-95" dirty="0">
                <a:solidFill>
                  <a:srgbClr val="44536A"/>
                </a:solidFill>
                <a:latin typeface="Arial"/>
                <a:cs typeface="Arial"/>
              </a:rPr>
              <a:t>“định </a:t>
            </a:r>
            <a:r>
              <a:rPr sz="2800" b="1" spc="-70" dirty="0">
                <a:solidFill>
                  <a:srgbClr val="44536A"/>
                </a:solidFill>
                <a:latin typeface="Arial"/>
                <a:cs typeface="Arial"/>
              </a:rPr>
              <a:t>đoạt” </a:t>
            </a:r>
            <a:r>
              <a:rPr sz="2800" b="1" spc="-185" dirty="0">
                <a:solidFill>
                  <a:srgbClr val="44536A"/>
                </a:solidFill>
                <a:latin typeface="Arial"/>
                <a:cs typeface="Arial"/>
              </a:rPr>
              <a:t>cố  </a:t>
            </a:r>
            <a:r>
              <a:rPr sz="2800" b="1" spc="-90" dirty="0">
                <a:solidFill>
                  <a:srgbClr val="44536A"/>
                </a:solidFill>
                <a:latin typeface="Arial"/>
                <a:cs typeface="Arial"/>
              </a:rPr>
              <a:t>định</a:t>
            </a:r>
            <a:endParaRPr sz="2800" dirty="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127000" algn="l"/>
              </a:tabLst>
            </a:pPr>
            <a:r>
              <a:rPr sz="2800" b="1" spc="-114" dirty="0">
                <a:solidFill>
                  <a:srgbClr val="44536A"/>
                </a:solidFill>
                <a:latin typeface="Arial"/>
                <a:cs typeface="Arial"/>
              </a:rPr>
              <a:t>Nhấn </a:t>
            </a:r>
            <a:r>
              <a:rPr sz="2800" b="1" spc="-120" dirty="0" err="1">
                <a:solidFill>
                  <a:srgbClr val="44536A"/>
                </a:solidFill>
                <a:latin typeface="Arial"/>
                <a:cs typeface="Arial"/>
              </a:rPr>
              <a:t>mạnh</a:t>
            </a:r>
            <a:r>
              <a:rPr sz="2800" b="1" spc="-95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2800" b="1" spc="-160" dirty="0" err="1">
                <a:solidFill>
                  <a:srgbClr val="44536A"/>
                </a:solidFill>
                <a:latin typeface="Arial"/>
                <a:cs typeface="Arial"/>
              </a:rPr>
              <a:t>Thông</a:t>
            </a:r>
            <a:r>
              <a:rPr lang="vi-VN" sz="2800" b="1" spc="-160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sz="2800" b="1" spc="-110" dirty="0" err="1">
                <a:solidFill>
                  <a:srgbClr val="44536A"/>
                </a:solidFill>
                <a:latin typeface="Arial"/>
                <a:cs typeface="Arial"/>
              </a:rPr>
              <a:t>minh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6C260C2F-D103-4CFD-BF8A-F602CB357101}"/>
              </a:ext>
            </a:extLst>
          </p:cNvPr>
          <p:cNvSpPr txBox="1"/>
          <p:nvPr/>
        </p:nvSpPr>
        <p:spPr>
          <a:xfrm>
            <a:off x="4953001" y="1603626"/>
            <a:ext cx="3805767" cy="22063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69900" marR="73025" indent="-457200">
              <a:lnSpc>
                <a:spcPct val="100000"/>
              </a:lnSpc>
              <a:spcBef>
                <a:spcPts val="105"/>
              </a:spcBef>
              <a:buClr>
                <a:srgbClr val="5B9BD4"/>
              </a:buClr>
              <a:buSzPct val="78787"/>
              <a:buFont typeface="Arial" panose="020B0604020202020204" pitchFamily="34" charset="0"/>
              <a:buChar char="•"/>
              <a:tabLst>
                <a:tab pos="205104" algn="l"/>
              </a:tabLst>
            </a:pPr>
            <a:r>
              <a:rPr sz="2800" b="1" spc="-140" dirty="0">
                <a:solidFill>
                  <a:srgbClr val="FF0000"/>
                </a:solidFill>
                <a:latin typeface="Arial"/>
                <a:cs typeface="Arial"/>
              </a:rPr>
              <a:t>Năng </a:t>
            </a:r>
            <a:r>
              <a:rPr sz="2800" b="1" spc="-135" dirty="0">
                <a:solidFill>
                  <a:srgbClr val="FF0000"/>
                </a:solidFill>
                <a:latin typeface="Arial"/>
                <a:cs typeface="Arial"/>
              </a:rPr>
              <a:t>lực </a:t>
            </a:r>
            <a:r>
              <a:rPr sz="2800" b="1" spc="-100" dirty="0">
                <a:solidFill>
                  <a:srgbClr val="FF0000"/>
                </a:solidFill>
                <a:latin typeface="Arial"/>
                <a:cs typeface="Arial"/>
              </a:rPr>
              <a:t>(thông  </a:t>
            </a:r>
            <a:r>
              <a:rPr sz="2800" b="1" spc="-95" dirty="0">
                <a:solidFill>
                  <a:srgbClr val="FF0000"/>
                </a:solidFill>
                <a:latin typeface="Arial"/>
                <a:cs typeface="Arial"/>
              </a:rPr>
              <a:t>minh, </a:t>
            </a:r>
            <a:r>
              <a:rPr sz="2800" b="1" spc="-70" dirty="0">
                <a:solidFill>
                  <a:srgbClr val="FF0000"/>
                </a:solidFill>
                <a:latin typeface="Arial"/>
                <a:cs typeface="Arial"/>
              </a:rPr>
              <a:t>tính </a:t>
            </a:r>
            <a:r>
              <a:rPr sz="2800" b="1" spc="-145" dirty="0">
                <a:solidFill>
                  <a:srgbClr val="FF0000"/>
                </a:solidFill>
                <a:latin typeface="Arial"/>
                <a:cs typeface="Arial"/>
              </a:rPr>
              <a:t>cách, </a:t>
            </a:r>
            <a:r>
              <a:rPr sz="2800" b="1" spc="-50" dirty="0">
                <a:solidFill>
                  <a:srgbClr val="FF0000"/>
                </a:solidFill>
                <a:latin typeface="Arial"/>
                <a:cs typeface="Arial"/>
              </a:rPr>
              <a:t>tài  </a:t>
            </a:r>
            <a:r>
              <a:rPr sz="2800" b="1" spc="-185" dirty="0">
                <a:solidFill>
                  <a:srgbClr val="FF0000"/>
                </a:solidFill>
                <a:latin typeface="Arial"/>
                <a:cs typeface="Arial"/>
              </a:rPr>
              <a:t>năng…) </a:t>
            </a:r>
            <a:r>
              <a:rPr sz="2800" b="1" spc="-180" dirty="0">
                <a:solidFill>
                  <a:srgbClr val="FF0000"/>
                </a:solidFill>
                <a:latin typeface="Arial"/>
                <a:cs typeface="Arial"/>
              </a:rPr>
              <a:t>có </a:t>
            </a:r>
            <a:r>
              <a:rPr sz="2800" b="1" spc="-60" dirty="0">
                <a:solidFill>
                  <a:srgbClr val="FF0000"/>
                </a:solidFill>
                <a:latin typeface="Arial"/>
                <a:cs typeface="Arial"/>
              </a:rPr>
              <a:t>thể </a:t>
            </a:r>
            <a:r>
              <a:rPr sz="2800" b="1" spc="-85" dirty="0">
                <a:solidFill>
                  <a:srgbClr val="FF0000"/>
                </a:solidFill>
                <a:latin typeface="Arial"/>
                <a:cs typeface="Arial"/>
              </a:rPr>
              <a:t>phát  </a:t>
            </a:r>
            <a:r>
              <a:rPr sz="2800" b="1" spc="-60" dirty="0">
                <a:solidFill>
                  <a:srgbClr val="FF0000"/>
                </a:solidFill>
                <a:latin typeface="Arial"/>
                <a:cs typeface="Arial"/>
              </a:rPr>
              <a:t>triển</a:t>
            </a:r>
            <a:endParaRPr sz="2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300"/>
              </a:spcBef>
              <a:buClr>
                <a:srgbClr val="5B9BD4"/>
              </a:buClr>
              <a:buSzPct val="78787"/>
              <a:buFont typeface="Arial" panose="020B0604020202020204" pitchFamily="34" charset="0"/>
              <a:buChar char="•"/>
              <a:tabLst>
                <a:tab pos="205104" algn="l"/>
              </a:tabLst>
            </a:pPr>
            <a:r>
              <a:rPr sz="2800" b="1" spc="-114" dirty="0">
                <a:solidFill>
                  <a:srgbClr val="FF0000"/>
                </a:solidFill>
                <a:latin typeface="Arial"/>
                <a:cs typeface="Arial"/>
              </a:rPr>
              <a:t>Nhấn </a:t>
            </a:r>
            <a:r>
              <a:rPr sz="2800" b="1" spc="-120" dirty="0">
                <a:solidFill>
                  <a:srgbClr val="FF0000"/>
                </a:solidFill>
                <a:latin typeface="Arial"/>
                <a:cs typeface="Arial"/>
              </a:rPr>
              <a:t>mạnh </a:t>
            </a:r>
            <a:r>
              <a:rPr sz="2800" b="1" spc="-220" dirty="0" err="1">
                <a:solidFill>
                  <a:srgbClr val="FF0000"/>
                </a:solidFill>
                <a:latin typeface="Arial"/>
                <a:cs typeface="Arial"/>
              </a:rPr>
              <a:t>Cố</a:t>
            </a:r>
            <a:r>
              <a:rPr sz="2800" b="1" spc="-8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b="1" spc="-260" dirty="0" err="1">
                <a:solidFill>
                  <a:srgbClr val="FF0000"/>
                </a:solidFill>
                <a:latin typeface="Arial"/>
                <a:cs typeface="Arial"/>
              </a:rPr>
              <a:t>gắng</a:t>
            </a:r>
            <a:endParaRPr sz="28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E82A38-B7CD-4B4D-B951-24BCE337518E}"/>
              </a:ext>
            </a:extLst>
          </p:cNvPr>
          <p:cNvSpPr txBox="1"/>
          <p:nvPr/>
        </p:nvSpPr>
        <p:spPr>
          <a:xfrm>
            <a:off x="381000" y="3962401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0" indent="-114300">
              <a:lnSpc>
                <a:spcPct val="100000"/>
              </a:lnSpc>
              <a:spcBef>
                <a:spcPts val="305"/>
              </a:spcBef>
              <a:buFont typeface="Arial"/>
              <a:buChar char="•"/>
              <a:tabLst>
                <a:tab pos="127000" algn="l"/>
              </a:tabLst>
            </a:pPr>
            <a:r>
              <a:rPr lang="vi-VN" sz="2800" b="1" spc="-105" dirty="0">
                <a:solidFill>
                  <a:srgbClr val="44536A"/>
                </a:solidFill>
                <a:latin typeface="Arial"/>
                <a:cs typeface="Arial"/>
              </a:rPr>
              <a:t>Nếp </a:t>
            </a:r>
            <a:r>
              <a:rPr lang="vi-VN" sz="2800" b="1" spc="-135" dirty="0">
                <a:solidFill>
                  <a:srgbClr val="44536A"/>
                </a:solidFill>
                <a:latin typeface="Arial"/>
                <a:cs typeface="Arial"/>
              </a:rPr>
              <a:t>nghĩ </a:t>
            </a:r>
            <a:r>
              <a:rPr lang="vi-VN" sz="2800" b="1" spc="-145" dirty="0">
                <a:solidFill>
                  <a:srgbClr val="44536A"/>
                </a:solidFill>
                <a:latin typeface="Arial"/>
                <a:cs typeface="Arial"/>
              </a:rPr>
              <a:t>cứng, </a:t>
            </a:r>
            <a:r>
              <a:rPr lang="vi-VN" sz="2800" b="1" spc="-180" dirty="0">
                <a:solidFill>
                  <a:srgbClr val="44536A"/>
                </a:solidFill>
                <a:latin typeface="Arial"/>
                <a:cs typeface="Arial"/>
              </a:rPr>
              <a:t>cố</a:t>
            </a:r>
            <a:r>
              <a:rPr lang="vi-VN" sz="2800" b="1" spc="-40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lang="vi-VN" sz="2800" b="1" spc="-90" dirty="0">
                <a:solidFill>
                  <a:srgbClr val="44536A"/>
                </a:solidFill>
                <a:latin typeface="Arial"/>
                <a:cs typeface="Arial"/>
              </a:rPr>
              <a:t>định</a:t>
            </a:r>
            <a:endParaRPr lang="vi-VN" sz="2800" dirty="0">
              <a:latin typeface="Arial"/>
              <a:cs typeface="Arial"/>
            </a:endParaRPr>
          </a:p>
          <a:p>
            <a:pPr marL="127000">
              <a:lnSpc>
                <a:spcPct val="100000"/>
              </a:lnSpc>
            </a:pPr>
            <a:r>
              <a:rPr lang="vi-VN" sz="2800" b="1" spc="-125" dirty="0">
                <a:solidFill>
                  <a:srgbClr val="44536A"/>
                </a:solidFill>
                <a:latin typeface="Arial"/>
                <a:cs typeface="Arial"/>
              </a:rPr>
              <a:t>(Fixed</a:t>
            </a:r>
            <a:r>
              <a:rPr lang="vi-VN" sz="2800" b="1" spc="-95" dirty="0">
                <a:solidFill>
                  <a:srgbClr val="44536A"/>
                </a:solidFill>
                <a:latin typeface="Arial"/>
                <a:cs typeface="Arial"/>
              </a:rPr>
              <a:t> </a:t>
            </a:r>
            <a:r>
              <a:rPr lang="vi-VN" sz="2800" b="1" spc="-100" dirty="0">
                <a:solidFill>
                  <a:srgbClr val="44536A"/>
                </a:solidFill>
                <a:latin typeface="Arial"/>
                <a:cs typeface="Arial"/>
              </a:rPr>
              <a:t>mindset)</a:t>
            </a:r>
            <a:endParaRPr lang="vi-VN" sz="2800" dirty="0">
              <a:latin typeface="Arial"/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809563-EB08-4D75-9A1D-F498493EC22F}"/>
              </a:ext>
            </a:extLst>
          </p:cNvPr>
          <p:cNvSpPr txBox="1"/>
          <p:nvPr/>
        </p:nvSpPr>
        <p:spPr>
          <a:xfrm>
            <a:off x="4953001" y="3995988"/>
            <a:ext cx="34914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300"/>
              </a:spcBef>
              <a:buClr>
                <a:srgbClr val="5B9BD4"/>
              </a:buClr>
              <a:buSzPct val="78787"/>
              <a:buFont typeface="Arial" panose="020B0604020202020204" pitchFamily="34" charset="0"/>
              <a:buChar char="•"/>
              <a:tabLst>
                <a:tab pos="205104" algn="l"/>
              </a:tabLst>
            </a:pPr>
            <a:r>
              <a:rPr lang="vi-VN" sz="2800" b="1" spc="-105" dirty="0">
                <a:solidFill>
                  <a:srgbClr val="FF0000"/>
                </a:solidFill>
                <a:latin typeface="Arial"/>
                <a:cs typeface="Arial"/>
              </a:rPr>
              <a:t>Nếp </a:t>
            </a:r>
            <a:r>
              <a:rPr lang="vi-VN" sz="2800" b="1" spc="-135" dirty="0">
                <a:solidFill>
                  <a:srgbClr val="FF0000"/>
                </a:solidFill>
                <a:latin typeface="Arial"/>
                <a:cs typeface="Arial"/>
              </a:rPr>
              <a:t>nghĩ </a:t>
            </a:r>
            <a:r>
              <a:rPr lang="vi-VN" sz="2800" b="1" spc="-85" dirty="0">
                <a:solidFill>
                  <a:srgbClr val="FF0000"/>
                </a:solidFill>
                <a:latin typeface="Arial"/>
                <a:cs typeface="Arial"/>
              </a:rPr>
              <a:t>phát</a:t>
            </a:r>
            <a:r>
              <a:rPr lang="vi-VN" sz="2800" b="1" spc="-6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vi-VN" sz="2800" b="1" spc="-60" dirty="0">
                <a:solidFill>
                  <a:srgbClr val="FF0000"/>
                </a:solidFill>
                <a:latin typeface="Arial"/>
                <a:cs typeface="Arial"/>
              </a:rPr>
              <a:t>triển</a:t>
            </a:r>
            <a:endParaRPr lang="vi-VN" sz="2800" dirty="0">
              <a:solidFill>
                <a:srgbClr val="FF0000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lang="vi-VN" sz="2800" b="1" spc="-90" dirty="0">
                <a:solidFill>
                  <a:srgbClr val="FF0000"/>
                </a:solidFill>
                <a:latin typeface="Arial"/>
                <a:cs typeface="Arial"/>
              </a:rPr>
              <a:t>(Growth</a:t>
            </a:r>
            <a:r>
              <a:rPr lang="vi-VN" sz="2800" b="1" spc="-1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vi-VN" sz="2800" b="1" spc="-105" dirty="0">
                <a:solidFill>
                  <a:srgbClr val="FF0000"/>
                </a:solidFill>
                <a:latin typeface="Arial"/>
                <a:cs typeface="Arial"/>
              </a:rPr>
              <a:t>mindset)</a:t>
            </a:r>
            <a:endParaRPr lang="vi-VN" sz="28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710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FAE64-0A82-43E0-AF3E-BFCDD4C1D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Trải</a:t>
            </a:r>
            <a:r>
              <a:rPr lang="en-US" dirty="0"/>
              <a:t> </a:t>
            </a:r>
            <a:r>
              <a:rPr lang="en-US" dirty="0" err="1"/>
              <a:t>nghiệm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?</a:t>
            </a:r>
            <a:br>
              <a:rPr lang="en-US" dirty="0"/>
            </a:br>
            <a:endParaRPr lang="vi-V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B7D4C-49C4-4BF3-9200-A23622A97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27000" marR="155575" indent="-114300">
              <a:tabLst>
                <a:tab pos="127000" algn="l"/>
              </a:tabLst>
            </a:pPr>
            <a:r>
              <a:rPr lang="vi-VN" spc="-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vi-VN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cần </a:t>
            </a:r>
            <a:r>
              <a:rPr lang="vi-VN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trải </a:t>
            </a:r>
            <a:r>
              <a:rPr lang="vi-VN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 </a:t>
            </a:r>
            <a:r>
              <a:rPr lang="vi-VN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về </a:t>
            </a:r>
            <a:r>
              <a:rPr lang="vi-VN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bản </a:t>
            </a:r>
            <a:r>
              <a:rPr lang="vi-VN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thân, </a:t>
            </a:r>
            <a:r>
              <a:rPr lang="vi-VN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khám  </a:t>
            </a:r>
            <a:r>
              <a:rPr lang="vi-VN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phá </a:t>
            </a:r>
            <a:r>
              <a:rPr lang="vi-VN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vi-VN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thân;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>
              <a:spcBef>
                <a:spcPts val="254"/>
              </a:spcBef>
              <a:tabLst>
                <a:tab pos="127000" algn="l"/>
              </a:tabLst>
            </a:pPr>
            <a:r>
              <a:rPr lang="vi-VN" spc="-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vi-VN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cần </a:t>
            </a:r>
            <a:r>
              <a:rPr lang="vi-VN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trải </a:t>
            </a:r>
            <a:r>
              <a:rPr lang="vi-VN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nghiệm/sống/thực </a:t>
            </a:r>
            <a:r>
              <a:rPr lang="vi-VN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pc="-3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vi-VN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năng;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>
              <a:spcBef>
                <a:spcPts val="290"/>
              </a:spcBef>
              <a:tabLst>
                <a:tab pos="127000" algn="l"/>
              </a:tabLst>
            </a:pPr>
            <a:r>
              <a:rPr lang="vi-VN" spc="-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HS </a:t>
            </a:r>
            <a:r>
              <a:rPr lang="vi-VN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cần </a:t>
            </a:r>
            <a:r>
              <a:rPr lang="vi-VN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trải </a:t>
            </a:r>
            <a:r>
              <a:rPr lang="vi-VN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nghiệm/sống/thực </a:t>
            </a:r>
            <a:r>
              <a:rPr lang="vi-VN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pc="-3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vi-VN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chất,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382135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5"/>
          <p:cNvSpPr txBox="1"/>
          <p:nvPr/>
        </p:nvSpPr>
        <p:spPr>
          <a:xfrm>
            <a:off x="304800" y="403187"/>
            <a:ext cx="8458200" cy="14010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50000"/>
              </a:lnSpc>
              <a:spcBef>
                <a:spcPts val="95"/>
              </a:spcBef>
            </a:pP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Tại sao cần nếp nghĩ </a:t>
            </a:r>
            <a:r>
              <a:rPr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dạy – học </a:t>
            </a:r>
            <a:r>
              <a:rPr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787877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5"/>
          <p:cNvSpPr txBox="1"/>
          <p:nvPr/>
        </p:nvSpPr>
        <p:spPr>
          <a:xfrm>
            <a:off x="304800" y="403187"/>
            <a:ext cx="8458200" cy="53880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50000"/>
              </a:lnSpc>
              <a:spcBef>
                <a:spcPts val="95"/>
              </a:spcBef>
            </a:pP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Tại sao cần nếp nghĩ </a:t>
            </a:r>
            <a:r>
              <a:rPr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hoạt động trải nghiệm?</a:t>
            </a:r>
          </a:p>
          <a:p>
            <a:pPr marL="127000" indent="-114300">
              <a:lnSpc>
                <a:spcPct val="150000"/>
              </a:lnSpc>
              <a:spcBef>
                <a:spcPts val="745"/>
              </a:spcBef>
              <a:buChar char="•"/>
              <a:tabLst>
                <a:tab pos="127000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trải nghiệm: thường </a:t>
            </a:r>
            <a:r>
              <a:rPr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sai sót</a:t>
            </a:r>
          </a:p>
          <a:p>
            <a:pPr marL="127000" indent="-114300">
              <a:lnSpc>
                <a:spcPct val="150000"/>
              </a:lnSpc>
              <a:spcBef>
                <a:spcPts val="290"/>
              </a:spcBef>
              <a:buChar char="•"/>
              <a:tabLst>
                <a:tab pos="127000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Cần học từ sai sót/thất bại</a:t>
            </a:r>
          </a:p>
          <a:p>
            <a:pPr marL="127000" indent="-114300">
              <a:lnSpc>
                <a:spcPct val="150000"/>
              </a:lnSpc>
              <a:spcBef>
                <a:spcPts val="285"/>
              </a:spcBef>
              <a:buChar char="•"/>
              <a:tabLst>
                <a:tab pos="127000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Cần cố gắng vì có thể phải đi làm lại</a:t>
            </a:r>
          </a:p>
          <a:p>
            <a:pPr marL="127000" indent="-114300">
              <a:lnSpc>
                <a:spcPct val="150000"/>
              </a:lnSpc>
              <a:spcBef>
                <a:spcPts val="300"/>
              </a:spcBef>
              <a:buChar char="•"/>
              <a:tabLst>
                <a:tab pos="127000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Nếp nghĩ phát </a:t>
            </a:r>
            <a:r>
              <a:rPr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và nền tảng cho phát triển năng lực</a:t>
            </a:r>
          </a:p>
        </p:txBody>
      </p:sp>
    </p:spTree>
    <p:extLst>
      <p:ext uri="{BB962C8B-B14F-4D97-AF65-F5344CB8AC3E}">
        <p14:creationId xmlns:p14="http://schemas.microsoft.com/office/powerpoint/2010/main" val="19976239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6"/>
          <p:cNvSpPr txBox="1"/>
          <p:nvPr/>
        </p:nvSpPr>
        <p:spPr>
          <a:xfrm>
            <a:off x="2253214" y="457200"/>
            <a:ext cx="457200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vi-VN" sz="2800" spc="-10" dirty="0">
                <a:latin typeface="Arial"/>
                <a:cs typeface="Arial"/>
              </a:rPr>
              <a:t>SO SÁNH 2 NẾP NGHĨ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7"/>
          <p:cNvSpPr/>
          <p:nvPr/>
        </p:nvSpPr>
        <p:spPr>
          <a:xfrm>
            <a:off x="246743" y="1575408"/>
            <a:ext cx="4073971" cy="4977792"/>
          </a:xfrm>
          <a:custGeom>
            <a:avLst/>
            <a:gdLst/>
            <a:ahLst/>
            <a:cxnLst/>
            <a:rect l="l" t="t" r="r" b="b"/>
            <a:pathLst>
              <a:path w="2057400" h="2202179">
                <a:moveTo>
                  <a:pt x="0" y="2202180"/>
                </a:moveTo>
                <a:lnTo>
                  <a:pt x="2057400" y="2202180"/>
                </a:lnTo>
                <a:lnTo>
                  <a:pt x="2057400" y="0"/>
                </a:lnTo>
                <a:lnTo>
                  <a:pt x="0" y="0"/>
                </a:lnTo>
                <a:lnTo>
                  <a:pt x="0" y="2202180"/>
                </a:lnTo>
                <a:close/>
              </a:path>
            </a:pathLst>
          </a:custGeom>
          <a:ln w="4572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6" name="object 8"/>
          <p:cNvSpPr txBox="1"/>
          <p:nvPr/>
        </p:nvSpPr>
        <p:spPr>
          <a:xfrm>
            <a:off x="311124" y="1758489"/>
            <a:ext cx="3943202" cy="3080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 indent="-114300">
              <a:spcBef>
                <a:spcPts val="100"/>
              </a:spcBef>
              <a:buFont typeface="Arial"/>
              <a:buChar char="•"/>
              <a:tabLst>
                <a:tab pos="12700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Người với tư duy cố</a:t>
            </a:r>
          </a:p>
          <a:p>
            <a:pPr marL="127000" marR="5080">
              <a:spcBef>
                <a:spcPts val="110"/>
              </a:spcBef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định chờ đợi mọi thứ tốt  đẹp xảy ra một cách tự  động!</a:t>
            </a:r>
          </a:p>
          <a:p>
            <a:pPr marL="127000" indent="-114300">
              <a:spcBef>
                <a:spcPts val="320"/>
              </a:spcBef>
              <a:buFont typeface="Arial"/>
              <a:buChar char="•"/>
              <a:tabLst>
                <a:tab pos="12700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Tư duy cố định tin rằng</a:t>
            </a:r>
          </a:p>
          <a:p>
            <a:pPr marL="127000"/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 vấn đề là dấu hiệu</a:t>
            </a:r>
          </a:p>
          <a:p>
            <a:pPr marL="127000"/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 những rạn nứt sâu!</a:t>
            </a:r>
          </a:p>
        </p:txBody>
      </p:sp>
      <p:sp>
        <p:nvSpPr>
          <p:cNvPr id="7" name="object 9"/>
          <p:cNvSpPr/>
          <p:nvPr/>
        </p:nvSpPr>
        <p:spPr>
          <a:xfrm>
            <a:off x="4547046" y="1558182"/>
            <a:ext cx="4375747" cy="4995016"/>
          </a:xfrm>
          <a:custGeom>
            <a:avLst/>
            <a:gdLst/>
            <a:ahLst/>
            <a:cxnLst/>
            <a:rect l="l" t="t" r="r" b="b"/>
            <a:pathLst>
              <a:path w="2209800" h="2209800">
                <a:moveTo>
                  <a:pt x="0" y="2209799"/>
                </a:moveTo>
                <a:lnTo>
                  <a:pt x="2209800" y="2209799"/>
                </a:lnTo>
                <a:lnTo>
                  <a:pt x="2209800" y="0"/>
                </a:lnTo>
                <a:lnTo>
                  <a:pt x="0" y="0"/>
                </a:lnTo>
                <a:lnTo>
                  <a:pt x="0" y="2209799"/>
                </a:lnTo>
                <a:close/>
              </a:path>
            </a:pathLst>
          </a:custGeom>
          <a:ln w="4572">
            <a:solidFill>
              <a:srgbClr val="538235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8" name="object 10"/>
          <p:cNvSpPr txBox="1"/>
          <p:nvPr/>
        </p:nvSpPr>
        <p:spPr>
          <a:xfrm>
            <a:off x="4612684" y="1690487"/>
            <a:ext cx="4143128" cy="48423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 indent="-114300">
              <a:spcBef>
                <a:spcPts val="100"/>
              </a:spcBef>
              <a:buFont typeface="Arial"/>
              <a:buChar char="•"/>
              <a:tabLst>
                <a:tab pos="127000" algn="l"/>
              </a:tabLst>
            </a:pP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với tư duy phát</a:t>
            </a:r>
          </a:p>
          <a:p>
            <a:pPr marL="127000"/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 biết rằng mình cần</a:t>
            </a:r>
          </a:p>
          <a:p>
            <a:pPr marL="127000" marR="38735">
              <a:spcBef>
                <a:spcPts val="165"/>
              </a:spcBef>
            </a:pP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 nỗ lực dựng xây điều  tốt đẹp.</a:t>
            </a:r>
          </a:p>
          <a:p>
            <a:pPr marL="127000" marR="5080" indent="-114300">
              <a:spcBef>
                <a:spcPts val="515"/>
              </a:spcBef>
              <a:buFont typeface="Arial"/>
              <a:buChar char="•"/>
              <a:tabLst>
                <a:tab pos="127000" algn="l"/>
              </a:tabLst>
            </a:pP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 duy phát triển tin rằng  bạn, người có tương quan  với bạn, và tương quan</a:t>
            </a:r>
          </a:p>
          <a:p>
            <a:pPr marL="127000" marR="37465"/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 hai người có thể gặp  khó khăn nhưng luôn có  thể phát triển và thay đổi  tích cực.</a:t>
            </a:r>
          </a:p>
        </p:txBody>
      </p:sp>
      <p:sp>
        <p:nvSpPr>
          <p:cNvPr id="9" name="object 11"/>
          <p:cNvSpPr/>
          <p:nvPr/>
        </p:nvSpPr>
        <p:spPr>
          <a:xfrm>
            <a:off x="7162800" y="381000"/>
            <a:ext cx="1759993" cy="106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2"/>
          <p:cNvSpPr/>
          <p:nvPr/>
        </p:nvSpPr>
        <p:spPr>
          <a:xfrm>
            <a:off x="228600" y="340407"/>
            <a:ext cx="1486405" cy="10311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941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2133600" y="1066800"/>
            <a:ext cx="405625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420" dirty="0">
                <a:solidFill>
                  <a:srgbClr val="C00000"/>
                </a:solidFill>
                <a:latin typeface="DejaVu Sans"/>
                <a:cs typeface="DejaVu Sans"/>
              </a:rPr>
              <a:t>S </a:t>
            </a:r>
            <a:r>
              <a:rPr sz="4800" spc="-275" dirty="0">
                <a:solidFill>
                  <a:srgbClr val="C00000"/>
                </a:solidFill>
                <a:latin typeface="DejaVu Sans"/>
                <a:cs typeface="DejaVu Sans"/>
              </a:rPr>
              <a:t>= </a:t>
            </a:r>
            <a:r>
              <a:rPr sz="4800" spc="-185" dirty="0">
                <a:solidFill>
                  <a:srgbClr val="C00000"/>
                </a:solidFill>
                <a:latin typeface="DejaVu Sans"/>
                <a:cs typeface="DejaVu Sans"/>
              </a:rPr>
              <a:t>A </a:t>
            </a:r>
            <a:r>
              <a:rPr sz="4800" spc="-375" dirty="0">
                <a:solidFill>
                  <a:srgbClr val="C00000"/>
                </a:solidFill>
                <a:latin typeface="DejaVu Sans"/>
                <a:cs typeface="DejaVu Sans"/>
              </a:rPr>
              <a:t>×</a:t>
            </a:r>
            <a:r>
              <a:rPr sz="4800" spc="-560" dirty="0">
                <a:solidFill>
                  <a:srgbClr val="C00000"/>
                </a:solidFill>
                <a:latin typeface="DejaVu Sans"/>
                <a:cs typeface="DejaVu Sans"/>
              </a:rPr>
              <a:t> </a:t>
            </a:r>
            <a:r>
              <a:rPr sz="4800" spc="-105" dirty="0">
                <a:solidFill>
                  <a:srgbClr val="C00000"/>
                </a:solidFill>
                <a:latin typeface="DejaVu Sans"/>
                <a:cs typeface="DejaVu Sans"/>
              </a:rPr>
              <a:t>E</a:t>
            </a:r>
            <a:r>
              <a:rPr sz="4800" spc="-157" baseline="27777" dirty="0">
                <a:solidFill>
                  <a:srgbClr val="C00000"/>
                </a:solidFill>
                <a:latin typeface="DejaVu Sans"/>
                <a:cs typeface="DejaVu Sans"/>
              </a:rPr>
              <a:t>2</a:t>
            </a:r>
            <a:endParaRPr sz="4800" baseline="27777" dirty="0">
              <a:latin typeface="DejaVu Sans"/>
              <a:cs typeface="DejaVu Sans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1447800" y="1905000"/>
            <a:ext cx="6629400" cy="1603644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0" indent="-114300">
              <a:spcBef>
                <a:spcPts val="385"/>
              </a:spcBef>
              <a:buFont typeface="Arial"/>
              <a:buChar char="•"/>
              <a:tabLst>
                <a:tab pos="127000" algn="l"/>
              </a:tabLst>
            </a:pP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uccess : Thành công</a:t>
            </a:r>
          </a:p>
          <a:p>
            <a:pPr marL="127000" indent="-114300">
              <a:spcBef>
                <a:spcPts val="285"/>
              </a:spcBef>
              <a:buFont typeface="Arial"/>
              <a:buChar char="•"/>
              <a:tabLst>
                <a:tab pos="127000" algn="l"/>
              </a:tabLst>
            </a:pP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bility: Năng lực</a:t>
            </a:r>
          </a:p>
          <a:p>
            <a:pPr marL="849630"/>
            <a:r>
              <a:rPr sz="2400" dirty="0">
                <a:latin typeface="Arial"/>
                <a:cs typeface="Arial"/>
              </a:rPr>
              <a:t>(thông minh, tính cách, tài năng…)</a:t>
            </a:r>
          </a:p>
          <a:p>
            <a:pPr marL="127000" indent="-114300">
              <a:spcBef>
                <a:spcPts val="290"/>
              </a:spcBef>
              <a:buFont typeface="Arial"/>
              <a:buChar char="•"/>
              <a:tabLst>
                <a:tab pos="127000" algn="l"/>
              </a:tabLst>
            </a:pP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ffort: Nỗ lực</a:t>
            </a:r>
          </a:p>
        </p:txBody>
      </p:sp>
    </p:spTree>
    <p:extLst>
      <p:ext uri="{BB962C8B-B14F-4D97-AF65-F5344CB8AC3E}">
        <p14:creationId xmlns:p14="http://schemas.microsoft.com/office/powerpoint/2010/main" val="41706740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2460927" y="1703061"/>
            <a:ext cx="4062603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4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sz="4000" spc="-27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sz="4000" spc="-5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A(E) </a:t>
            </a:r>
            <a:r>
              <a:rPr sz="4000" spc="-37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sz="4000" spc="-67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4000" spc="-150" baseline="27777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sz="4000" baseline="27777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2562781" y="2533377"/>
            <a:ext cx="3934708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4000" spc="-17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sz="4000" spc="-56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↗ </a:t>
            </a:r>
            <a:r>
              <a:rPr sz="4000" spc="8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⇒ </a:t>
            </a:r>
            <a:r>
              <a:rPr sz="4000" spc="-5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A(E)</a:t>
            </a:r>
            <a:r>
              <a:rPr sz="4000" spc="-48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56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↗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0" y="3793661"/>
            <a:ext cx="9144000" cy="19441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-155" dirty="0">
                <a:latin typeface="Arial"/>
                <a:cs typeface="Arial"/>
              </a:rPr>
              <a:t>Nếp </a:t>
            </a:r>
            <a:r>
              <a:rPr sz="3600" spc="-145" dirty="0">
                <a:latin typeface="Arial"/>
                <a:cs typeface="Arial"/>
              </a:rPr>
              <a:t>nghĩ </a:t>
            </a:r>
            <a:r>
              <a:rPr sz="3600" spc="-85" dirty="0">
                <a:latin typeface="Arial"/>
                <a:cs typeface="Arial"/>
              </a:rPr>
              <a:t>phát </a:t>
            </a:r>
            <a:r>
              <a:rPr sz="3600" spc="-25" dirty="0">
                <a:latin typeface="Arial"/>
                <a:cs typeface="Arial"/>
              </a:rPr>
              <a:t>triển</a:t>
            </a:r>
            <a:r>
              <a:rPr sz="3600" spc="-490" dirty="0">
                <a:latin typeface="Arial"/>
                <a:cs typeface="Arial"/>
              </a:rPr>
              <a:t> </a:t>
            </a:r>
            <a:r>
              <a:rPr sz="3600" spc="-125" dirty="0">
                <a:latin typeface="Arial"/>
                <a:cs typeface="Arial"/>
              </a:rPr>
              <a:t>cho </a:t>
            </a:r>
            <a:r>
              <a:rPr sz="3600" spc="5" dirty="0">
                <a:latin typeface="Arial"/>
                <a:cs typeface="Arial"/>
              </a:rPr>
              <a:t>trò</a:t>
            </a:r>
            <a:endParaRPr sz="3600" dirty="0">
              <a:latin typeface="Arial"/>
              <a:cs typeface="Arial"/>
            </a:endParaRPr>
          </a:p>
          <a:p>
            <a:pPr marL="702945" marR="57785" indent="-637540" algn="just">
              <a:spcBef>
                <a:spcPts val="2130"/>
              </a:spcBef>
            </a:pPr>
            <a:r>
              <a:rPr sz="3600" spc="-155" dirty="0">
                <a:latin typeface="Arial"/>
                <a:cs typeface="Arial"/>
              </a:rPr>
              <a:t>Làm </a:t>
            </a:r>
            <a:r>
              <a:rPr sz="3600" spc="-125" dirty="0">
                <a:latin typeface="Arial"/>
                <a:cs typeface="Arial"/>
              </a:rPr>
              <a:t>cách </a:t>
            </a:r>
            <a:r>
              <a:rPr sz="3600" spc="-90" dirty="0">
                <a:latin typeface="Arial"/>
                <a:cs typeface="Arial"/>
              </a:rPr>
              <a:t>nào </a:t>
            </a:r>
            <a:r>
              <a:rPr sz="3600" spc="-60" dirty="0">
                <a:latin typeface="Arial"/>
                <a:cs typeface="Arial"/>
              </a:rPr>
              <a:t>để </a:t>
            </a:r>
            <a:r>
              <a:rPr sz="3600" spc="-65" dirty="0">
                <a:latin typeface="Arial"/>
                <a:cs typeface="Arial"/>
              </a:rPr>
              <a:t>giúp </a:t>
            </a:r>
            <a:r>
              <a:rPr sz="3600" spc="10" dirty="0">
                <a:latin typeface="Arial"/>
                <a:cs typeface="Arial"/>
              </a:rPr>
              <a:t>trò </a:t>
            </a:r>
            <a:r>
              <a:rPr sz="3600" spc="-110" dirty="0">
                <a:latin typeface="Arial"/>
                <a:cs typeface="Arial"/>
              </a:rPr>
              <a:t>có</a:t>
            </a:r>
            <a:r>
              <a:rPr sz="3600" spc="-204" dirty="0">
                <a:latin typeface="Arial"/>
                <a:cs typeface="Arial"/>
              </a:rPr>
              <a:t> </a:t>
            </a:r>
            <a:r>
              <a:rPr sz="3600" spc="-75" dirty="0" err="1">
                <a:latin typeface="Arial"/>
                <a:cs typeface="Arial"/>
              </a:rPr>
              <a:t>được</a:t>
            </a:r>
            <a:r>
              <a:rPr sz="3600" spc="-75" dirty="0">
                <a:latin typeface="Arial"/>
                <a:cs typeface="Arial"/>
              </a:rPr>
              <a:t> </a:t>
            </a:r>
            <a:r>
              <a:rPr sz="3600" spc="-75" dirty="0" err="1">
                <a:latin typeface="Arial"/>
                <a:cs typeface="Arial"/>
              </a:rPr>
              <a:t>nếp</a:t>
            </a:r>
            <a:r>
              <a:rPr sz="3600" spc="-75" dirty="0">
                <a:latin typeface="Arial"/>
                <a:cs typeface="Arial"/>
              </a:rPr>
              <a:t> </a:t>
            </a:r>
            <a:r>
              <a:rPr sz="3600" spc="-95" dirty="0" err="1">
                <a:latin typeface="Arial"/>
                <a:cs typeface="Arial"/>
              </a:rPr>
              <a:t>nghĩ</a:t>
            </a:r>
            <a:r>
              <a:rPr lang="vi-VN" sz="3600" spc="-95" dirty="0">
                <a:latin typeface="Arial"/>
                <a:cs typeface="Arial"/>
              </a:rPr>
              <a:t> </a:t>
            </a:r>
            <a:r>
              <a:rPr sz="3600" spc="-45" dirty="0" err="1">
                <a:latin typeface="Arial"/>
                <a:cs typeface="Arial"/>
              </a:rPr>
              <a:t>phát</a:t>
            </a:r>
            <a:r>
              <a:rPr sz="3600" spc="-150" dirty="0">
                <a:latin typeface="Arial"/>
                <a:cs typeface="Arial"/>
              </a:rPr>
              <a:t> </a:t>
            </a:r>
            <a:r>
              <a:rPr sz="3600" spc="-35" dirty="0">
                <a:latin typeface="Arial"/>
                <a:cs typeface="Arial"/>
              </a:rPr>
              <a:t>triển?</a:t>
            </a:r>
            <a:endParaRPr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34365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281049" y="457200"/>
            <a:ext cx="5138548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5"/>
              </a:spcBef>
            </a:pPr>
            <a:r>
              <a:rPr spc="-190" dirty="0"/>
              <a:t>Thực</a:t>
            </a:r>
            <a:r>
              <a:rPr spc="-165" dirty="0"/>
              <a:t> </a:t>
            </a:r>
            <a:r>
              <a:rPr spc="-114" dirty="0"/>
              <a:t>hành</a:t>
            </a:r>
          </a:p>
        </p:txBody>
      </p:sp>
      <p:sp>
        <p:nvSpPr>
          <p:cNvPr id="5" name="object 3"/>
          <p:cNvSpPr txBox="1"/>
          <p:nvPr/>
        </p:nvSpPr>
        <p:spPr>
          <a:xfrm>
            <a:off x="281049" y="1600200"/>
            <a:ext cx="8253351" cy="152157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algn="just">
              <a:spcBef>
                <a:spcPts val="345"/>
              </a:spcBef>
              <a:tabLst>
                <a:tab pos="127000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trò phạm sai lầm, ví dụ trong thực  hành/bài tập/kiểm tra, làm chưa được  một số hoạt động, thầy/cô làm </a:t>
            </a:r>
            <a:r>
              <a:rPr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vi-VN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 lời cá nhân</a:t>
            </a:r>
            <a:endParaRPr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1390360" y="3505200"/>
            <a:ext cx="7144040" cy="1888337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10820" indent="-198120">
              <a:lnSpc>
                <a:spcPct val="100000"/>
              </a:lnSpc>
              <a:spcBef>
                <a:spcPts val="385"/>
              </a:spcBef>
              <a:buChar char="•"/>
              <a:tabLst>
                <a:tab pos="21082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GV đón nhận sai lầm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0820" indent="-198120">
              <a:lnSpc>
                <a:spcPct val="100000"/>
              </a:lnSpc>
              <a:spcBef>
                <a:spcPts val="290"/>
              </a:spcBef>
              <a:buChar char="•"/>
              <a:tabLst>
                <a:tab pos="21082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GV giúp trò đón nhận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lầm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0820" indent="-198120">
              <a:lnSpc>
                <a:spcPct val="100000"/>
              </a:lnSpc>
              <a:spcBef>
                <a:spcPts val="285"/>
              </a:spcBef>
              <a:buChar char="•"/>
              <a:tabLst>
                <a:tab pos="21082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“Ồ, cái não của em đang học, khi em làm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0820" indent="-198120">
              <a:lnSpc>
                <a:spcPct val="100000"/>
              </a:lnSpc>
              <a:spcBef>
                <a:spcPts val="280"/>
              </a:spcBef>
              <a:buChar char="•"/>
              <a:tabLst>
                <a:tab pos="21082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Tặng một trái tim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8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281049" y="457200"/>
            <a:ext cx="5138548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5"/>
              </a:spcBef>
            </a:pPr>
            <a:r>
              <a:rPr spc="-190" dirty="0"/>
              <a:t>Thực</a:t>
            </a:r>
            <a:r>
              <a:rPr spc="-165" dirty="0"/>
              <a:t> </a:t>
            </a:r>
            <a:r>
              <a:rPr spc="-114" dirty="0"/>
              <a:t>hành</a:t>
            </a:r>
          </a:p>
        </p:txBody>
      </p:sp>
      <p:sp>
        <p:nvSpPr>
          <p:cNvPr id="5" name="object 3"/>
          <p:cNvSpPr txBox="1"/>
          <p:nvPr/>
        </p:nvSpPr>
        <p:spPr>
          <a:xfrm>
            <a:off x="914400" y="1600200"/>
            <a:ext cx="7620000" cy="944489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algn="just">
              <a:spcBef>
                <a:spcPts val="345"/>
              </a:spcBef>
              <a:tabLst>
                <a:tab pos="127000" algn="l"/>
              </a:tabLst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trò hỏi câu hỏi rất “ngô nghê”,</a:t>
            </a:r>
          </a:p>
          <a:p>
            <a:pPr marL="12700" marR="5080" algn="just">
              <a:spcBef>
                <a:spcPts val="345"/>
              </a:spcBef>
              <a:tabLst>
                <a:tab pos="127000" algn="l"/>
              </a:tabLst>
            </a:pP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“khờ”, rất cơ bản... thì thầy/cô làm gì?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66800" y="3509204"/>
            <a:ext cx="7162800" cy="1219200"/>
            <a:chOff x="1066800" y="3509204"/>
            <a:chExt cx="7162800" cy="1219200"/>
          </a:xfrm>
        </p:grpSpPr>
        <p:sp>
          <p:nvSpPr>
            <p:cNvPr id="6" name="object 4"/>
            <p:cNvSpPr txBox="1"/>
            <p:nvPr/>
          </p:nvSpPr>
          <p:spPr>
            <a:xfrm>
              <a:off x="1066800" y="3663230"/>
              <a:ext cx="5620040" cy="911147"/>
            </a:xfrm>
            <a:prstGeom prst="rect">
              <a:avLst/>
            </a:prstGeom>
          </p:spPr>
          <p:txBody>
            <a:bodyPr vert="horz" wrap="square" lIns="0" tIns="48895" rIns="0" bIns="0" rtlCol="0">
              <a:spAutoFit/>
            </a:bodyPr>
            <a:lstStyle/>
            <a:p>
              <a:pPr marL="210820" indent="-198120">
                <a:lnSpc>
                  <a:spcPct val="100000"/>
                </a:lnSpc>
                <a:spcBef>
                  <a:spcPts val="385"/>
                </a:spcBef>
                <a:buChar char="•"/>
                <a:tabLst>
                  <a:tab pos="210820" algn="l"/>
                </a:tabLst>
              </a:pPr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Tôi vừa giảng cho các anh chị rồi đấy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vi-VN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nhé. Vậy mà cũng chưa hiểu hả?</a:t>
              </a:r>
            </a:p>
          </p:txBody>
        </p:sp>
        <p:sp>
          <p:nvSpPr>
            <p:cNvPr id="7" name="object 5"/>
            <p:cNvSpPr/>
            <p:nvPr/>
          </p:nvSpPr>
          <p:spPr>
            <a:xfrm>
              <a:off x="7010400" y="3509204"/>
              <a:ext cx="1219200" cy="1219200"/>
            </a:xfrm>
            <a:custGeom>
              <a:avLst/>
              <a:gdLst/>
              <a:ahLst/>
              <a:cxnLst/>
              <a:rect l="l" t="t" r="r" b="b"/>
              <a:pathLst>
                <a:path w="535304" h="535304">
                  <a:moveTo>
                    <a:pt x="267462" y="0"/>
                  </a:moveTo>
                  <a:lnTo>
                    <a:pt x="219389" y="4309"/>
                  </a:lnTo>
                  <a:lnTo>
                    <a:pt x="174141" y="16734"/>
                  </a:lnTo>
                  <a:lnTo>
                    <a:pt x="132475" y="36519"/>
                  </a:lnTo>
                  <a:lnTo>
                    <a:pt x="95145" y="62908"/>
                  </a:lnTo>
                  <a:lnTo>
                    <a:pt x="62908" y="95145"/>
                  </a:lnTo>
                  <a:lnTo>
                    <a:pt x="36519" y="132475"/>
                  </a:lnTo>
                  <a:lnTo>
                    <a:pt x="16734" y="174141"/>
                  </a:lnTo>
                  <a:lnTo>
                    <a:pt x="4305" y="219440"/>
                  </a:lnTo>
                  <a:lnTo>
                    <a:pt x="0" y="267461"/>
                  </a:lnTo>
                  <a:lnTo>
                    <a:pt x="4309" y="315534"/>
                  </a:lnTo>
                  <a:lnTo>
                    <a:pt x="16734" y="360782"/>
                  </a:lnTo>
                  <a:lnTo>
                    <a:pt x="36519" y="402448"/>
                  </a:lnTo>
                  <a:lnTo>
                    <a:pt x="62908" y="439778"/>
                  </a:lnTo>
                  <a:lnTo>
                    <a:pt x="95145" y="472015"/>
                  </a:lnTo>
                  <a:lnTo>
                    <a:pt x="132475" y="498404"/>
                  </a:lnTo>
                  <a:lnTo>
                    <a:pt x="174141" y="518189"/>
                  </a:lnTo>
                  <a:lnTo>
                    <a:pt x="219389" y="530614"/>
                  </a:lnTo>
                  <a:lnTo>
                    <a:pt x="267462" y="534923"/>
                  </a:lnTo>
                  <a:lnTo>
                    <a:pt x="315534" y="530614"/>
                  </a:lnTo>
                  <a:lnTo>
                    <a:pt x="360782" y="518189"/>
                  </a:lnTo>
                  <a:lnTo>
                    <a:pt x="402448" y="498404"/>
                  </a:lnTo>
                  <a:lnTo>
                    <a:pt x="439778" y="472015"/>
                  </a:lnTo>
                  <a:lnTo>
                    <a:pt x="472015" y="439778"/>
                  </a:lnTo>
                  <a:lnTo>
                    <a:pt x="475635" y="434657"/>
                  </a:lnTo>
                  <a:lnTo>
                    <a:pt x="267462" y="434657"/>
                  </a:lnTo>
                  <a:lnTo>
                    <a:pt x="226909" y="429656"/>
                  </a:lnTo>
                  <a:lnTo>
                    <a:pt x="188213" y="414654"/>
                  </a:lnTo>
                  <a:lnTo>
                    <a:pt x="151916" y="388312"/>
                  </a:lnTo>
                  <a:lnTo>
                    <a:pt x="124737" y="354536"/>
                  </a:lnTo>
                  <a:lnTo>
                    <a:pt x="107330" y="315483"/>
                  </a:lnTo>
                  <a:lnTo>
                    <a:pt x="100348" y="273308"/>
                  </a:lnTo>
                  <a:lnTo>
                    <a:pt x="104443" y="230166"/>
                  </a:lnTo>
                  <a:lnTo>
                    <a:pt x="120269" y="188213"/>
                  </a:lnTo>
                  <a:lnTo>
                    <a:pt x="256159" y="188213"/>
                  </a:lnTo>
                  <a:lnTo>
                    <a:pt x="188213" y="120268"/>
                  </a:lnTo>
                  <a:lnTo>
                    <a:pt x="226909" y="105267"/>
                  </a:lnTo>
                  <a:lnTo>
                    <a:pt x="267462" y="100266"/>
                  </a:lnTo>
                  <a:lnTo>
                    <a:pt x="475635" y="100266"/>
                  </a:lnTo>
                  <a:lnTo>
                    <a:pt x="472015" y="95145"/>
                  </a:lnTo>
                  <a:lnTo>
                    <a:pt x="439778" y="62908"/>
                  </a:lnTo>
                  <a:lnTo>
                    <a:pt x="402448" y="36519"/>
                  </a:lnTo>
                  <a:lnTo>
                    <a:pt x="360782" y="16734"/>
                  </a:lnTo>
                  <a:lnTo>
                    <a:pt x="315534" y="4309"/>
                  </a:lnTo>
                  <a:lnTo>
                    <a:pt x="267462" y="0"/>
                  </a:lnTo>
                  <a:close/>
                </a:path>
                <a:path w="535304" h="535304">
                  <a:moveTo>
                    <a:pt x="256159" y="188213"/>
                  </a:moveTo>
                  <a:lnTo>
                    <a:pt x="120269" y="188213"/>
                  </a:lnTo>
                  <a:lnTo>
                    <a:pt x="346710" y="414654"/>
                  </a:lnTo>
                  <a:lnTo>
                    <a:pt x="308014" y="429656"/>
                  </a:lnTo>
                  <a:lnTo>
                    <a:pt x="267462" y="434657"/>
                  </a:lnTo>
                  <a:lnTo>
                    <a:pt x="475635" y="434657"/>
                  </a:lnTo>
                  <a:lnTo>
                    <a:pt x="498404" y="402448"/>
                  </a:lnTo>
                  <a:lnTo>
                    <a:pt x="518189" y="360782"/>
                  </a:lnTo>
                  <a:lnTo>
                    <a:pt x="522053" y="346709"/>
                  </a:lnTo>
                  <a:lnTo>
                    <a:pt x="414654" y="346709"/>
                  </a:lnTo>
                  <a:lnTo>
                    <a:pt x="256159" y="188213"/>
                  </a:lnTo>
                  <a:close/>
                </a:path>
                <a:path w="535304" h="535304">
                  <a:moveTo>
                    <a:pt x="475635" y="100266"/>
                  </a:moveTo>
                  <a:lnTo>
                    <a:pt x="267462" y="100266"/>
                  </a:lnTo>
                  <a:lnTo>
                    <a:pt x="308014" y="105267"/>
                  </a:lnTo>
                  <a:lnTo>
                    <a:pt x="346710" y="120268"/>
                  </a:lnTo>
                  <a:lnTo>
                    <a:pt x="383007" y="146611"/>
                  </a:lnTo>
                  <a:lnTo>
                    <a:pt x="410186" y="180387"/>
                  </a:lnTo>
                  <a:lnTo>
                    <a:pt x="427593" y="219440"/>
                  </a:lnTo>
                  <a:lnTo>
                    <a:pt x="434575" y="261615"/>
                  </a:lnTo>
                  <a:lnTo>
                    <a:pt x="430480" y="304757"/>
                  </a:lnTo>
                  <a:lnTo>
                    <a:pt x="414654" y="346709"/>
                  </a:lnTo>
                  <a:lnTo>
                    <a:pt x="522053" y="346709"/>
                  </a:lnTo>
                  <a:lnTo>
                    <a:pt x="530618" y="315483"/>
                  </a:lnTo>
                  <a:lnTo>
                    <a:pt x="534924" y="267461"/>
                  </a:lnTo>
                  <a:lnTo>
                    <a:pt x="530614" y="219389"/>
                  </a:lnTo>
                  <a:lnTo>
                    <a:pt x="518189" y="174141"/>
                  </a:lnTo>
                  <a:lnTo>
                    <a:pt x="498404" y="132475"/>
                  </a:lnTo>
                  <a:lnTo>
                    <a:pt x="475635" y="100266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6267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 txBox="1"/>
          <p:nvPr/>
        </p:nvSpPr>
        <p:spPr>
          <a:xfrm>
            <a:off x="381000" y="685800"/>
            <a:ext cx="8534400" cy="3645229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algn="just">
              <a:spcBef>
                <a:spcPts val="345"/>
              </a:spcBef>
              <a:tabLst>
                <a:tab pos="127000" algn="l"/>
              </a:tabLst>
            </a:pPr>
            <a:r>
              <a:rPr lang="vi-VN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để trò được lớn lên bằng những câu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</a:p>
          <a:p>
            <a:pPr marL="12700" marR="5080" algn="just">
              <a:spcBef>
                <a:spcPts val="345"/>
              </a:spcBef>
              <a:tabLst>
                <a:tab pos="127000" algn="l"/>
              </a:tabLst>
            </a:pPr>
            <a:r>
              <a:rPr lang="vi-V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 nhận từng câu hỏi </a:t>
            </a:r>
            <a:r>
              <a:rPr lang="vi-VN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trò:</a:t>
            </a: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just">
              <a:spcBef>
                <a:spcPts val="345"/>
              </a:spcBef>
              <a:tabLst>
                <a:tab pos="127000" algn="l"/>
              </a:tabLst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“Cám ơn em đã đặt câu hỏi”.</a:t>
            </a:r>
          </a:p>
          <a:p>
            <a:pPr marL="12700" marR="5080" algn="just">
              <a:spcBef>
                <a:spcPts val="345"/>
              </a:spcBef>
              <a:tabLst>
                <a:tab pos="127000" algn="l"/>
              </a:tabLst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“Hãy tiếp tục hỏi vì đây là cách để em được lớn lên đấy”</a:t>
            </a:r>
          </a:p>
          <a:p>
            <a:pPr marL="12700" marR="5080" algn="just">
              <a:spcBef>
                <a:spcPts val="345"/>
              </a:spcBef>
              <a:tabLst>
                <a:tab pos="127000" algn="l"/>
              </a:tabLst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*** Nếu trò hay hỏi linh tinh thì hãy dành  chút thời gian ngoài giờ giúp trò biết đặt câu hỏi đúng lúc.</a:t>
            </a:r>
          </a:p>
        </p:txBody>
      </p:sp>
      <p:sp>
        <p:nvSpPr>
          <p:cNvPr id="8" name="object 4"/>
          <p:cNvSpPr txBox="1"/>
          <p:nvPr/>
        </p:nvSpPr>
        <p:spPr>
          <a:xfrm>
            <a:off x="381000" y="4670404"/>
            <a:ext cx="8305800" cy="1577996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  <a:tabLst>
                <a:tab pos="210820" algn="l"/>
              </a:tabLst>
            </a:pPr>
            <a:r>
              <a:rPr lang="vi-VN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  <a:p>
            <a:pPr marL="210820" indent="-198120">
              <a:lnSpc>
                <a:spcPct val="100000"/>
              </a:lnSpc>
              <a:spcBef>
                <a:spcPts val="385"/>
              </a:spcBef>
              <a:buChar char="•"/>
              <a:tabLst>
                <a:tab pos="210820" algn="l"/>
              </a:tabLst>
            </a:pPr>
            <a:r>
              <a:rPr lang="vi-VN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trò đạt được kết quả tốt, làm được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kiểm tra, hoàn thành tốt dự án…</a:t>
            </a:r>
          </a:p>
        </p:txBody>
      </p:sp>
    </p:spTree>
    <p:extLst>
      <p:ext uri="{BB962C8B-B14F-4D97-AF65-F5344CB8AC3E}">
        <p14:creationId xmlns:p14="http://schemas.microsoft.com/office/powerpoint/2010/main" val="424113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152400" y="461945"/>
            <a:ext cx="4267201" cy="5206554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spcBef>
                <a:spcPts val="940"/>
              </a:spcBef>
            </a:pPr>
            <a:r>
              <a:rPr sz="2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sz="28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119380" indent="-114300" algn="just">
              <a:spcBef>
                <a:spcPts val="850"/>
              </a:spcBef>
              <a:buChar char="•"/>
              <a:tabLst>
                <a:tab pos="127000" algn="l"/>
              </a:tabLst>
            </a:pPr>
            <a:r>
              <a:rPr sz="28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làm </a:t>
            </a:r>
            <a:r>
              <a:rPr sz="28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tốt </a:t>
            </a:r>
            <a:r>
              <a:rPr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lắm! 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Hẳn</a:t>
            </a:r>
            <a:r>
              <a:rPr sz="2800" spc="-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  </a:t>
            </a:r>
            <a:r>
              <a:rPr sz="2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thông minh, </a:t>
            </a:r>
            <a:r>
              <a:rPr sz="2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 </a:t>
            </a:r>
            <a:r>
              <a:rPr sz="2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sz="2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lực.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229870" indent="-114300">
              <a:spcBef>
                <a:spcPts val="509"/>
              </a:spcBef>
              <a:buChar char="•"/>
              <a:tabLst>
                <a:tab pos="127000" algn="l"/>
              </a:tabLst>
            </a:pPr>
            <a:r>
              <a:rPr sz="2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Ồ, </a:t>
            </a:r>
            <a:r>
              <a:rPr sz="2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giỏi tiếng </a:t>
            </a:r>
            <a:r>
              <a:rPr sz="2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Anh  </a:t>
            </a:r>
            <a:r>
              <a:rPr sz="2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đấy. </a:t>
            </a:r>
            <a:r>
              <a:rPr sz="28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được </a:t>
            </a:r>
            <a:r>
              <a:rPr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</a:t>
            </a:r>
            <a:r>
              <a:rPr sz="2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kiểm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 </a:t>
            </a:r>
            <a:r>
              <a:rPr sz="28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sz="2800" spc="-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5080" indent="-114300">
              <a:spcBef>
                <a:spcPts val="484"/>
              </a:spcBef>
              <a:buChar char="•"/>
              <a:tabLst>
                <a:tab pos="127000" algn="l"/>
              </a:tabLst>
            </a:pPr>
            <a:r>
              <a:rPr sz="28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đã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đạt </a:t>
            </a:r>
            <a:r>
              <a:rPr sz="28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được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nó! </a:t>
            </a:r>
            <a:r>
              <a:rPr sz="2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 </a:t>
            </a:r>
            <a:r>
              <a:rPr sz="28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đã </a:t>
            </a:r>
            <a:r>
              <a:rPr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nói 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với </a:t>
            </a:r>
            <a:r>
              <a:rPr sz="2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rằng em 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tài </a:t>
            </a:r>
            <a:r>
              <a:rPr sz="2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năng </a:t>
            </a:r>
            <a:r>
              <a:rPr sz="2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thông </a:t>
            </a:r>
            <a:r>
              <a:rPr sz="28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sz="2800" spc="-20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7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sz="2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spc="-7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spcBef>
                <a:spcPts val="484"/>
              </a:spcBef>
              <a:tabLst>
                <a:tab pos="127000" algn="l"/>
              </a:tabLst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>
              <a:spcBef>
                <a:spcPts val="325"/>
              </a:spcBef>
              <a:buChar char="•"/>
              <a:tabLst>
                <a:tab pos="127000" algn="l"/>
              </a:tabLst>
            </a:pPr>
            <a:r>
              <a:rPr sz="28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</a:t>
            </a:r>
            <a:r>
              <a:rPr sz="2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học 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sz="28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giỏi!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4648200" y="498440"/>
            <a:ext cx="4081526" cy="597856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50495">
              <a:spcBef>
                <a:spcPts val="940"/>
              </a:spcBef>
            </a:pPr>
            <a:r>
              <a:rPr sz="2800" spc="-1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</a:t>
            </a:r>
            <a:r>
              <a:rPr sz="2800" spc="-2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 </a:t>
            </a:r>
            <a:r>
              <a:rPr sz="2800" spc="-8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khen </a:t>
            </a:r>
            <a:r>
              <a:rPr sz="2800" spc="-8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sz="2800" spc="-2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>
              <a:spcBef>
                <a:spcPts val="655"/>
              </a:spcBef>
              <a:buChar char="•"/>
              <a:tabLst>
                <a:tab pos="127000" algn="l"/>
              </a:tabLst>
            </a:pPr>
            <a:r>
              <a:rPr sz="2800" spc="-1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</a:t>
            </a:r>
            <a:r>
              <a:rPr sz="2800" spc="3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 </a:t>
            </a:r>
            <a:r>
              <a:rPr sz="2800" spc="-2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lắm! </a:t>
            </a:r>
            <a:r>
              <a:rPr sz="2800" spc="-13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 </a:t>
            </a:r>
            <a:r>
              <a:rPr sz="2800" spc="-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sz="2800" spc="-18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7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/>
            <a:r>
              <a:rPr sz="2800" spc="-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 </a:t>
            </a:r>
            <a:r>
              <a:rPr sz="2800" spc="-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</a:t>
            </a:r>
            <a:r>
              <a:rPr sz="2800" spc="-6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 </a:t>
            </a:r>
            <a:r>
              <a:rPr sz="28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 </a:t>
            </a:r>
            <a:r>
              <a:rPr sz="2800" spc="-8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sz="2800" spc="-24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chỉ.</a:t>
            </a:r>
            <a:endParaRPr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113664" indent="-114300" algn="just">
              <a:spcBef>
                <a:spcPts val="530"/>
              </a:spcBef>
              <a:buChar char="•"/>
              <a:tabLst>
                <a:tab pos="127000" algn="l"/>
              </a:tabLst>
            </a:pPr>
            <a:r>
              <a:rPr sz="2800" spc="-1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4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sz="2800" spc="-12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</a:t>
            </a:r>
            <a:r>
              <a:rPr sz="2800" spc="-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 </a:t>
            </a:r>
            <a:r>
              <a:rPr sz="2800" spc="-10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gắng </a:t>
            </a:r>
            <a:r>
              <a:rPr sz="2800" spc="-7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</a:t>
            </a:r>
            <a:r>
              <a:rPr sz="2800" spc="-7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 </a:t>
            </a:r>
            <a:r>
              <a:rPr sz="2800" spc="-7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 </a:t>
            </a:r>
            <a:r>
              <a:rPr sz="2800" spc="-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</a:t>
            </a:r>
            <a:r>
              <a:rPr sz="28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 </a:t>
            </a:r>
            <a:r>
              <a:rPr sz="2800" spc="-8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 </a:t>
            </a:r>
            <a:r>
              <a:rPr sz="2800" spc="-7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 </a:t>
            </a:r>
            <a:r>
              <a:rPr sz="2800" spc="-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sz="2800" spc="-12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 </a:t>
            </a:r>
            <a:r>
              <a:rPr sz="28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 </a:t>
            </a:r>
            <a:r>
              <a:rPr sz="2800" spc="-4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 </a:t>
            </a:r>
            <a:r>
              <a:rPr sz="2800" spc="-9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</a:t>
            </a:r>
            <a:r>
              <a:rPr sz="2800" spc="-6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7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sz="2800" spc="-4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sz="2800" spc="-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thế.</a:t>
            </a:r>
            <a:endParaRPr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>
              <a:spcBef>
                <a:spcPts val="320"/>
              </a:spcBef>
              <a:buChar char="•"/>
              <a:tabLst>
                <a:tab pos="127000" algn="l"/>
              </a:tabLst>
            </a:pPr>
            <a:r>
              <a:rPr sz="2800" spc="-1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 </a:t>
            </a:r>
            <a:r>
              <a:rPr sz="2800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 </a:t>
            </a:r>
            <a:r>
              <a:rPr sz="2800" spc="-4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 </a:t>
            </a:r>
            <a:r>
              <a:rPr sz="2800" spc="-3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sz="2800" spc="-4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 </a:t>
            </a:r>
            <a:r>
              <a:rPr sz="2800" spc="-6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sz="2800" spc="-254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endParaRPr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/>
            <a:r>
              <a:rPr sz="28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 </a:t>
            </a:r>
            <a:r>
              <a:rPr sz="2800" spc="-4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 </a:t>
            </a:r>
            <a:r>
              <a:rPr sz="2800" spc="-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</a:t>
            </a:r>
            <a:r>
              <a:rPr sz="2800" spc="-8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</a:t>
            </a:r>
            <a:r>
              <a:rPr sz="2800" spc="-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sz="2800" spc="-35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sz="2800" spc="-19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7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sz="2800" spc="-7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4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 </a:t>
            </a:r>
            <a:r>
              <a:rPr sz="2800" spc="-3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sz="2800" spc="-6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</a:t>
            </a:r>
            <a:r>
              <a:rPr sz="2800" spc="-7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sz="2800" spc="-26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4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nó.</a:t>
            </a:r>
            <a:endParaRPr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143510" indent="-114300" algn="just">
              <a:spcBef>
                <a:spcPts val="515"/>
              </a:spcBef>
              <a:buChar char="•"/>
              <a:tabLst>
                <a:tab pos="127000" algn="l"/>
              </a:tabLst>
            </a:pPr>
            <a:r>
              <a:rPr sz="2800" spc="-1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 </a:t>
            </a:r>
            <a:r>
              <a:rPr sz="2800" spc="-4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 </a:t>
            </a:r>
            <a:r>
              <a:rPr sz="2800" spc="-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</a:t>
            </a:r>
            <a:r>
              <a:rPr sz="2800" spc="-6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8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 </a:t>
            </a:r>
            <a:r>
              <a:rPr sz="2800" spc="-10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gắng </a:t>
            </a:r>
            <a:r>
              <a:rPr sz="2800" spc="-1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  </a:t>
            </a:r>
            <a:r>
              <a:rPr sz="2800" spc="-3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lại, </a:t>
            </a:r>
            <a:r>
              <a:rPr sz="2800" spc="-7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 </a:t>
            </a:r>
            <a:r>
              <a:rPr sz="2800" spc="-3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</a:t>
            </a:r>
            <a:r>
              <a:rPr sz="2800" spc="-2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trung, </a:t>
            </a:r>
            <a:r>
              <a:rPr sz="2800" spc="-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sz="28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sz="2800" spc="-2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3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  </a:t>
            </a:r>
            <a:r>
              <a:rPr sz="2800" spc="-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</a:t>
            </a:r>
            <a:r>
              <a:rPr sz="2800" spc="-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việc. </a:t>
            </a:r>
            <a:r>
              <a:rPr sz="2800" spc="-7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sz="2800" spc="-14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tuyệt!</a:t>
            </a:r>
          </a:p>
        </p:txBody>
      </p:sp>
      <p:sp>
        <p:nvSpPr>
          <p:cNvPr id="6" name="object 4"/>
          <p:cNvSpPr/>
          <p:nvPr/>
        </p:nvSpPr>
        <p:spPr>
          <a:xfrm>
            <a:off x="2057401" y="762000"/>
            <a:ext cx="2681990" cy="152400"/>
          </a:xfrm>
          <a:custGeom>
            <a:avLst/>
            <a:gdLst/>
            <a:ahLst/>
            <a:cxnLst/>
            <a:rect l="l" t="t" r="r" b="b"/>
            <a:pathLst>
              <a:path w="609600" h="152400">
                <a:moveTo>
                  <a:pt x="533400" y="0"/>
                </a:moveTo>
                <a:lnTo>
                  <a:pt x="533400" y="38100"/>
                </a:lnTo>
                <a:lnTo>
                  <a:pt x="0" y="38100"/>
                </a:lnTo>
                <a:lnTo>
                  <a:pt x="0" y="114300"/>
                </a:lnTo>
                <a:lnTo>
                  <a:pt x="533400" y="114300"/>
                </a:lnTo>
                <a:lnTo>
                  <a:pt x="533400" y="152400"/>
                </a:lnTo>
                <a:lnTo>
                  <a:pt x="609600" y="76200"/>
                </a:lnTo>
                <a:lnTo>
                  <a:pt x="5334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89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6"/>
          <p:cNvSpPr txBox="1"/>
          <p:nvPr/>
        </p:nvSpPr>
        <p:spPr>
          <a:xfrm>
            <a:off x="762000" y="609600"/>
            <a:ext cx="7924800" cy="5707973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0" marR="5080" indent="-114300" algn="just">
              <a:spcBef>
                <a:spcPts val="310"/>
              </a:spcBef>
              <a:buChar char="•"/>
              <a:tabLst>
                <a:tab pos="127000" algn="l"/>
              </a:tabLst>
            </a:pPr>
            <a:r>
              <a:rPr sz="40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sz="40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sz="4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tế,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sz="4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sz="40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nhóm: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Nếp </a:t>
            </a:r>
            <a:r>
              <a:rPr sz="4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sz="4000" spc="-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cố  </a:t>
            </a:r>
            <a:r>
              <a:rPr sz="4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định, </a:t>
            </a:r>
            <a:r>
              <a:rPr sz="4000" spc="-7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nếp </a:t>
            </a:r>
            <a:r>
              <a:rPr sz="4000" spc="-9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 </a:t>
            </a:r>
            <a:r>
              <a:rPr sz="4000" spc="-4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 </a:t>
            </a:r>
            <a:r>
              <a:rPr sz="40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 </a:t>
            </a:r>
            <a:r>
              <a:rPr sz="40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sz="4000" spc="-7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nếp </a:t>
            </a:r>
            <a:r>
              <a:rPr sz="4000" spc="-9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  </a:t>
            </a:r>
            <a:r>
              <a:rPr sz="4000" spc="25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“trộn</a:t>
            </a:r>
            <a:r>
              <a:rPr sz="4000" spc="-105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5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lẫn”</a:t>
            </a:r>
            <a:r>
              <a:rPr sz="40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74930" indent="-114300" algn="just">
              <a:spcBef>
                <a:spcPts val="520"/>
              </a:spcBef>
              <a:buChar char="•"/>
              <a:tabLst>
                <a:tab pos="127000" algn="l"/>
              </a:tabLst>
            </a:pPr>
            <a:r>
              <a:rPr sz="4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Nhóm </a:t>
            </a:r>
            <a:r>
              <a:rPr sz="4000" spc="25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“trộn</a:t>
            </a:r>
            <a:r>
              <a:rPr sz="4000" spc="-365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5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lẫn”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sz="40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những </a:t>
            </a:r>
            <a:r>
              <a:rPr sz="4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nét </a:t>
            </a:r>
            <a:r>
              <a:rPr sz="40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 </a:t>
            </a:r>
            <a:r>
              <a:rPr sz="40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cố  </a:t>
            </a:r>
            <a:r>
              <a:rPr sz="4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định </a:t>
            </a:r>
            <a:r>
              <a:rPr sz="40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sz="40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những </a:t>
            </a:r>
            <a:r>
              <a:rPr sz="4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nét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khác </a:t>
            </a:r>
            <a:r>
              <a:rPr sz="40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sz="4000" spc="-3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4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endParaRPr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algn="just"/>
            <a:r>
              <a:rPr sz="4000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triển.</a:t>
            </a:r>
            <a:endParaRPr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101600" indent="-114300" algn="just">
              <a:spcBef>
                <a:spcPts val="495"/>
              </a:spcBef>
              <a:buChar char="•"/>
              <a:tabLst>
                <a:tab pos="127000" algn="l"/>
              </a:tabLst>
            </a:pPr>
            <a:r>
              <a:rPr sz="40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Mục </a:t>
            </a:r>
            <a:r>
              <a:rPr sz="4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tiêu </a:t>
            </a:r>
            <a:r>
              <a:rPr sz="40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 </a:t>
            </a:r>
            <a:r>
              <a:rPr sz="4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giáo dục </a:t>
            </a:r>
            <a:r>
              <a:rPr sz="40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tích </a:t>
            </a:r>
            <a:r>
              <a:rPr sz="40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cực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vẫn </a:t>
            </a:r>
            <a:r>
              <a:rPr sz="4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  </a:t>
            </a:r>
            <a:r>
              <a:rPr sz="40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giúp </a:t>
            </a:r>
            <a:r>
              <a:rPr sz="4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sz="40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cả </a:t>
            </a:r>
            <a:r>
              <a:rPr sz="40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những </a:t>
            </a:r>
            <a:r>
              <a:rPr sz="4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người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sz="4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nếp</a:t>
            </a:r>
            <a:r>
              <a:rPr sz="4000" spc="-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nghĩ 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trộn </a:t>
            </a:r>
            <a:r>
              <a:rPr sz="4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lẫn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sz="4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được </a:t>
            </a:r>
            <a:r>
              <a:rPr sz="4000" spc="-7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nếp </a:t>
            </a:r>
            <a:r>
              <a:rPr sz="4000" spc="-9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 </a:t>
            </a:r>
            <a:r>
              <a:rPr sz="4000" spc="-4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sz="4000" spc="-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endParaRPr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640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 txBox="1"/>
          <p:nvPr/>
        </p:nvSpPr>
        <p:spPr>
          <a:xfrm>
            <a:off x="740229" y="685800"/>
            <a:ext cx="8001000" cy="34900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spcBef>
                <a:spcPts val="600"/>
              </a:spcBef>
              <a:spcAft>
                <a:spcPts val="600"/>
              </a:spcAft>
              <a:tabLst>
                <a:tab pos="127000" algn="l"/>
              </a:tabLst>
            </a:pPr>
            <a:r>
              <a:rPr sz="5400" b="1" spc="-18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sz="5400" b="1" spc="-1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8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5400" b="1" spc="-8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ậ</a:t>
            </a:r>
            <a:r>
              <a:rPr sz="5400" b="1" spc="-8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5400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trải </a:t>
            </a:r>
            <a:r>
              <a:rPr sz="5400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sz="54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vi-VN" sz="5400" spc="-1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just">
              <a:spcBef>
                <a:spcPts val="600"/>
              </a:spcBef>
              <a:spcAft>
                <a:spcPts val="600"/>
              </a:spcAft>
              <a:tabLst>
                <a:tab pos="127000" algn="l"/>
              </a:tabLst>
            </a:pPr>
            <a:r>
              <a:rPr sz="5400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sz="5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</a:t>
            </a:r>
            <a:r>
              <a:rPr sz="54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học </a:t>
            </a:r>
            <a:r>
              <a:rPr sz="5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sz="5400" spc="-1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với  </a:t>
            </a:r>
            <a:r>
              <a:rPr sz="54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những </a:t>
            </a:r>
            <a:r>
              <a:rPr sz="54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quá </a:t>
            </a:r>
            <a:r>
              <a:rPr sz="5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trình </a:t>
            </a:r>
            <a:r>
              <a:rPr sz="54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giúp </a:t>
            </a:r>
            <a:r>
              <a:rPr sz="54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người </a:t>
            </a:r>
            <a:r>
              <a:rPr sz="54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học </a:t>
            </a:r>
            <a:r>
              <a:rPr sz="5400" b="1" spc="-8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sz="5400" b="1" spc="-2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10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sz="54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sz="5400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sz="54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9975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572260" y="464058"/>
            <a:ext cx="8190739" cy="492442"/>
          </a:xfrm>
          <a:prstGeom prst="rect">
            <a:avLst/>
          </a:prstGeom>
          <a:ln w="4572">
            <a:solidFill>
              <a:srgbClr val="C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313180"/>
            <a:r>
              <a:rPr sz="3200" dirty="0">
                <a:latin typeface="Arial"/>
                <a:cs typeface="Arial"/>
              </a:rPr>
              <a:t>Đối diện thử thách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3418195" y="2661759"/>
            <a:ext cx="2568283" cy="3952366"/>
          </a:xfrm>
          <a:prstGeom prst="rect">
            <a:avLst/>
          </a:prstGeom>
          <a:ln w="4572">
            <a:solidFill>
              <a:srgbClr val="C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085"/>
            <a:r>
              <a:rPr sz="3200" dirty="0">
                <a:latin typeface="Arial"/>
                <a:cs typeface="Arial"/>
              </a:rPr>
              <a:t>Tôi làm những gì</a:t>
            </a:r>
            <a:endParaRPr sz="3200">
              <a:latin typeface="Arial"/>
              <a:cs typeface="Arial"/>
            </a:endParaRPr>
          </a:p>
          <a:p>
            <a:pPr marL="45085" marR="125095">
              <a:spcBef>
                <a:spcPts val="115"/>
              </a:spcBef>
            </a:pPr>
            <a:r>
              <a:rPr sz="3200" dirty="0">
                <a:latin typeface="Arial"/>
                <a:cs typeface="Arial"/>
              </a:rPr>
              <a:t>vừa sức tôi,  những việc dễ.  Không cố làm  những việc khó.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6194716" y="2661759"/>
            <a:ext cx="2568283" cy="2475036"/>
          </a:xfrm>
          <a:prstGeom prst="rect">
            <a:avLst/>
          </a:prstGeom>
          <a:ln w="4572">
            <a:solidFill>
              <a:srgbClr val="C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720"/>
            <a:r>
              <a:rPr sz="3200" dirty="0">
                <a:solidFill>
                  <a:srgbClr val="0000FF"/>
                </a:solidFill>
                <a:latin typeface="Arial"/>
                <a:cs typeface="Arial"/>
              </a:rPr>
              <a:t>Tôi cố làm</a:t>
            </a:r>
          </a:p>
          <a:p>
            <a:pPr marL="45720" marR="115570">
              <a:spcBef>
                <a:spcPts val="115"/>
              </a:spcBef>
            </a:pPr>
            <a:r>
              <a:rPr sz="3200" dirty="0">
                <a:solidFill>
                  <a:srgbClr val="0000FF"/>
                </a:solidFill>
                <a:latin typeface="Arial"/>
                <a:cs typeface="Arial"/>
              </a:rPr>
              <a:t>những việc khó  nếu có ai đó bắt  ép tôi làm.</a:t>
            </a:r>
          </a:p>
        </p:txBody>
      </p:sp>
      <p:sp>
        <p:nvSpPr>
          <p:cNvPr id="9" name="object 7"/>
          <p:cNvSpPr txBox="1"/>
          <p:nvPr/>
        </p:nvSpPr>
        <p:spPr>
          <a:xfrm>
            <a:off x="572260" y="2661759"/>
            <a:ext cx="2707109" cy="2475036"/>
          </a:xfrm>
          <a:prstGeom prst="rect">
            <a:avLst/>
          </a:prstGeom>
          <a:ln w="4572">
            <a:solidFill>
              <a:srgbClr val="C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085"/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Nếu tôi được</a:t>
            </a:r>
          </a:p>
          <a:p>
            <a:pPr marL="45085" marR="132715">
              <a:spcBef>
                <a:spcPts val="115"/>
              </a:spcBef>
            </a:pP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chọn, tôi thường  chọn làm việc  khó, thách thức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2260" y="1626396"/>
            <a:ext cx="8190739" cy="502210"/>
            <a:chOff x="572260" y="1626396"/>
            <a:chExt cx="8190739" cy="502210"/>
          </a:xfrm>
        </p:grpSpPr>
        <p:sp>
          <p:nvSpPr>
            <p:cNvPr id="6" name="object 4"/>
            <p:cNvSpPr txBox="1"/>
            <p:nvPr/>
          </p:nvSpPr>
          <p:spPr>
            <a:xfrm>
              <a:off x="3418195" y="1636164"/>
              <a:ext cx="2568283" cy="492442"/>
            </a:xfrm>
            <a:prstGeom prst="rect">
              <a:avLst/>
            </a:prstGeom>
            <a:ln w="4572">
              <a:solidFill>
                <a:srgbClr val="C00000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381000"/>
              <a:r>
                <a:rPr sz="3200" b="1" dirty="0">
                  <a:latin typeface="Arial"/>
                  <a:cs typeface="Arial"/>
                </a:rPr>
                <a:t>Cố định</a:t>
              </a:r>
              <a:endParaRPr sz="3200">
                <a:latin typeface="Arial"/>
                <a:cs typeface="Arial"/>
              </a:endParaRPr>
            </a:p>
          </p:txBody>
        </p:sp>
        <p:sp>
          <p:nvSpPr>
            <p:cNvPr id="8" name="object 6"/>
            <p:cNvSpPr txBox="1"/>
            <p:nvPr/>
          </p:nvSpPr>
          <p:spPr>
            <a:xfrm>
              <a:off x="6194716" y="1626396"/>
              <a:ext cx="2568283" cy="492442"/>
            </a:xfrm>
            <a:prstGeom prst="rect">
              <a:avLst/>
            </a:prstGeom>
            <a:ln w="4572">
              <a:solidFill>
                <a:srgbClr val="C00000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1270" algn="ctr"/>
              <a:r>
                <a:rPr sz="3200" b="1" dirty="0">
                  <a:solidFill>
                    <a:srgbClr val="0000FF"/>
                  </a:solidFill>
                  <a:latin typeface="Arial"/>
                  <a:cs typeface="Arial"/>
                </a:rPr>
                <a:t>Trộn</a:t>
              </a:r>
              <a:endParaRPr sz="3200" dirty="0">
                <a:solidFill>
                  <a:srgbClr val="0000FF"/>
                </a:solidFill>
                <a:latin typeface="Arial"/>
                <a:cs typeface="Arial"/>
              </a:endParaRPr>
            </a:p>
          </p:txBody>
        </p:sp>
        <p:sp>
          <p:nvSpPr>
            <p:cNvPr id="10" name="object 8"/>
            <p:cNvSpPr txBox="1"/>
            <p:nvPr/>
          </p:nvSpPr>
          <p:spPr>
            <a:xfrm>
              <a:off x="572260" y="1631283"/>
              <a:ext cx="2707109" cy="492442"/>
            </a:xfrm>
            <a:prstGeom prst="rect">
              <a:avLst/>
            </a:prstGeom>
            <a:ln w="4572">
              <a:solidFill>
                <a:srgbClr val="C00000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325755"/>
              <a:r>
                <a:rPr sz="3200" b="1" dirty="0">
                  <a:solidFill>
                    <a:srgbClr val="FF0000"/>
                  </a:solidFill>
                  <a:latin typeface="Arial"/>
                  <a:cs typeface="Arial"/>
                </a:rPr>
                <a:t>Phát triển</a:t>
              </a:r>
              <a:endParaRPr sz="3200" dirty="0">
                <a:solidFill>
                  <a:srgbClr val="FF0000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954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504954"/>
              </p:ext>
            </p:extLst>
          </p:nvPr>
        </p:nvGraphicFramePr>
        <p:xfrm>
          <a:off x="381000" y="381000"/>
          <a:ext cx="8382000" cy="594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8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703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56396">
                <a:tc gridSpan="5">
                  <a:txBody>
                    <a:bodyPr/>
                    <a:lstStyle/>
                    <a:p>
                      <a:pPr marL="1379855" algn="ctr">
                        <a:lnSpc>
                          <a:spcPct val="100000"/>
                        </a:lnSpc>
                      </a:pPr>
                      <a:r>
                        <a:rPr sz="44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 hỏi từ sai sót</a:t>
                      </a:r>
                    </a:p>
                  </a:txBody>
                  <a:tcPr marL="0" marR="0" marT="0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  <a:lnB w="6350">
                      <a:solidFill>
                        <a:srgbClr val="00AFE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2598">
                <a:tc>
                  <a:txBody>
                    <a:bodyPr/>
                    <a:lstStyle/>
                    <a:p>
                      <a:pPr marL="38290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28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 định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  <a:lnB w="6350">
                      <a:solidFill>
                        <a:srgbClr val="00AFE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2800" b="1" spc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Trộn</a:t>
                      </a:r>
                      <a:endParaRPr sz="2800" spc="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  <a:lnB w="6350">
                      <a:solidFill>
                        <a:srgbClr val="00AFE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8295" algn="ctr">
                        <a:lnSpc>
                          <a:spcPct val="100000"/>
                        </a:lnSpc>
                      </a:pPr>
                      <a:r>
                        <a:rPr sz="2800" b="1" spc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</a:t>
                      </a:r>
                      <a:endParaRPr sz="2800" spc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  <a:lnB w="6350">
                      <a:solidFill>
                        <a:srgbClr val="00AFE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4606">
                <a:tc>
                  <a:txBody>
                    <a:bodyPr/>
                    <a:lstStyle/>
                    <a:p>
                      <a:pPr marL="46990" marR="19494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muốn quên  đi sai lầm càng  nhiều càng tốt.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  <a:lnB w="6350">
                      <a:solidFill>
                        <a:srgbClr val="00AFE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6990" marR="4000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800" spc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cố gắng tránh  mắc phải sai lầm  và không thích  nghĩ về chúng.</a:t>
                      </a:r>
                    </a:p>
                  </a:txBody>
                  <a:tcPr marL="0" marR="0" marT="19685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  <a:lnB w="6350">
                      <a:solidFill>
                        <a:srgbClr val="00AFE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 marR="4318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spc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Xem sai sót như  cơ hội để học biết  làm khác đi, làm  tốt hơn trong lần  sau.</a:t>
                      </a:r>
                    </a:p>
                  </a:txBody>
                  <a:tcPr marL="0" marR="0" marT="5080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  <a:lnB w="6350">
                      <a:solidFill>
                        <a:srgbClr val="00AFE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9830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871000"/>
              </p:ext>
            </p:extLst>
          </p:nvPr>
        </p:nvGraphicFramePr>
        <p:xfrm>
          <a:off x="304800" y="304800"/>
          <a:ext cx="8610600" cy="617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9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9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458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8505">
                <a:tc gridSpan="5">
                  <a:txBody>
                    <a:bodyPr/>
                    <a:lstStyle/>
                    <a:p>
                      <a:pPr marL="636270" algn="ctr">
                        <a:lnSpc>
                          <a:spcPct val="100000"/>
                        </a:lnSpc>
                      </a:pPr>
                      <a:r>
                        <a:rPr sz="40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Chấp nhận phản hồi và phê bình</a:t>
                      </a: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  <a:lnB w="6350">
                      <a:solidFill>
                        <a:srgbClr val="00AF5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6045">
                <a:tc>
                  <a:txBody>
                    <a:bodyPr/>
                    <a:lstStyle/>
                    <a:p>
                      <a:pPr marL="38290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32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 định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  <a:lnB w="6350">
                      <a:solidFill>
                        <a:srgbClr val="00AF5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3200" b="1" spc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Trộn</a:t>
                      </a:r>
                      <a:endParaRPr sz="3200" spc="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  <a:lnB w="6350">
                      <a:solidFill>
                        <a:srgbClr val="00AF5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8295" algn="ctr">
                        <a:lnSpc>
                          <a:spcPct val="100000"/>
                        </a:lnSpc>
                      </a:pPr>
                      <a:r>
                        <a:rPr sz="3200" b="1" spc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</a:t>
                      </a:r>
                      <a:endParaRPr sz="3200" spc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  <a:lnB w="6350">
                      <a:solidFill>
                        <a:srgbClr val="00AF5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1035"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rất buồn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 góp ý phê</a:t>
                      </a: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cảm thấy</a:t>
                      </a: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113"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bực vì những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 làm cho</a:t>
                      </a: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 thản khi có</a:t>
                      </a: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113"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góp ý, nhận xét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cảm thấy</a:t>
                      </a: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góp ý nhận xét</a:t>
                      </a: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6113"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 có cảm giác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 khó chịu.</a:t>
                      </a: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bởi vì tôi biết nó</a:t>
                      </a: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113"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muốn bỏ cuộc.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sẽ giúp tôi làm</a:t>
                      </a: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21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3200" spc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B w="6350">
                      <a:solidFill>
                        <a:srgbClr val="00AF5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B w="6350">
                      <a:solidFill>
                        <a:srgbClr val="00AF5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tốt hơn</a:t>
                      </a: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B w="6350">
                      <a:solidFill>
                        <a:srgbClr val="00AF5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5461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953210"/>
              </p:ext>
            </p:extLst>
          </p:nvPr>
        </p:nvGraphicFramePr>
        <p:xfrm>
          <a:off x="381000" y="457200"/>
          <a:ext cx="8305801" cy="594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04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4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2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5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9701">
                <a:tc gridSpan="5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40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Đặt câu hỏi</a:t>
                      </a:r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426">
                <a:tc>
                  <a:txBody>
                    <a:bodyPr/>
                    <a:lstStyle/>
                    <a:p>
                      <a:pPr marL="38290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32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 định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175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3200" b="1" spc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Trộn</a:t>
                      </a:r>
                      <a:endParaRPr sz="3200" spc="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175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8295">
                        <a:lnSpc>
                          <a:spcPct val="100000"/>
                        </a:lnSpc>
                      </a:pPr>
                      <a:r>
                        <a:rPr sz="3200" b="1" spc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</a:t>
                      </a:r>
                      <a:endParaRPr sz="3200" spc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725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không đặt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8415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rowSpan="4">
                  <a:txBody>
                    <a:bodyPr/>
                    <a:lstStyle/>
                    <a:p>
                      <a:pPr marL="46990" marR="4318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3200" spc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có thể đặt  câu hỏi khi gặp  việc khó. Nếu  tôi nhận thấy  bài tập/nhiệm  vụ quá khó thì  tôi không hỏi và  muốn bỏ cuộc.</a:t>
                      </a:r>
                    </a:p>
                  </a:txBody>
                  <a:tcPr marL="0" marR="0" marT="15875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rowSpan="4">
                  <a:txBody>
                    <a:bodyPr/>
                    <a:lstStyle/>
                    <a:p>
                      <a:pPr marL="47625" marR="2216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3200" spc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đặt nhiều  câu hỏi cụ thể.  </a:t>
                      </a:r>
                      <a:r>
                        <a:rPr lang="vi-VN" sz="3200" spc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sz="3200" spc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ôi</a:t>
                      </a:r>
                      <a:r>
                        <a:rPr sz="3200" spc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làm bất cứ  cái gì để chắc  chắn rằng tôi  hiểu rõ.</a:t>
                      </a:r>
                    </a:p>
                  </a:txBody>
                  <a:tcPr marL="0" marR="0" marT="1905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432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hỏi khi gặp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875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2037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 gì khó.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875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2279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Ngại bị chê dở.</a:t>
                      </a:r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875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7884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758473"/>
              </p:ext>
            </p:extLst>
          </p:nvPr>
        </p:nvGraphicFramePr>
        <p:xfrm>
          <a:off x="533400" y="381000"/>
          <a:ext cx="8229599" cy="61119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80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0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199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8200">
                <a:tc gridSpan="5">
                  <a:txBody>
                    <a:bodyPr/>
                    <a:lstStyle/>
                    <a:p>
                      <a:pPr marL="1414780">
                        <a:lnSpc>
                          <a:spcPct val="100000"/>
                        </a:lnSpc>
                      </a:pPr>
                      <a:r>
                        <a:rPr sz="36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Chấp nhận rủi ro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575">
                <a:tc>
                  <a:txBody>
                    <a:bodyPr/>
                    <a:lstStyle/>
                    <a:p>
                      <a:pPr marL="38290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8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 định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800" b="1" spc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Trộn</a:t>
                      </a:r>
                      <a:endParaRPr sz="2800" spc="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8295">
                        <a:lnSpc>
                          <a:spcPct val="100000"/>
                        </a:lnSpc>
                      </a:pPr>
                      <a:r>
                        <a:rPr sz="2800" b="1" spc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</a:t>
                      </a:r>
                      <a:endParaRPr sz="2800" spc="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672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Nếu việc gì đó</a:t>
                      </a: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7"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2800" spc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có thể</a:t>
                      </a:r>
                    </a:p>
                    <a:p>
                      <a:pPr marL="46990" marR="236854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800" spc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muốn thử/cố  gắng làm việc  khó, nhưng  không muốn  cho ai biết,  không làm  trước mặt  người khác.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7">
                  <a:txBody>
                    <a:bodyPr/>
                    <a:lstStyle/>
                    <a:p>
                      <a:pPr marL="47625" marR="14224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800" spc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muốn thử  làm, cố làm và  sẵn sàng chịu  thất bại hơn là  chẳng bao giờ  làm. </a:t>
                      </a:r>
                      <a:r>
                        <a:rPr sz="2800" spc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</a:t>
                      </a:r>
                      <a:r>
                        <a:rPr sz="2800" spc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800" spc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spc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ẵ</a:t>
                      </a:r>
                      <a:r>
                        <a:rPr sz="2800" spc="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sz="2800" spc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sàng chấp nhận  rủi ro.</a:t>
                      </a:r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567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 khó thì tôi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2171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 làm. Tôi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2171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 không làm,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2171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 học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3567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thêm điều gì đó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10847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hơn là làm sai.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007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304800" y="269096"/>
            <a:ext cx="8686800" cy="906017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indent="121920" algn="ctr">
              <a:spcBef>
                <a:spcPts val="345"/>
              </a:spcBef>
            </a:pPr>
            <a:r>
              <a:rPr sz="2800" spc="-135" dirty="0">
                <a:latin typeface="Arial"/>
                <a:cs typeface="Arial"/>
              </a:rPr>
              <a:t>Trí </a:t>
            </a:r>
            <a:r>
              <a:rPr sz="2800" spc="-45" dirty="0">
                <a:latin typeface="Arial"/>
                <a:cs typeface="Arial"/>
              </a:rPr>
              <a:t>thông </a:t>
            </a:r>
            <a:r>
              <a:rPr sz="2800" spc="-40" dirty="0">
                <a:latin typeface="Arial"/>
                <a:cs typeface="Arial"/>
              </a:rPr>
              <a:t>minh </a:t>
            </a:r>
            <a:r>
              <a:rPr sz="2800" spc="-60" dirty="0">
                <a:latin typeface="Arial"/>
                <a:cs typeface="Arial"/>
              </a:rPr>
              <a:t>tựa </a:t>
            </a:r>
            <a:r>
              <a:rPr sz="2800" spc="-80" dirty="0">
                <a:latin typeface="Arial"/>
                <a:cs typeface="Arial"/>
              </a:rPr>
              <a:t>như </a:t>
            </a:r>
            <a:r>
              <a:rPr sz="2800" spc="-150" dirty="0">
                <a:latin typeface="Arial"/>
                <a:cs typeface="Arial"/>
              </a:rPr>
              <a:t>cơ </a:t>
            </a:r>
            <a:r>
              <a:rPr sz="2800" spc="-80" dirty="0">
                <a:latin typeface="Arial"/>
                <a:cs typeface="Arial"/>
              </a:rPr>
              <a:t>bắp, </a:t>
            </a:r>
            <a:r>
              <a:rPr sz="2800" spc="-155" dirty="0">
                <a:latin typeface="Arial"/>
                <a:cs typeface="Arial"/>
              </a:rPr>
              <a:t>sẽ </a:t>
            </a:r>
            <a:r>
              <a:rPr sz="2800" spc="-45" dirty="0">
                <a:latin typeface="Arial"/>
                <a:cs typeface="Arial"/>
              </a:rPr>
              <a:t>phát </a:t>
            </a:r>
            <a:r>
              <a:rPr sz="2800" spc="-10" dirty="0">
                <a:latin typeface="Arial"/>
                <a:cs typeface="Arial"/>
              </a:rPr>
              <a:t>triển  </a:t>
            </a:r>
            <a:r>
              <a:rPr sz="2800" spc="-75" dirty="0">
                <a:latin typeface="Arial"/>
                <a:cs typeface="Arial"/>
              </a:rPr>
              <a:t>nếu </a:t>
            </a:r>
            <a:r>
              <a:rPr sz="2800" spc="-105" dirty="0">
                <a:latin typeface="Arial"/>
                <a:cs typeface="Arial"/>
              </a:rPr>
              <a:t>cố </a:t>
            </a:r>
            <a:r>
              <a:rPr sz="2800" spc="-135" dirty="0">
                <a:latin typeface="Arial"/>
                <a:cs typeface="Arial"/>
              </a:rPr>
              <a:t>gắng </a:t>
            </a:r>
            <a:r>
              <a:rPr sz="2800" spc="-30" dirty="0">
                <a:latin typeface="Arial"/>
                <a:cs typeface="Arial"/>
              </a:rPr>
              <a:t>“luyện </a:t>
            </a:r>
            <a:r>
              <a:rPr sz="2800" spc="-40" dirty="0">
                <a:latin typeface="Arial"/>
                <a:cs typeface="Arial"/>
              </a:rPr>
              <a:t>tập”, </a:t>
            </a:r>
            <a:r>
              <a:rPr sz="2800" spc="-110" dirty="0">
                <a:latin typeface="Arial"/>
                <a:cs typeface="Arial"/>
              </a:rPr>
              <a:t>cố </a:t>
            </a:r>
            <a:r>
              <a:rPr sz="2800" spc="-135" dirty="0">
                <a:latin typeface="Arial"/>
                <a:cs typeface="Arial"/>
              </a:rPr>
              <a:t>gắng </a:t>
            </a:r>
            <a:r>
              <a:rPr sz="2800" spc="-110" dirty="0">
                <a:latin typeface="Arial"/>
                <a:cs typeface="Arial"/>
              </a:rPr>
              <a:t>có </a:t>
            </a:r>
            <a:r>
              <a:rPr sz="2800" spc="-75" dirty="0">
                <a:latin typeface="Arial"/>
                <a:cs typeface="Arial"/>
              </a:rPr>
              <a:t>chiến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-95" dirty="0">
                <a:latin typeface="Arial"/>
                <a:cs typeface="Arial"/>
              </a:rPr>
              <a:t>lược.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3"/>
          <p:cNvSpPr/>
          <p:nvPr/>
        </p:nvSpPr>
        <p:spPr>
          <a:xfrm>
            <a:off x="2486990" y="1196884"/>
            <a:ext cx="4322421" cy="3188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800"/>
          </a:p>
        </p:txBody>
      </p:sp>
      <p:sp>
        <p:nvSpPr>
          <p:cNvPr id="6" name="object 4"/>
          <p:cNvSpPr txBox="1"/>
          <p:nvPr/>
        </p:nvSpPr>
        <p:spPr>
          <a:xfrm>
            <a:off x="377230" y="4096280"/>
            <a:ext cx="8586200" cy="231409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065" marR="5080" algn="ctr">
              <a:spcBef>
                <a:spcPts val="345"/>
              </a:spcBef>
            </a:pPr>
            <a:r>
              <a:rPr sz="2800" spc="-85" dirty="0" err="1">
                <a:latin typeface="Arial"/>
                <a:cs typeface="Arial"/>
              </a:rPr>
              <a:t>Thất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spc="-40" dirty="0">
                <a:latin typeface="Arial"/>
                <a:cs typeface="Arial"/>
              </a:rPr>
              <a:t>bại/phạm </a:t>
            </a:r>
            <a:r>
              <a:rPr sz="2800" spc="-110" dirty="0">
                <a:latin typeface="Arial"/>
                <a:cs typeface="Arial"/>
              </a:rPr>
              <a:t>sai </a:t>
            </a:r>
            <a:r>
              <a:rPr sz="2800" spc="-65" dirty="0">
                <a:latin typeface="Arial"/>
                <a:cs typeface="Arial"/>
              </a:rPr>
              <a:t>lầm </a:t>
            </a:r>
            <a:r>
              <a:rPr sz="2800" spc="-80" dirty="0">
                <a:latin typeface="Arial"/>
                <a:cs typeface="Arial"/>
              </a:rPr>
              <a:t>không </a:t>
            </a:r>
            <a:r>
              <a:rPr sz="2800" spc="-55" dirty="0">
                <a:latin typeface="Arial"/>
                <a:cs typeface="Arial"/>
              </a:rPr>
              <a:t>bỏ </a:t>
            </a:r>
            <a:r>
              <a:rPr sz="2800" spc="-105" dirty="0">
                <a:latin typeface="Arial"/>
                <a:cs typeface="Arial"/>
              </a:rPr>
              <a:t>cuộc mà </a:t>
            </a:r>
            <a:r>
              <a:rPr sz="2800" spc="-15" dirty="0">
                <a:latin typeface="Arial"/>
                <a:cs typeface="Arial"/>
              </a:rPr>
              <a:t>tiếp  </a:t>
            </a:r>
            <a:r>
              <a:rPr sz="2800" spc="-35" dirty="0">
                <a:latin typeface="Arial"/>
                <a:cs typeface="Arial"/>
              </a:rPr>
              <a:t>tục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spc="-65" dirty="0">
                <a:latin typeface="Arial"/>
                <a:cs typeface="Arial"/>
              </a:rPr>
              <a:t>vượt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70" dirty="0">
                <a:latin typeface="Arial"/>
                <a:cs typeface="Arial"/>
              </a:rPr>
              <a:t>khó,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hỏi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tìm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spc="-80" dirty="0">
                <a:latin typeface="Arial"/>
                <a:cs typeface="Arial"/>
              </a:rPr>
              <a:t>nguồn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45" dirty="0">
                <a:latin typeface="Arial"/>
                <a:cs typeface="Arial"/>
              </a:rPr>
              <a:t>thông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spc="20" dirty="0">
                <a:latin typeface="Arial"/>
                <a:cs typeface="Arial"/>
              </a:rPr>
              <a:t>tin/hỗ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spc="-150" dirty="0">
                <a:latin typeface="Arial"/>
                <a:cs typeface="Arial"/>
              </a:rPr>
              <a:t>trợ…</a:t>
            </a:r>
            <a:endParaRPr sz="2800" dirty="0">
              <a:latin typeface="Arial"/>
              <a:cs typeface="Arial"/>
            </a:endParaRPr>
          </a:p>
          <a:p>
            <a:pPr marL="303530">
              <a:spcBef>
                <a:spcPts val="390"/>
              </a:spcBef>
            </a:pPr>
            <a:r>
              <a:rPr sz="2800" spc="-170" dirty="0">
                <a:solidFill>
                  <a:srgbClr val="0000CC"/>
                </a:solidFill>
                <a:latin typeface="Arial"/>
                <a:cs typeface="Arial"/>
              </a:rPr>
              <a:t>Sai </a:t>
            </a:r>
            <a:r>
              <a:rPr sz="2800" spc="-55" dirty="0">
                <a:solidFill>
                  <a:srgbClr val="0000CC"/>
                </a:solidFill>
                <a:latin typeface="Arial"/>
                <a:cs typeface="Arial"/>
              </a:rPr>
              <a:t>sót </a:t>
            </a:r>
            <a:r>
              <a:rPr sz="2800" spc="-70" dirty="0">
                <a:solidFill>
                  <a:srgbClr val="0000CC"/>
                </a:solidFill>
                <a:latin typeface="Arial"/>
                <a:cs typeface="Arial"/>
              </a:rPr>
              <a:t>là </a:t>
            </a:r>
            <a:r>
              <a:rPr sz="2800" spc="-150" dirty="0">
                <a:solidFill>
                  <a:srgbClr val="0000CC"/>
                </a:solidFill>
                <a:latin typeface="Arial"/>
                <a:cs typeface="Arial"/>
              </a:rPr>
              <a:t>cơ </a:t>
            </a:r>
            <a:r>
              <a:rPr sz="2800" spc="-35" dirty="0">
                <a:solidFill>
                  <a:srgbClr val="0000CC"/>
                </a:solidFill>
                <a:latin typeface="Arial"/>
                <a:cs typeface="Arial"/>
              </a:rPr>
              <a:t>hội </a:t>
            </a:r>
            <a:r>
              <a:rPr sz="2800" spc="-70" dirty="0">
                <a:solidFill>
                  <a:srgbClr val="0000CC"/>
                </a:solidFill>
                <a:latin typeface="Arial"/>
                <a:cs typeface="Arial"/>
              </a:rPr>
              <a:t>quý </a:t>
            </a:r>
            <a:r>
              <a:rPr sz="2800" spc="-60" dirty="0">
                <a:solidFill>
                  <a:srgbClr val="0000CC"/>
                </a:solidFill>
                <a:latin typeface="Arial"/>
                <a:cs typeface="Arial"/>
              </a:rPr>
              <a:t>để </a:t>
            </a:r>
            <a:r>
              <a:rPr sz="2800" spc="-80" dirty="0">
                <a:solidFill>
                  <a:srgbClr val="0000CC"/>
                </a:solidFill>
                <a:latin typeface="Arial"/>
                <a:cs typeface="Arial"/>
              </a:rPr>
              <a:t>học, </a:t>
            </a:r>
            <a:r>
              <a:rPr sz="2800" spc="-65" dirty="0">
                <a:solidFill>
                  <a:srgbClr val="0000CC"/>
                </a:solidFill>
                <a:latin typeface="Arial"/>
                <a:cs typeface="Arial"/>
              </a:rPr>
              <a:t>làm </a:t>
            </a:r>
            <a:r>
              <a:rPr sz="2800" spc="40" dirty="0">
                <a:solidFill>
                  <a:srgbClr val="0000CC"/>
                </a:solidFill>
                <a:latin typeface="Arial"/>
                <a:cs typeface="Arial"/>
              </a:rPr>
              <a:t>tốt</a:t>
            </a:r>
            <a:r>
              <a:rPr sz="2800" spc="-23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spc="-85" dirty="0">
                <a:solidFill>
                  <a:srgbClr val="0000CC"/>
                </a:solidFill>
                <a:latin typeface="Arial"/>
                <a:cs typeface="Arial"/>
              </a:rPr>
              <a:t>hơn</a:t>
            </a:r>
            <a:endParaRPr sz="2800" dirty="0">
              <a:latin typeface="Arial"/>
              <a:cs typeface="Arial"/>
            </a:endParaRPr>
          </a:p>
          <a:p>
            <a:pPr marL="612775" marR="496570" indent="-291465">
              <a:spcBef>
                <a:spcPts val="540"/>
              </a:spcBef>
            </a:pPr>
            <a:r>
              <a:rPr sz="2800" spc="-85" dirty="0">
                <a:solidFill>
                  <a:srgbClr val="C00000"/>
                </a:solidFill>
                <a:latin typeface="Arial"/>
                <a:cs typeface="Arial"/>
              </a:rPr>
              <a:t>Thất </a:t>
            </a:r>
            <a:r>
              <a:rPr sz="2800" spc="-65" dirty="0">
                <a:solidFill>
                  <a:srgbClr val="C00000"/>
                </a:solidFill>
                <a:latin typeface="Arial"/>
                <a:cs typeface="Arial"/>
              </a:rPr>
              <a:t>bại </a:t>
            </a:r>
            <a:r>
              <a:rPr sz="2800" spc="-80" dirty="0">
                <a:solidFill>
                  <a:srgbClr val="C00000"/>
                </a:solidFill>
                <a:latin typeface="Arial"/>
                <a:cs typeface="Arial"/>
              </a:rPr>
              <a:t>không </a:t>
            </a:r>
            <a:r>
              <a:rPr sz="2800" spc="-125" dirty="0">
                <a:solidFill>
                  <a:srgbClr val="C00000"/>
                </a:solidFill>
                <a:latin typeface="Arial"/>
                <a:cs typeface="Arial"/>
              </a:rPr>
              <a:t>ngược </a:t>
            </a:r>
            <a:r>
              <a:rPr sz="2800" spc="-75" dirty="0">
                <a:solidFill>
                  <a:srgbClr val="C00000"/>
                </a:solidFill>
                <a:latin typeface="Arial"/>
                <a:cs typeface="Arial"/>
              </a:rPr>
              <a:t>với </a:t>
            </a:r>
            <a:r>
              <a:rPr sz="2800" spc="-45" dirty="0">
                <a:solidFill>
                  <a:srgbClr val="C00000"/>
                </a:solidFill>
                <a:latin typeface="Arial"/>
                <a:cs typeface="Arial"/>
              </a:rPr>
              <a:t>thành</a:t>
            </a:r>
            <a:r>
              <a:rPr sz="2800" spc="-2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spc="-95" dirty="0">
                <a:solidFill>
                  <a:srgbClr val="C00000"/>
                </a:solidFill>
                <a:latin typeface="Arial"/>
                <a:cs typeface="Arial"/>
              </a:rPr>
              <a:t>công,  </a:t>
            </a:r>
            <a:r>
              <a:rPr sz="2800" spc="-105" dirty="0">
                <a:solidFill>
                  <a:srgbClr val="C00000"/>
                </a:solidFill>
                <a:latin typeface="Arial"/>
                <a:cs typeface="Arial"/>
              </a:rPr>
              <a:t>mà </a:t>
            </a:r>
            <a:r>
              <a:rPr sz="2800" spc="-70" dirty="0">
                <a:solidFill>
                  <a:srgbClr val="C00000"/>
                </a:solidFill>
                <a:latin typeface="Arial"/>
                <a:cs typeface="Arial"/>
              </a:rPr>
              <a:t>là </a:t>
            </a:r>
            <a:r>
              <a:rPr sz="2800" spc="-5" dirty="0">
                <a:solidFill>
                  <a:srgbClr val="C00000"/>
                </a:solidFill>
                <a:latin typeface="Arial"/>
                <a:cs typeface="Arial"/>
              </a:rPr>
              <a:t>một </a:t>
            </a:r>
            <a:r>
              <a:rPr sz="2800" spc="-80" dirty="0">
                <a:solidFill>
                  <a:srgbClr val="C00000"/>
                </a:solidFill>
                <a:latin typeface="Arial"/>
                <a:cs typeface="Arial"/>
              </a:rPr>
              <a:t>phần </a:t>
            </a:r>
            <a:r>
              <a:rPr sz="2800" spc="-120" dirty="0">
                <a:solidFill>
                  <a:srgbClr val="C00000"/>
                </a:solidFill>
                <a:latin typeface="Arial"/>
                <a:cs typeface="Arial"/>
              </a:rPr>
              <a:t>của </a:t>
            </a:r>
            <a:r>
              <a:rPr sz="2800" spc="-45" dirty="0" err="1">
                <a:solidFill>
                  <a:srgbClr val="C00000"/>
                </a:solidFill>
                <a:latin typeface="Arial"/>
                <a:cs typeface="Arial"/>
              </a:rPr>
              <a:t>thành</a:t>
            </a:r>
            <a:r>
              <a:rPr sz="2800" spc="-2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spc="-110" dirty="0" err="1">
                <a:solidFill>
                  <a:srgbClr val="C00000"/>
                </a:solidFill>
                <a:latin typeface="Arial"/>
                <a:cs typeface="Arial"/>
              </a:rPr>
              <a:t>công</a:t>
            </a:r>
            <a:r>
              <a:rPr lang="vi-VN" sz="2800" spc="-110" dirty="0">
                <a:solidFill>
                  <a:srgbClr val="C00000"/>
                </a:solidFill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707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7"/>
          <p:cNvSpPr txBox="1"/>
          <p:nvPr/>
        </p:nvSpPr>
        <p:spPr>
          <a:xfrm>
            <a:off x="381000" y="762000"/>
            <a:ext cx="5867400" cy="31653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spc="-155" dirty="0">
                <a:latin typeface="Arial"/>
                <a:cs typeface="Arial"/>
              </a:rPr>
              <a:t>Trải </a:t>
            </a:r>
            <a:r>
              <a:rPr sz="3200" spc="-105" dirty="0">
                <a:latin typeface="Arial"/>
                <a:cs typeface="Arial"/>
              </a:rPr>
              <a:t>nghiệm </a:t>
            </a:r>
            <a:r>
              <a:rPr sz="3200" spc="-120" dirty="0">
                <a:latin typeface="Arial"/>
                <a:cs typeface="Arial"/>
              </a:rPr>
              <a:t>qua </a:t>
            </a:r>
            <a:r>
              <a:rPr sz="3200" spc="-65" dirty="0">
                <a:latin typeface="Arial"/>
                <a:cs typeface="Arial"/>
              </a:rPr>
              <a:t>hoạt </a:t>
            </a:r>
            <a:r>
              <a:rPr sz="3200" spc="-105" dirty="0">
                <a:latin typeface="Arial"/>
                <a:cs typeface="Arial"/>
              </a:rPr>
              <a:t>động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90" dirty="0">
                <a:latin typeface="Arial"/>
                <a:cs typeface="Arial"/>
              </a:rPr>
              <a:t>nhóm</a:t>
            </a:r>
            <a:endParaRPr sz="3200" dirty="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1945"/>
              </a:spcBef>
              <a:buChar char="•"/>
              <a:tabLst>
                <a:tab pos="127000" algn="l"/>
              </a:tabLst>
            </a:pPr>
            <a:r>
              <a:rPr sz="3200" spc="-114" dirty="0">
                <a:latin typeface="Arial"/>
                <a:cs typeface="Arial"/>
              </a:rPr>
              <a:t>Trải </a:t>
            </a:r>
            <a:r>
              <a:rPr sz="3200" spc="-70" dirty="0">
                <a:latin typeface="Arial"/>
                <a:cs typeface="Arial"/>
              </a:rPr>
              <a:t>nghiệm </a:t>
            </a:r>
            <a:r>
              <a:rPr sz="3200" spc="-55" dirty="0">
                <a:latin typeface="Arial"/>
                <a:cs typeface="Arial"/>
              </a:rPr>
              <a:t>thực</a:t>
            </a:r>
            <a:r>
              <a:rPr sz="3200" spc="-135" dirty="0">
                <a:latin typeface="Arial"/>
                <a:cs typeface="Arial"/>
              </a:rPr>
              <a:t> </a:t>
            </a:r>
            <a:r>
              <a:rPr sz="3200" spc="-30" dirty="0">
                <a:latin typeface="Arial"/>
                <a:cs typeface="Arial"/>
              </a:rPr>
              <a:t>tế</a:t>
            </a:r>
            <a:endParaRPr sz="3200" dirty="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290"/>
              </a:spcBef>
              <a:buChar char="•"/>
              <a:tabLst>
                <a:tab pos="127000" algn="l"/>
              </a:tabLst>
            </a:pPr>
            <a:r>
              <a:rPr sz="3200" spc="-160" dirty="0">
                <a:latin typeface="Arial"/>
                <a:cs typeface="Arial"/>
              </a:rPr>
              <a:t>Sống </a:t>
            </a:r>
            <a:r>
              <a:rPr sz="3200" spc="-140" dirty="0">
                <a:latin typeface="Arial"/>
                <a:cs typeface="Arial"/>
              </a:rPr>
              <a:t>các </a:t>
            </a:r>
            <a:r>
              <a:rPr sz="3200" spc="-90" dirty="0">
                <a:latin typeface="Arial"/>
                <a:cs typeface="Arial"/>
              </a:rPr>
              <a:t>giá </a:t>
            </a:r>
            <a:r>
              <a:rPr sz="3200" dirty="0">
                <a:latin typeface="Arial"/>
                <a:cs typeface="Arial"/>
              </a:rPr>
              <a:t>trị/phẩm</a:t>
            </a:r>
            <a:r>
              <a:rPr sz="3200" spc="-35" dirty="0">
                <a:latin typeface="Arial"/>
                <a:cs typeface="Arial"/>
              </a:rPr>
              <a:t> </a:t>
            </a:r>
            <a:r>
              <a:rPr sz="3200" spc="-60" dirty="0">
                <a:latin typeface="Arial"/>
                <a:cs typeface="Arial"/>
              </a:rPr>
              <a:t>chất</a:t>
            </a:r>
            <a:endParaRPr sz="3200" dirty="0">
              <a:latin typeface="Arial"/>
              <a:cs typeface="Arial"/>
            </a:endParaRPr>
          </a:p>
          <a:p>
            <a:pPr marL="127000" marR="1481455" indent="-114300">
              <a:lnSpc>
                <a:spcPct val="90000"/>
              </a:lnSpc>
              <a:spcBef>
                <a:spcPts val="500"/>
              </a:spcBef>
              <a:buChar char="•"/>
              <a:tabLst>
                <a:tab pos="127000" algn="l"/>
              </a:tabLst>
            </a:pPr>
            <a:r>
              <a:rPr sz="3200" spc="-135" dirty="0">
                <a:latin typeface="Arial"/>
                <a:cs typeface="Arial"/>
              </a:rPr>
              <a:t>Thực </a:t>
            </a:r>
            <a:r>
              <a:rPr sz="3200" spc="-75" dirty="0">
                <a:latin typeface="Arial"/>
                <a:cs typeface="Arial"/>
              </a:rPr>
              <a:t>hành </a:t>
            </a:r>
            <a:r>
              <a:rPr sz="3200" spc="-100" dirty="0">
                <a:latin typeface="Arial"/>
                <a:cs typeface="Arial"/>
              </a:rPr>
              <a:t>năng </a:t>
            </a:r>
            <a:r>
              <a:rPr sz="3200" spc="-80" dirty="0">
                <a:latin typeface="Arial"/>
                <a:cs typeface="Arial"/>
              </a:rPr>
              <a:t>lực  </a:t>
            </a:r>
            <a:r>
              <a:rPr sz="3200" b="1" spc="-100" dirty="0">
                <a:latin typeface="Arial"/>
                <a:cs typeface="Arial"/>
              </a:rPr>
              <a:t>làm </a:t>
            </a:r>
            <a:r>
              <a:rPr sz="3200" b="1" spc="-135" dirty="0">
                <a:latin typeface="Arial"/>
                <a:cs typeface="Arial"/>
              </a:rPr>
              <a:t>việc </a:t>
            </a:r>
            <a:r>
              <a:rPr sz="3200" b="1" spc="-95" dirty="0">
                <a:latin typeface="Arial"/>
                <a:cs typeface="Arial"/>
              </a:rPr>
              <a:t>nhóm</a:t>
            </a:r>
            <a:r>
              <a:rPr sz="3200" spc="-95" dirty="0">
                <a:latin typeface="Arial"/>
                <a:cs typeface="Arial"/>
              </a:rPr>
              <a:t>/</a:t>
            </a:r>
            <a:r>
              <a:rPr sz="3200" b="1" spc="-95" dirty="0">
                <a:latin typeface="Arial"/>
                <a:cs typeface="Arial"/>
              </a:rPr>
              <a:t>hợp </a:t>
            </a:r>
            <a:r>
              <a:rPr sz="3200" b="1" spc="-114" dirty="0">
                <a:latin typeface="Arial"/>
                <a:cs typeface="Arial"/>
              </a:rPr>
              <a:t>tác  </a:t>
            </a:r>
            <a:r>
              <a:rPr sz="3200" b="1" spc="-140" dirty="0">
                <a:latin typeface="Arial"/>
                <a:cs typeface="Arial"/>
              </a:rPr>
              <a:t>và giao</a:t>
            </a:r>
            <a:r>
              <a:rPr sz="3200" b="1" spc="-65" dirty="0">
                <a:latin typeface="Arial"/>
                <a:cs typeface="Arial"/>
              </a:rPr>
              <a:t> tiếp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18"/>
          <p:cNvSpPr/>
          <p:nvPr/>
        </p:nvSpPr>
        <p:spPr>
          <a:xfrm>
            <a:off x="5265055" y="685800"/>
            <a:ext cx="3563257" cy="32466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200"/>
          </a:p>
        </p:txBody>
      </p:sp>
    </p:spTree>
    <p:extLst>
      <p:ext uri="{BB962C8B-B14F-4D97-AF65-F5344CB8AC3E}">
        <p14:creationId xmlns:p14="http://schemas.microsoft.com/office/powerpoint/2010/main" val="2913966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0"/>
          <p:cNvSpPr txBox="1"/>
          <p:nvPr/>
        </p:nvSpPr>
        <p:spPr>
          <a:xfrm>
            <a:off x="457200" y="1752600"/>
            <a:ext cx="8229600" cy="263982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385"/>
              </a:spcBef>
              <a:tabLst>
                <a:tab pos="127000" algn="l"/>
              </a:tabLst>
            </a:pPr>
            <a:r>
              <a:rPr lang="vi-VN" sz="4000" b="1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Chương trình</a:t>
            </a:r>
          </a:p>
          <a:p>
            <a:pPr marL="12700">
              <a:lnSpc>
                <a:spcPct val="100000"/>
              </a:lnSpc>
              <a:spcBef>
                <a:spcPts val="385"/>
              </a:spcBef>
              <a:tabLst>
                <a:tab pos="127000" algn="l"/>
              </a:tabLst>
            </a:pPr>
            <a:r>
              <a:rPr lang="vi-VN" sz="4000" spc="-1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Phần 1: Học – tập trải nghiệm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  <a:tabLst>
                <a:tab pos="127000" algn="l"/>
              </a:tabLst>
            </a:pPr>
            <a:r>
              <a:rPr lang="vi-VN" sz="4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Phần 2: Nếp nghĩ phát triển</a:t>
            </a:r>
          </a:p>
          <a:p>
            <a:pPr marL="12700">
              <a:lnSpc>
                <a:spcPct val="100000"/>
              </a:lnSpc>
              <a:spcBef>
                <a:spcPts val="265"/>
              </a:spcBef>
              <a:tabLst>
                <a:tab pos="127000" algn="l"/>
              </a:tabLst>
            </a:pPr>
            <a:r>
              <a:rPr lang="vi-VN" sz="4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Phần 3: Tiết dạy minh họa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36A2E0-988F-4733-BB4E-DD34117345C1}"/>
              </a:ext>
            </a:extLst>
          </p:cNvPr>
          <p:cNvSpPr txBox="1"/>
          <p:nvPr/>
        </p:nvSpPr>
        <p:spPr>
          <a:xfrm>
            <a:off x="381000" y="46482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 dirty="0"/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239782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956558" y="1874251"/>
            <a:ext cx="1097280" cy="1097280"/>
          </a:xfrm>
          <a:custGeom>
            <a:avLst/>
            <a:gdLst/>
            <a:ahLst/>
            <a:cxnLst/>
            <a:rect l="l" t="t" r="r" b="b"/>
            <a:pathLst>
              <a:path w="1097279" h="1097280">
                <a:moveTo>
                  <a:pt x="548639" y="0"/>
                </a:moveTo>
                <a:lnTo>
                  <a:pt x="501298" y="2013"/>
                </a:lnTo>
                <a:lnTo>
                  <a:pt x="455076" y="7945"/>
                </a:lnTo>
                <a:lnTo>
                  <a:pt x="410137" y="17629"/>
                </a:lnTo>
                <a:lnTo>
                  <a:pt x="366646" y="30902"/>
                </a:lnTo>
                <a:lnTo>
                  <a:pt x="324768" y="47598"/>
                </a:lnTo>
                <a:lnTo>
                  <a:pt x="284667" y="67554"/>
                </a:lnTo>
                <a:lnTo>
                  <a:pt x="246508" y="90604"/>
                </a:lnTo>
                <a:lnTo>
                  <a:pt x="210455" y="116583"/>
                </a:lnTo>
                <a:lnTo>
                  <a:pt x="176674" y="145328"/>
                </a:lnTo>
                <a:lnTo>
                  <a:pt x="145328" y="176674"/>
                </a:lnTo>
                <a:lnTo>
                  <a:pt x="116583" y="210455"/>
                </a:lnTo>
                <a:lnTo>
                  <a:pt x="90604" y="246508"/>
                </a:lnTo>
                <a:lnTo>
                  <a:pt x="67554" y="284667"/>
                </a:lnTo>
                <a:lnTo>
                  <a:pt x="47598" y="324768"/>
                </a:lnTo>
                <a:lnTo>
                  <a:pt x="30902" y="366646"/>
                </a:lnTo>
                <a:lnTo>
                  <a:pt x="17629" y="410137"/>
                </a:lnTo>
                <a:lnTo>
                  <a:pt x="7945" y="455076"/>
                </a:lnTo>
                <a:lnTo>
                  <a:pt x="2013" y="501298"/>
                </a:lnTo>
                <a:lnTo>
                  <a:pt x="0" y="548639"/>
                </a:lnTo>
                <a:lnTo>
                  <a:pt x="2013" y="595981"/>
                </a:lnTo>
                <a:lnTo>
                  <a:pt x="7945" y="642203"/>
                </a:lnTo>
                <a:lnTo>
                  <a:pt x="17629" y="687142"/>
                </a:lnTo>
                <a:lnTo>
                  <a:pt x="30902" y="730633"/>
                </a:lnTo>
                <a:lnTo>
                  <a:pt x="47598" y="772511"/>
                </a:lnTo>
                <a:lnTo>
                  <a:pt x="67554" y="812612"/>
                </a:lnTo>
                <a:lnTo>
                  <a:pt x="90604" y="850771"/>
                </a:lnTo>
                <a:lnTo>
                  <a:pt x="116583" y="886824"/>
                </a:lnTo>
                <a:lnTo>
                  <a:pt x="145328" y="920605"/>
                </a:lnTo>
                <a:lnTo>
                  <a:pt x="176674" y="951951"/>
                </a:lnTo>
                <a:lnTo>
                  <a:pt x="210455" y="980696"/>
                </a:lnTo>
                <a:lnTo>
                  <a:pt x="246508" y="1006675"/>
                </a:lnTo>
                <a:lnTo>
                  <a:pt x="284667" y="1029725"/>
                </a:lnTo>
                <a:lnTo>
                  <a:pt x="324768" y="1049681"/>
                </a:lnTo>
                <a:lnTo>
                  <a:pt x="366646" y="1066377"/>
                </a:lnTo>
                <a:lnTo>
                  <a:pt x="410137" y="1079650"/>
                </a:lnTo>
                <a:lnTo>
                  <a:pt x="455076" y="1089334"/>
                </a:lnTo>
                <a:lnTo>
                  <a:pt x="501298" y="1095266"/>
                </a:lnTo>
                <a:lnTo>
                  <a:pt x="548639" y="1097279"/>
                </a:lnTo>
                <a:lnTo>
                  <a:pt x="595981" y="1095266"/>
                </a:lnTo>
                <a:lnTo>
                  <a:pt x="642203" y="1089334"/>
                </a:lnTo>
                <a:lnTo>
                  <a:pt x="687142" y="1079650"/>
                </a:lnTo>
                <a:lnTo>
                  <a:pt x="730633" y="1066377"/>
                </a:lnTo>
                <a:lnTo>
                  <a:pt x="772511" y="1049681"/>
                </a:lnTo>
                <a:lnTo>
                  <a:pt x="812612" y="1029725"/>
                </a:lnTo>
                <a:lnTo>
                  <a:pt x="850771" y="1006675"/>
                </a:lnTo>
                <a:lnTo>
                  <a:pt x="886824" y="980696"/>
                </a:lnTo>
                <a:lnTo>
                  <a:pt x="920605" y="951951"/>
                </a:lnTo>
                <a:lnTo>
                  <a:pt x="951951" y="920605"/>
                </a:lnTo>
                <a:lnTo>
                  <a:pt x="980696" y="886824"/>
                </a:lnTo>
                <a:lnTo>
                  <a:pt x="1006675" y="850771"/>
                </a:lnTo>
                <a:lnTo>
                  <a:pt x="1029725" y="812612"/>
                </a:lnTo>
                <a:lnTo>
                  <a:pt x="1049681" y="772511"/>
                </a:lnTo>
                <a:lnTo>
                  <a:pt x="1066377" y="730633"/>
                </a:lnTo>
                <a:lnTo>
                  <a:pt x="1079650" y="687142"/>
                </a:lnTo>
                <a:lnTo>
                  <a:pt x="1089334" y="642203"/>
                </a:lnTo>
                <a:lnTo>
                  <a:pt x="1095266" y="595981"/>
                </a:lnTo>
                <a:lnTo>
                  <a:pt x="1097279" y="548639"/>
                </a:lnTo>
                <a:lnTo>
                  <a:pt x="1095266" y="501298"/>
                </a:lnTo>
                <a:lnTo>
                  <a:pt x="1089334" y="455076"/>
                </a:lnTo>
                <a:lnTo>
                  <a:pt x="1079650" y="410137"/>
                </a:lnTo>
                <a:lnTo>
                  <a:pt x="1066377" y="366646"/>
                </a:lnTo>
                <a:lnTo>
                  <a:pt x="1049681" y="324768"/>
                </a:lnTo>
                <a:lnTo>
                  <a:pt x="1029725" y="284667"/>
                </a:lnTo>
                <a:lnTo>
                  <a:pt x="1006675" y="246508"/>
                </a:lnTo>
                <a:lnTo>
                  <a:pt x="980696" y="210455"/>
                </a:lnTo>
                <a:lnTo>
                  <a:pt x="951951" y="176674"/>
                </a:lnTo>
                <a:lnTo>
                  <a:pt x="920605" y="145328"/>
                </a:lnTo>
                <a:lnTo>
                  <a:pt x="886824" y="116583"/>
                </a:lnTo>
                <a:lnTo>
                  <a:pt x="850771" y="90604"/>
                </a:lnTo>
                <a:lnTo>
                  <a:pt x="812612" y="67554"/>
                </a:lnTo>
                <a:lnTo>
                  <a:pt x="772511" y="47598"/>
                </a:lnTo>
                <a:lnTo>
                  <a:pt x="730633" y="30902"/>
                </a:lnTo>
                <a:lnTo>
                  <a:pt x="687142" y="17629"/>
                </a:lnTo>
                <a:lnTo>
                  <a:pt x="642203" y="7945"/>
                </a:lnTo>
                <a:lnTo>
                  <a:pt x="595981" y="2013"/>
                </a:lnTo>
                <a:lnTo>
                  <a:pt x="54863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 txBox="1"/>
          <p:nvPr/>
        </p:nvSpPr>
        <p:spPr>
          <a:xfrm>
            <a:off x="4152011" y="2127617"/>
            <a:ext cx="705485" cy="53657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 indent="177800">
              <a:lnSpc>
                <a:spcPts val="1920"/>
              </a:lnSpc>
              <a:spcBef>
                <a:spcPts val="315"/>
              </a:spcBef>
            </a:pPr>
            <a:r>
              <a:rPr sz="1750" spc="-114" dirty="0">
                <a:solidFill>
                  <a:srgbClr val="FFFFFF"/>
                </a:solidFill>
                <a:latin typeface="Arial"/>
                <a:cs typeface="Arial"/>
              </a:rPr>
              <a:t>Trải  </a:t>
            </a:r>
            <a:r>
              <a:rPr sz="1750" spc="-1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750" spc="-10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750" spc="-3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75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750" spc="-80" dirty="0">
                <a:solidFill>
                  <a:srgbClr val="FFFFFF"/>
                </a:solidFill>
                <a:latin typeface="Arial"/>
                <a:cs typeface="Arial"/>
              </a:rPr>
              <a:t>ệm</a:t>
            </a:r>
            <a:endParaRPr sz="1750">
              <a:latin typeface="Arial"/>
              <a:cs typeface="Arial"/>
            </a:endParaRPr>
          </a:p>
        </p:txBody>
      </p:sp>
      <p:sp>
        <p:nvSpPr>
          <p:cNvPr id="6" name="object 4"/>
          <p:cNvSpPr/>
          <p:nvPr/>
        </p:nvSpPr>
        <p:spPr>
          <a:xfrm>
            <a:off x="4900168" y="2817227"/>
            <a:ext cx="313055" cy="313055"/>
          </a:xfrm>
          <a:custGeom>
            <a:avLst/>
            <a:gdLst/>
            <a:ahLst/>
            <a:cxnLst/>
            <a:rect l="l" t="t" r="r" b="b"/>
            <a:pathLst>
              <a:path w="313054" h="313055">
                <a:moveTo>
                  <a:pt x="157099" y="0"/>
                </a:moveTo>
                <a:lnTo>
                  <a:pt x="0" y="157099"/>
                </a:lnTo>
                <a:lnTo>
                  <a:pt x="103124" y="260223"/>
                </a:lnTo>
                <a:lnTo>
                  <a:pt x="50800" y="312674"/>
                </a:lnTo>
                <a:lnTo>
                  <a:pt x="284733" y="284860"/>
                </a:lnTo>
                <a:lnTo>
                  <a:pt x="306329" y="103124"/>
                </a:lnTo>
                <a:lnTo>
                  <a:pt x="260222" y="103124"/>
                </a:lnTo>
                <a:lnTo>
                  <a:pt x="157099" y="0"/>
                </a:lnTo>
                <a:close/>
              </a:path>
              <a:path w="313054" h="313055">
                <a:moveTo>
                  <a:pt x="312546" y="50800"/>
                </a:moveTo>
                <a:lnTo>
                  <a:pt x="260222" y="103124"/>
                </a:lnTo>
                <a:lnTo>
                  <a:pt x="306329" y="103124"/>
                </a:lnTo>
                <a:lnTo>
                  <a:pt x="312546" y="50800"/>
                </a:lnTo>
                <a:close/>
              </a:path>
            </a:pathLst>
          </a:custGeom>
          <a:solidFill>
            <a:srgbClr val="B5CA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/>
          <p:nvPr/>
        </p:nvSpPr>
        <p:spPr>
          <a:xfrm>
            <a:off x="5120894" y="3038587"/>
            <a:ext cx="1097280" cy="1097280"/>
          </a:xfrm>
          <a:custGeom>
            <a:avLst/>
            <a:gdLst/>
            <a:ahLst/>
            <a:cxnLst/>
            <a:rect l="l" t="t" r="r" b="b"/>
            <a:pathLst>
              <a:path w="1097279" h="1097279">
                <a:moveTo>
                  <a:pt x="548639" y="0"/>
                </a:moveTo>
                <a:lnTo>
                  <a:pt x="501298" y="2013"/>
                </a:lnTo>
                <a:lnTo>
                  <a:pt x="455076" y="7945"/>
                </a:lnTo>
                <a:lnTo>
                  <a:pt x="410137" y="17629"/>
                </a:lnTo>
                <a:lnTo>
                  <a:pt x="366646" y="30902"/>
                </a:lnTo>
                <a:lnTo>
                  <a:pt x="324768" y="47598"/>
                </a:lnTo>
                <a:lnTo>
                  <a:pt x="284667" y="67554"/>
                </a:lnTo>
                <a:lnTo>
                  <a:pt x="246508" y="90604"/>
                </a:lnTo>
                <a:lnTo>
                  <a:pt x="210455" y="116583"/>
                </a:lnTo>
                <a:lnTo>
                  <a:pt x="176674" y="145328"/>
                </a:lnTo>
                <a:lnTo>
                  <a:pt x="145328" y="176674"/>
                </a:lnTo>
                <a:lnTo>
                  <a:pt x="116583" y="210455"/>
                </a:lnTo>
                <a:lnTo>
                  <a:pt x="90604" y="246508"/>
                </a:lnTo>
                <a:lnTo>
                  <a:pt x="67554" y="284667"/>
                </a:lnTo>
                <a:lnTo>
                  <a:pt x="47598" y="324768"/>
                </a:lnTo>
                <a:lnTo>
                  <a:pt x="30902" y="366646"/>
                </a:lnTo>
                <a:lnTo>
                  <a:pt x="17629" y="410137"/>
                </a:lnTo>
                <a:lnTo>
                  <a:pt x="7945" y="455076"/>
                </a:lnTo>
                <a:lnTo>
                  <a:pt x="2013" y="501298"/>
                </a:lnTo>
                <a:lnTo>
                  <a:pt x="0" y="548640"/>
                </a:lnTo>
                <a:lnTo>
                  <a:pt x="2013" y="595981"/>
                </a:lnTo>
                <a:lnTo>
                  <a:pt x="7945" y="642203"/>
                </a:lnTo>
                <a:lnTo>
                  <a:pt x="17629" y="687142"/>
                </a:lnTo>
                <a:lnTo>
                  <a:pt x="30902" y="730633"/>
                </a:lnTo>
                <a:lnTo>
                  <a:pt x="47598" y="772511"/>
                </a:lnTo>
                <a:lnTo>
                  <a:pt x="67554" y="812612"/>
                </a:lnTo>
                <a:lnTo>
                  <a:pt x="90604" y="850771"/>
                </a:lnTo>
                <a:lnTo>
                  <a:pt x="116583" y="886824"/>
                </a:lnTo>
                <a:lnTo>
                  <a:pt x="145328" y="920605"/>
                </a:lnTo>
                <a:lnTo>
                  <a:pt x="176674" y="951951"/>
                </a:lnTo>
                <a:lnTo>
                  <a:pt x="210455" y="980696"/>
                </a:lnTo>
                <a:lnTo>
                  <a:pt x="246508" y="1006675"/>
                </a:lnTo>
                <a:lnTo>
                  <a:pt x="284667" y="1029725"/>
                </a:lnTo>
                <a:lnTo>
                  <a:pt x="324768" y="1049681"/>
                </a:lnTo>
                <a:lnTo>
                  <a:pt x="366646" y="1066377"/>
                </a:lnTo>
                <a:lnTo>
                  <a:pt x="410137" y="1079650"/>
                </a:lnTo>
                <a:lnTo>
                  <a:pt x="455076" y="1089334"/>
                </a:lnTo>
                <a:lnTo>
                  <a:pt x="501298" y="1095266"/>
                </a:lnTo>
                <a:lnTo>
                  <a:pt x="548639" y="1097280"/>
                </a:lnTo>
                <a:lnTo>
                  <a:pt x="595981" y="1095266"/>
                </a:lnTo>
                <a:lnTo>
                  <a:pt x="642203" y="1089334"/>
                </a:lnTo>
                <a:lnTo>
                  <a:pt x="687142" y="1079650"/>
                </a:lnTo>
                <a:lnTo>
                  <a:pt x="730633" y="1066377"/>
                </a:lnTo>
                <a:lnTo>
                  <a:pt x="772511" y="1049681"/>
                </a:lnTo>
                <a:lnTo>
                  <a:pt x="812612" y="1029725"/>
                </a:lnTo>
                <a:lnTo>
                  <a:pt x="850771" y="1006675"/>
                </a:lnTo>
                <a:lnTo>
                  <a:pt x="886824" y="980696"/>
                </a:lnTo>
                <a:lnTo>
                  <a:pt x="920605" y="951951"/>
                </a:lnTo>
                <a:lnTo>
                  <a:pt x="951951" y="920605"/>
                </a:lnTo>
                <a:lnTo>
                  <a:pt x="980696" y="886824"/>
                </a:lnTo>
                <a:lnTo>
                  <a:pt x="1006675" y="850771"/>
                </a:lnTo>
                <a:lnTo>
                  <a:pt x="1029725" y="812612"/>
                </a:lnTo>
                <a:lnTo>
                  <a:pt x="1049681" y="772511"/>
                </a:lnTo>
                <a:lnTo>
                  <a:pt x="1066377" y="730633"/>
                </a:lnTo>
                <a:lnTo>
                  <a:pt x="1079650" y="687142"/>
                </a:lnTo>
                <a:lnTo>
                  <a:pt x="1089334" y="642203"/>
                </a:lnTo>
                <a:lnTo>
                  <a:pt x="1095266" y="595981"/>
                </a:lnTo>
                <a:lnTo>
                  <a:pt x="1097279" y="548640"/>
                </a:lnTo>
                <a:lnTo>
                  <a:pt x="1095266" y="501298"/>
                </a:lnTo>
                <a:lnTo>
                  <a:pt x="1089334" y="455076"/>
                </a:lnTo>
                <a:lnTo>
                  <a:pt x="1079650" y="410137"/>
                </a:lnTo>
                <a:lnTo>
                  <a:pt x="1066377" y="366646"/>
                </a:lnTo>
                <a:lnTo>
                  <a:pt x="1049681" y="324768"/>
                </a:lnTo>
                <a:lnTo>
                  <a:pt x="1029725" y="284667"/>
                </a:lnTo>
                <a:lnTo>
                  <a:pt x="1006675" y="246508"/>
                </a:lnTo>
                <a:lnTo>
                  <a:pt x="980696" y="210455"/>
                </a:lnTo>
                <a:lnTo>
                  <a:pt x="951951" y="176674"/>
                </a:lnTo>
                <a:lnTo>
                  <a:pt x="920605" y="145328"/>
                </a:lnTo>
                <a:lnTo>
                  <a:pt x="886824" y="116583"/>
                </a:lnTo>
                <a:lnTo>
                  <a:pt x="850771" y="90604"/>
                </a:lnTo>
                <a:lnTo>
                  <a:pt x="812612" y="67554"/>
                </a:lnTo>
                <a:lnTo>
                  <a:pt x="772511" y="47598"/>
                </a:lnTo>
                <a:lnTo>
                  <a:pt x="730633" y="30902"/>
                </a:lnTo>
                <a:lnTo>
                  <a:pt x="687142" y="17629"/>
                </a:lnTo>
                <a:lnTo>
                  <a:pt x="642203" y="7945"/>
                </a:lnTo>
                <a:lnTo>
                  <a:pt x="595981" y="2013"/>
                </a:lnTo>
                <a:lnTo>
                  <a:pt x="54863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/>
          <p:cNvSpPr/>
          <p:nvPr/>
        </p:nvSpPr>
        <p:spPr>
          <a:xfrm>
            <a:off x="5120894" y="3038587"/>
            <a:ext cx="1097280" cy="1097280"/>
          </a:xfrm>
          <a:custGeom>
            <a:avLst/>
            <a:gdLst/>
            <a:ahLst/>
            <a:cxnLst/>
            <a:rect l="l" t="t" r="r" b="b"/>
            <a:pathLst>
              <a:path w="1097279" h="1097279">
                <a:moveTo>
                  <a:pt x="0" y="548640"/>
                </a:moveTo>
                <a:lnTo>
                  <a:pt x="2013" y="501298"/>
                </a:lnTo>
                <a:lnTo>
                  <a:pt x="7945" y="455076"/>
                </a:lnTo>
                <a:lnTo>
                  <a:pt x="17629" y="410137"/>
                </a:lnTo>
                <a:lnTo>
                  <a:pt x="30902" y="366646"/>
                </a:lnTo>
                <a:lnTo>
                  <a:pt x="47598" y="324768"/>
                </a:lnTo>
                <a:lnTo>
                  <a:pt x="67554" y="284667"/>
                </a:lnTo>
                <a:lnTo>
                  <a:pt x="90604" y="246508"/>
                </a:lnTo>
                <a:lnTo>
                  <a:pt x="116583" y="210455"/>
                </a:lnTo>
                <a:lnTo>
                  <a:pt x="145328" y="176674"/>
                </a:lnTo>
                <a:lnTo>
                  <a:pt x="176674" y="145328"/>
                </a:lnTo>
                <a:lnTo>
                  <a:pt x="210455" y="116583"/>
                </a:lnTo>
                <a:lnTo>
                  <a:pt x="246508" y="90604"/>
                </a:lnTo>
                <a:lnTo>
                  <a:pt x="284667" y="67554"/>
                </a:lnTo>
                <a:lnTo>
                  <a:pt x="324768" y="47598"/>
                </a:lnTo>
                <a:lnTo>
                  <a:pt x="366646" y="30902"/>
                </a:lnTo>
                <a:lnTo>
                  <a:pt x="410137" y="17629"/>
                </a:lnTo>
                <a:lnTo>
                  <a:pt x="455076" y="7945"/>
                </a:lnTo>
                <a:lnTo>
                  <a:pt x="501298" y="2013"/>
                </a:lnTo>
                <a:lnTo>
                  <a:pt x="548639" y="0"/>
                </a:lnTo>
                <a:lnTo>
                  <a:pt x="595981" y="2013"/>
                </a:lnTo>
                <a:lnTo>
                  <a:pt x="642203" y="7945"/>
                </a:lnTo>
                <a:lnTo>
                  <a:pt x="687142" y="17629"/>
                </a:lnTo>
                <a:lnTo>
                  <a:pt x="730633" y="30902"/>
                </a:lnTo>
                <a:lnTo>
                  <a:pt x="772511" y="47598"/>
                </a:lnTo>
                <a:lnTo>
                  <a:pt x="812612" y="67554"/>
                </a:lnTo>
                <a:lnTo>
                  <a:pt x="850771" y="90604"/>
                </a:lnTo>
                <a:lnTo>
                  <a:pt x="886824" y="116583"/>
                </a:lnTo>
                <a:lnTo>
                  <a:pt x="920605" y="145328"/>
                </a:lnTo>
                <a:lnTo>
                  <a:pt x="951951" y="176674"/>
                </a:lnTo>
                <a:lnTo>
                  <a:pt x="980696" y="210455"/>
                </a:lnTo>
                <a:lnTo>
                  <a:pt x="1006675" y="246508"/>
                </a:lnTo>
                <a:lnTo>
                  <a:pt x="1029725" y="284667"/>
                </a:lnTo>
                <a:lnTo>
                  <a:pt x="1049681" y="324768"/>
                </a:lnTo>
                <a:lnTo>
                  <a:pt x="1066377" y="366646"/>
                </a:lnTo>
                <a:lnTo>
                  <a:pt x="1079650" y="410137"/>
                </a:lnTo>
                <a:lnTo>
                  <a:pt x="1089334" y="455076"/>
                </a:lnTo>
                <a:lnTo>
                  <a:pt x="1095266" y="501298"/>
                </a:lnTo>
                <a:lnTo>
                  <a:pt x="1097279" y="548640"/>
                </a:lnTo>
                <a:lnTo>
                  <a:pt x="1095266" y="595981"/>
                </a:lnTo>
                <a:lnTo>
                  <a:pt x="1089334" y="642203"/>
                </a:lnTo>
                <a:lnTo>
                  <a:pt x="1079650" y="687142"/>
                </a:lnTo>
                <a:lnTo>
                  <a:pt x="1066377" y="730633"/>
                </a:lnTo>
                <a:lnTo>
                  <a:pt x="1049681" y="772511"/>
                </a:lnTo>
                <a:lnTo>
                  <a:pt x="1029725" y="812612"/>
                </a:lnTo>
                <a:lnTo>
                  <a:pt x="1006675" y="850771"/>
                </a:lnTo>
                <a:lnTo>
                  <a:pt x="980696" y="886824"/>
                </a:lnTo>
                <a:lnTo>
                  <a:pt x="951951" y="920605"/>
                </a:lnTo>
                <a:lnTo>
                  <a:pt x="920605" y="951951"/>
                </a:lnTo>
                <a:lnTo>
                  <a:pt x="886824" y="980696"/>
                </a:lnTo>
                <a:lnTo>
                  <a:pt x="850771" y="1006675"/>
                </a:lnTo>
                <a:lnTo>
                  <a:pt x="812612" y="1029725"/>
                </a:lnTo>
                <a:lnTo>
                  <a:pt x="772511" y="1049681"/>
                </a:lnTo>
                <a:lnTo>
                  <a:pt x="730633" y="1066377"/>
                </a:lnTo>
                <a:lnTo>
                  <a:pt x="687142" y="1079650"/>
                </a:lnTo>
                <a:lnTo>
                  <a:pt x="642203" y="1089334"/>
                </a:lnTo>
                <a:lnTo>
                  <a:pt x="595981" y="1095266"/>
                </a:lnTo>
                <a:lnTo>
                  <a:pt x="548639" y="1097280"/>
                </a:lnTo>
                <a:lnTo>
                  <a:pt x="501298" y="1095266"/>
                </a:lnTo>
                <a:lnTo>
                  <a:pt x="455076" y="1089334"/>
                </a:lnTo>
                <a:lnTo>
                  <a:pt x="410137" y="1079650"/>
                </a:lnTo>
                <a:lnTo>
                  <a:pt x="366646" y="1066377"/>
                </a:lnTo>
                <a:lnTo>
                  <a:pt x="324768" y="1049681"/>
                </a:lnTo>
                <a:lnTo>
                  <a:pt x="284667" y="1029725"/>
                </a:lnTo>
                <a:lnTo>
                  <a:pt x="246508" y="1006675"/>
                </a:lnTo>
                <a:lnTo>
                  <a:pt x="210455" y="980696"/>
                </a:lnTo>
                <a:lnTo>
                  <a:pt x="176674" y="951951"/>
                </a:lnTo>
                <a:lnTo>
                  <a:pt x="145328" y="920605"/>
                </a:lnTo>
                <a:lnTo>
                  <a:pt x="116583" y="886824"/>
                </a:lnTo>
                <a:lnTo>
                  <a:pt x="90604" y="850771"/>
                </a:lnTo>
                <a:lnTo>
                  <a:pt x="67554" y="812612"/>
                </a:lnTo>
                <a:lnTo>
                  <a:pt x="47598" y="772511"/>
                </a:lnTo>
                <a:lnTo>
                  <a:pt x="30902" y="730633"/>
                </a:lnTo>
                <a:lnTo>
                  <a:pt x="17629" y="687142"/>
                </a:lnTo>
                <a:lnTo>
                  <a:pt x="7945" y="642203"/>
                </a:lnTo>
                <a:lnTo>
                  <a:pt x="2013" y="595981"/>
                </a:lnTo>
                <a:lnTo>
                  <a:pt x="0" y="548640"/>
                </a:lnTo>
                <a:close/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"/>
          <p:cNvSpPr txBox="1"/>
          <p:nvPr/>
        </p:nvSpPr>
        <p:spPr>
          <a:xfrm>
            <a:off x="5316982" y="3292587"/>
            <a:ext cx="705485" cy="536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135">
              <a:lnSpc>
                <a:spcPts val="2010"/>
              </a:lnSpc>
              <a:spcBef>
                <a:spcPts val="100"/>
              </a:spcBef>
            </a:pPr>
            <a:r>
              <a:rPr sz="1750" spc="-105" dirty="0">
                <a:solidFill>
                  <a:srgbClr val="FFFFFF"/>
                </a:solidFill>
                <a:latin typeface="Arial"/>
                <a:cs typeface="Arial"/>
              </a:rPr>
              <a:t>Chiêm</a:t>
            </a:r>
            <a:endParaRPr sz="1750">
              <a:latin typeface="Arial"/>
              <a:cs typeface="Arial"/>
            </a:endParaRPr>
          </a:p>
          <a:p>
            <a:pPr marL="12700">
              <a:lnSpc>
                <a:spcPts val="2010"/>
              </a:lnSpc>
            </a:pPr>
            <a:r>
              <a:rPr sz="1750" spc="-1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750" spc="-10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750" spc="-35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175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750" spc="-80" dirty="0">
                <a:solidFill>
                  <a:srgbClr val="FFFFFF"/>
                </a:solidFill>
                <a:latin typeface="Arial"/>
                <a:cs typeface="Arial"/>
              </a:rPr>
              <a:t>ệm</a:t>
            </a:r>
            <a:endParaRPr sz="1750">
              <a:latin typeface="Arial"/>
              <a:cs typeface="Arial"/>
            </a:endParaRPr>
          </a:p>
        </p:txBody>
      </p:sp>
      <p:sp>
        <p:nvSpPr>
          <p:cNvPr id="10" name="object 8"/>
          <p:cNvSpPr/>
          <p:nvPr/>
        </p:nvSpPr>
        <p:spPr>
          <a:xfrm>
            <a:off x="4962525" y="3982198"/>
            <a:ext cx="313055" cy="313055"/>
          </a:xfrm>
          <a:custGeom>
            <a:avLst/>
            <a:gdLst/>
            <a:ahLst/>
            <a:cxnLst/>
            <a:rect l="l" t="t" r="r" b="b"/>
            <a:pathLst>
              <a:path w="313054" h="313054">
                <a:moveTo>
                  <a:pt x="0" y="50800"/>
                </a:moveTo>
                <a:lnTo>
                  <a:pt x="27812" y="284734"/>
                </a:lnTo>
                <a:lnTo>
                  <a:pt x="261874" y="312547"/>
                </a:lnTo>
                <a:lnTo>
                  <a:pt x="209550" y="260223"/>
                </a:lnTo>
                <a:lnTo>
                  <a:pt x="312674" y="157099"/>
                </a:lnTo>
                <a:lnTo>
                  <a:pt x="258699" y="103124"/>
                </a:lnTo>
                <a:lnTo>
                  <a:pt x="52450" y="103124"/>
                </a:lnTo>
                <a:lnTo>
                  <a:pt x="0" y="50800"/>
                </a:lnTo>
                <a:close/>
              </a:path>
              <a:path w="313054" h="313054">
                <a:moveTo>
                  <a:pt x="155575" y="0"/>
                </a:moveTo>
                <a:lnTo>
                  <a:pt x="52450" y="103124"/>
                </a:lnTo>
                <a:lnTo>
                  <a:pt x="258699" y="103124"/>
                </a:lnTo>
                <a:lnTo>
                  <a:pt x="155575" y="0"/>
                </a:lnTo>
                <a:close/>
              </a:path>
            </a:pathLst>
          </a:custGeom>
          <a:solidFill>
            <a:srgbClr val="B5CA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9"/>
          <p:cNvSpPr/>
          <p:nvPr/>
        </p:nvSpPr>
        <p:spPr>
          <a:xfrm>
            <a:off x="3956558" y="4202923"/>
            <a:ext cx="1097280" cy="1097280"/>
          </a:xfrm>
          <a:custGeom>
            <a:avLst/>
            <a:gdLst/>
            <a:ahLst/>
            <a:cxnLst/>
            <a:rect l="l" t="t" r="r" b="b"/>
            <a:pathLst>
              <a:path w="1097279" h="1097279">
                <a:moveTo>
                  <a:pt x="548639" y="0"/>
                </a:moveTo>
                <a:lnTo>
                  <a:pt x="501298" y="2013"/>
                </a:lnTo>
                <a:lnTo>
                  <a:pt x="455076" y="7945"/>
                </a:lnTo>
                <a:lnTo>
                  <a:pt x="410137" y="17629"/>
                </a:lnTo>
                <a:lnTo>
                  <a:pt x="366646" y="30902"/>
                </a:lnTo>
                <a:lnTo>
                  <a:pt x="324768" y="47598"/>
                </a:lnTo>
                <a:lnTo>
                  <a:pt x="284667" y="67554"/>
                </a:lnTo>
                <a:lnTo>
                  <a:pt x="246508" y="90604"/>
                </a:lnTo>
                <a:lnTo>
                  <a:pt x="210455" y="116583"/>
                </a:lnTo>
                <a:lnTo>
                  <a:pt x="176674" y="145328"/>
                </a:lnTo>
                <a:lnTo>
                  <a:pt x="145328" y="176674"/>
                </a:lnTo>
                <a:lnTo>
                  <a:pt x="116583" y="210455"/>
                </a:lnTo>
                <a:lnTo>
                  <a:pt x="90604" y="246508"/>
                </a:lnTo>
                <a:lnTo>
                  <a:pt x="67554" y="284667"/>
                </a:lnTo>
                <a:lnTo>
                  <a:pt x="47598" y="324768"/>
                </a:lnTo>
                <a:lnTo>
                  <a:pt x="30902" y="366646"/>
                </a:lnTo>
                <a:lnTo>
                  <a:pt x="17629" y="410137"/>
                </a:lnTo>
                <a:lnTo>
                  <a:pt x="7945" y="455076"/>
                </a:lnTo>
                <a:lnTo>
                  <a:pt x="2013" y="501298"/>
                </a:lnTo>
                <a:lnTo>
                  <a:pt x="0" y="548640"/>
                </a:lnTo>
                <a:lnTo>
                  <a:pt x="2013" y="595981"/>
                </a:lnTo>
                <a:lnTo>
                  <a:pt x="7945" y="642203"/>
                </a:lnTo>
                <a:lnTo>
                  <a:pt x="17629" y="687142"/>
                </a:lnTo>
                <a:lnTo>
                  <a:pt x="30902" y="730633"/>
                </a:lnTo>
                <a:lnTo>
                  <a:pt x="47598" y="772511"/>
                </a:lnTo>
                <a:lnTo>
                  <a:pt x="67554" y="812612"/>
                </a:lnTo>
                <a:lnTo>
                  <a:pt x="90604" y="850771"/>
                </a:lnTo>
                <a:lnTo>
                  <a:pt x="116583" y="886824"/>
                </a:lnTo>
                <a:lnTo>
                  <a:pt x="145328" y="920605"/>
                </a:lnTo>
                <a:lnTo>
                  <a:pt x="176674" y="951951"/>
                </a:lnTo>
                <a:lnTo>
                  <a:pt x="210455" y="980696"/>
                </a:lnTo>
                <a:lnTo>
                  <a:pt x="246508" y="1006675"/>
                </a:lnTo>
                <a:lnTo>
                  <a:pt x="284667" y="1029725"/>
                </a:lnTo>
                <a:lnTo>
                  <a:pt x="324768" y="1049681"/>
                </a:lnTo>
                <a:lnTo>
                  <a:pt x="366646" y="1066377"/>
                </a:lnTo>
                <a:lnTo>
                  <a:pt x="410137" y="1079650"/>
                </a:lnTo>
                <a:lnTo>
                  <a:pt x="455076" y="1089334"/>
                </a:lnTo>
                <a:lnTo>
                  <a:pt x="501298" y="1095266"/>
                </a:lnTo>
                <a:lnTo>
                  <a:pt x="548639" y="1097280"/>
                </a:lnTo>
                <a:lnTo>
                  <a:pt x="595981" y="1095266"/>
                </a:lnTo>
                <a:lnTo>
                  <a:pt x="642203" y="1089334"/>
                </a:lnTo>
                <a:lnTo>
                  <a:pt x="687142" y="1079650"/>
                </a:lnTo>
                <a:lnTo>
                  <a:pt x="730633" y="1066377"/>
                </a:lnTo>
                <a:lnTo>
                  <a:pt x="772511" y="1049681"/>
                </a:lnTo>
                <a:lnTo>
                  <a:pt x="812612" y="1029725"/>
                </a:lnTo>
                <a:lnTo>
                  <a:pt x="850771" y="1006675"/>
                </a:lnTo>
                <a:lnTo>
                  <a:pt x="886824" y="980696"/>
                </a:lnTo>
                <a:lnTo>
                  <a:pt x="920605" y="951951"/>
                </a:lnTo>
                <a:lnTo>
                  <a:pt x="951951" y="920605"/>
                </a:lnTo>
                <a:lnTo>
                  <a:pt x="980696" y="886824"/>
                </a:lnTo>
                <a:lnTo>
                  <a:pt x="1006675" y="850771"/>
                </a:lnTo>
                <a:lnTo>
                  <a:pt x="1029725" y="812612"/>
                </a:lnTo>
                <a:lnTo>
                  <a:pt x="1049681" y="772511"/>
                </a:lnTo>
                <a:lnTo>
                  <a:pt x="1066377" y="730633"/>
                </a:lnTo>
                <a:lnTo>
                  <a:pt x="1079650" y="687142"/>
                </a:lnTo>
                <a:lnTo>
                  <a:pt x="1089334" y="642203"/>
                </a:lnTo>
                <a:lnTo>
                  <a:pt x="1095266" y="595981"/>
                </a:lnTo>
                <a:lnTo>
                  <a:pt x="1097279" y="548640"/>
                </a:lnTo>
                <a:lnTo>
                  <a:pt x="1095266" y="501298"/>
                </a:lnTo>
                <a:lnTo>
                  <a:pt x="1089334" y="455076"/>
                </a:lnTo>
                <a:lnTo>
                  <a:pt x="1079650" y="410137"/>
                </a:lnTo>
                <a:lnTo>
                  <a:pt x="1066377" y="366646"/>
                </a:lnTo>
                <a:lnTo>
                  <a:pt x="1049681" y="324768"/>
                </a:lnTo>
                <a:lnTo>
                  <a:pt x="1029725" y="284667"/>
                </a:lnTo>
                <a:lnTo>
                  <a:pt x="1006675" y="246508"/>
                </a:lnTo>
                <a:lnTo>
                  <a:pt x="980696" y="210455"/>
                </a:lnTo>
                <a:lnTo>
                  <a:pt x="951951" y="176674"/>
                </a:lnTo>
                <a:lnTo>
                  <a:pt x="920605" y="145328"/>
                </a:lnTo>
                <a:lnTo>
                  <a:pt x="886824" y="116583"/>
                </a:lnTo>
                <a:lnTo>
                  <a:pt x="850771" y="90604"/>
                </a:lnTo>
                <a:lnTo>
                  <a:pt x="812612" y="67554"/>
                </a:lnTo>
                <a:lnTo>
                  <a:pt x="772511" y="47598"/>
                </a:lnTo>
                <a:lnTo>
                  <a:pt x="730633" y="30902"/>
                </a:lnTo>
                <a:lnTo>
                  <a:pt x="687142" y="17629"/>
                </a:lnTo>
                <a:lnTo>
                  <a:pt x="642203" y="7945"/>
                </a:lnTo>
                <a:lnTo>
                  <a:pt x="595981" y="2013"/>
                </a:lnTo>
                <a:lnTo>
                  <a:pt x="54863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0"/>
          <p:cNvSpPr/>
          <p:nvPr/>
        </p:nvSpPr>
        <p:spPr>
          <a:xfrm>
            <a:off x="3956558" y="4202923"/>
            <a:ext cx="1097280" cy="1097280"/>
          </a:xfrm>
          <a:custGeom>
            <a:avLst/>
            <a:gdLst/>
            <a:ahLst/>
            <a:cxnLst/>
            <a:rect l="l" t="t" r="r" b="b"/>
            <a:pathLst>
              <a:path w="1097279" h="1097279">
                <a:moveTo>
                  <a:pt x="0" y="548640"/>
                </a:moveTo>
                <a:lnTo>
                  <a:pt x="2013" y="501298"/>
                </a:lnTo>
                <a:lnTo>
                  <a:pt x="7945" y="455076"/>
                </a:lnTo>
                <a:lnTo>
                  <a:pt x="17629" y="410137"/>
                </a:lnTo>
                <a:lnTo>
                  <a:pt x="30902" y="366646"/>
                </a:lnTo>
                <a:lnTo>
                  <a:pt x="47598" y="324768"/>
                </a:lnTo>
                <a:lnTo>
                  <a:pt x="67554" y="284667"/>
                </a:lnTo>
                <a:lnTo>
                  <a:pt x="90604" y="246508"/>
                </a:lnTo>
                <a:lnTo>
                  <a:pt x="116583" y="210455"/>
                </a:lnTo>
                <a:lnTo>
                  <a:pt x="145328" y="176674"/>
                </a:lnTo>
                <a:lnTo>
                  <a:pt x="176674" y="145328"/>
                </a:lnTo>
                <a:lnTo>
                  <a:pt x="210455" y="116583"/>
                </a:lnTo>
                <a:lnTo>
                  <a:pt x="246508" y="90604"/>
                </a:lnTo>
                <a:lnTo>
                  <a:pt x="284667" y="67554"/>
                </a:lnTo>
                <a:lnTo>
                  <a:pt x="324768" y="47598"/>
                </a:lnTo>
                <a:lnTo>
                  <a:pt x="366646" y="30902"/>
                </a:lnTo>
                <a:lnTo>
                  <a:pt x="410137" y="17629"/>
                </a:lnTo>
                <a:lnTo>
                  <a:pt x="455076" y="7945"/>
                </a:lnTo>
                <a:lnTo>
                  <a:pt x="501298" y="2013"/>
                </a:lnTo>
                <a:lnTo>
                  <a:pt x="548639" y="0"/>
                </a:lnTo>
                <a:lnTo>
                  <a:pt x="595981" y="2013"/>
                </a:lnTo>
                <a:lnTo>
                  <a:pt x="642203" y="7945"/>
                </a:lnTo>
                <a:lnTo>
                  <a:pt x="687142" y="17629"/>
                </a:lnTo>
                <a:lnTo>
                  <a:pt x="730633" y="30902"/>
                </a:lnTo>
                <a:lnTo>
                  <a:pt x="772511" y="47598"/>
                </a:lnTo>
                <a:lnTo>
                  <a:pt x="812612" y="67554"/>
                </a:lnTo>
                <a:lnTo>
                  <a:pt x="850771" y="90604"/>
                </a:lnTo>
                <a:lnTo>
                  <a:pt x="886824" y="116583"/>
                </a:lnTo>
                <a:lnTo>
                  <a:pt x="920605" y="145328"/>
                </a:lnTo>
                <a:lnTo>
                  <a:pt x="951951" y="176674"/>
                </a:lnTo>
                <a:lnTo>
                  <a:pt x="980696" y="210455"/>
                </a:lnTo>
                <a:lnTo>
                  <a:pt x="1006675" y="246508"/>
                </a:lnTo>
                <a:lnTo>
                  <a:pt x="1029725" y="284667"/>
                </a:lnTo>
                <a:lnTo>
                  <a:pt x="1049681" y="324768"/>
                </a:lnTo>
                <a:lnTo>
                  <a:pt x="1066377" y="366646"/>
                </a:lnTo>
                <a:lnTo>
                  <a:pt x="1079650" y="410137"/>
                </a:lnTo>
                <a:lnTo>
                  <a:pt x="1089334" y="455076"/>
                </a:lnTo>
                <a:lnTo>
                  <a:pt x="1095266" y="501298"/>
                </a:lnTo>
                <a:lnTo>
                  <a:pt x="1097279" y="548640"/>
                </a:lnTo>
                <a:lnTo>
                  <a:pt x="1095266" y="595981"/>
                </a:lnTo>
                <a:lnTo>
                  <a:pt x="1089334" y="642203"/>
                </a:lnTo>
                <a:lnTo>
                  <a:pt x="1079650" y="687142"/>
                </a:lnTo>
                <a:lnTo>
                  <a:pt x="1066377" y="730633"/>
                </a:lnTo>
                <a:lnTo>
                  <a:pt x="1049681" y="772511"/>
                </a:lnTo>
                <a:lnTo>
                  <a:pt x="1029725" y="812612"/>
                </a:lnTo>
                <a:lnTo>
                  <a:pt x="1006675" y="850771"/>
                </a:lnTo>
                <a:lnTo>
                  <a:pt x="980696" y="886824"/>
                </a:lnTo>
                <a:lnTo>
                  <a:pt x="951951" y="920605"/>
                </a:lnTo>
                <a:lnTo>
                  <a:pt x="920605" y="951951"/>
                </a:lnTo>
                <a:lnTo>
                  <a:pt x="886824" y="980696"/>
                </a:lnTo>
                <a:lnTo>
                  <a:pt x="850771" y="1006675"/>
                </a:lnTo>
                <a:lnTo>
                  <a:pt x="812612" y="1029725"/>
                </a:lnTo>
                <a:lnTo>
                  <a:pt x="772511" y="1049681"/>
                </a:lnTo>
                <a:lnTo>
                  <a:pt x="730633" y="1066377"/>
                </a:lnTo>
                <a:lnTo>
                  <a:pt x="687142" y="1079650"/>
                </a:lnTo>
                <a:lnTo>
                  <a:pt x="642203" y="1089334"/>
                </a:lnTo>
                <a:lnTo>
                  <a:pt x="595981" y="1095266"/>
                </a:lnTo>
                <a:lnTo>
                  <a:pt x="548639" y="1097280"/>
                </a:lnTo>
                <a:lnTo>
                  <a:pt x="501298" y="1095266"/>
                </a:lnTo>
                <a:lnTo>
                  <a:pt x="455076" y="1089334"/>
                </a:lnTo>
                <a:lnTo>
                  <a:pt x="410137" y="1079650"/>
                </a:lnTo>
                <a:lnTo>
                  <a:pt x="366646" y="1066377"/>
                </a:lnTo>
                <a:lnTo>
                  <a:pt x="324768" y="1049681"/>
                </a:lnTo>
                <a:lnTo>
                  <a:pt x="284667" y="1029725"/>
                </a:lnTo>
                <a:lnTo>
                  <a:pt x="246508" y="1006675"/>
                </a:lnTo>
                <a:lnTo>
                  <a:pt x="210455" y="980696"/>
                </a:lnTo>
                <a:lnTo>
                  <a:pt x="176674" y="951951"/>
                </a:lnTo>
                <a:lnTo>
                  <a:pt x="145328" y="920605"/>
                </a:lnTo>
                <a:lnTo>
                  <a:pt x="116583" y="886824"/>
                </a:lnTo>
                <a:lnTo>
                  <a:pt x="90604" y="850771"/>
                </a:lnTo>
                <a:lnTo>
                  <a:pt x="67554" y="812612"/>
                </a:lnTo>
                <a:lnTo>
                  <a:pt x="47598" y="772511"/>
                </a:lnTo>
                <a:lnTo>
                  <a:pt x="30902" y="730633"/>
                </a:lnTo>
                <a:lnTo>
                  <a:pt x="17629" y="687142"/>
                </a:lnTo>
                <a:lnTo>
                  <a:pt x="7945" y="642203"/>
                </a:lnTo>
                <a:lnTo>
                  <a:pt x="2013" y="595981"/>
                </a:lnTo>
                <a:lnTo>
                  <a:pt x="0" y="548640"/>
                </a:lnTo>
                <a:close/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1"/>
          <p:cNvSpPr txBox="1"/>
          <p:nvPr/>
        </p:nvSpPr>
        <p:spPr>
          <a:xfrm>
            <a:off x="4263263" y="4335639"/>
            <a:ext cx="483870" cy="78168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indent="33020" algn="just">
              <a:lnSpc>
                <a:spcPct val="91700"/>
              </a:lnSpc>
              <a:spcBef>
                <a:spcPts val="275"/>
              </a:spcBef>
            </a:pPr>
            <a:r>
              <a:rPr sz="1750" spc="-110" dirty="0">
                <a:solidFill>
                  <a:srgbClr val="FFFFFF"/>
                </a:solidFill>
                <a:latin typeface="Arial"/>
                <a:cs typeface="Arial"/>
              </a:rPr>
              <a:t>Khái  </a:t>
            </a:r>
            <a:r>
              <a:rPr sz="1750" spc="-45" dirty="0">
                <a:solidFill>
                  <a:srgbClr val="FFFFFF"/>
                </a:solidFill>
                <a:latin typeface="Arial"/>
                <a:cs typeface="Arial"/>
              </a:rPr>
              <a:t>niệm  </a:t>
            </a:r>
            <a:r>
              <a:rPr sz="1750" spc="-85" dirty="0">
                <a:solidFill>
                  <a:srgbClr val="FFFFFF"/>
                </a:solidFill>
                <a:latin typeface="Arial"/>
                <a:cs typeface="Arial"/>
              </a:rPr>
              <a:t>hoá</a:t>
            </a:r>
            <a:endParaRPr sz="1750">
              <a:latin typeface="Arial"/>
              <a:cs typeface="Arial"/>
            </a:endParaRPr>
          </a:p>
        </p:txBody>
      </p:sp>
      <p:sp>
        <p:nvSpPr>
          <p:cNvPr id="14" name="object 12"/>
          <p:cNvSpPr/>
          <p:nvPr/>
        </p:nvSpPr>
        <p:spPr>
          <a:xfrm>
            <a:off x="3797680" y="4044555"/>
            <a:ext cx="313055" cy="313055"/>
          </a:xfrm>
          <a:custGeom>
            <a:avLst/>
            <a:gdLst/>
            <a:ahLst/>
            <a:cxnLst/>
            <a:rect l="l" t="t" r="r" b="b"/>
            <a:pathLst>
              <a:path w="313054" h="313054">
                <a:moveTo>
                  <a:pt x="258571" y="209550"/>
                </a:moveTo>
                <a:lnTo>
                  <a:pt x="52324" y="209550"/>
                </a:lnTo>
                <a:lnTo>
                  <a:pt x="155448" y="312674"/>
                </a:lnTo>
                <a:lnTo>
                  <a:pt x="258571" y="209550"/>
                </a:lnTo>
                <a:close/>
              </a:path>
              <a:path w="313054" h="313054">
                <a:moveTo>
                  <a:pt x="261747" y="0"/>
                </a:moveTo>
                <a:lnTo>
                  <a:pt x="27812" y="27812"/>
                </a:lnTo>
                <a:lnTo>
                  <a:pt x="0" y="261874"/>
                </a:lnTo>
                <a:lnTo>
                  <a:pt x="52324" y="209550"/>
                </a:lnTo>
                <a:lnTo>
                  <a:pt x="258571" y="209550"/>
                </a:lnTo>
                <a:lnTo>
                  <a:pt x="312546" y="155575"/>
                </a:lnTo>
                <a:lnTo>
                  <a:pt x="209423" y="52450"/>
                </a:lnTo>
                <a:lnTo>
                  <a:pt x="261747" y="0"/>
                </a:lnTo>
                <a:close/>
              </a:path>
            </a:pathLst>
          </a:custGeom>
          <a:solidFill>
            <a:srgbClr val="B5CA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3"/>
          <p:cNvSpPr/>
          <p:nvPr/>
        </p:nvSpPr>
        <p:spPr>
          <a:xfrm>
            <a:off x="2792221" y="3038587"/>
            <a:ext cx="1097280" cy="1097280"/>
          </a:xfrm>
          <a:custGeom>
            <a:avLst/>
            <a:gdLst/>
            <a:ahLst/>
            <a:cxnLst/>
            <a:rect l="l" t="t" r="r" b="b"/>
            <a:pathLst>
              <a:path w="1097280" h="1097279">
                <a:moveTo>
                  <a:pt x="548639" y="0"/>
                </a:moveTo>
                <a:lnTo>
                  <a:pt x="501298" y="2013"/>
                </a:lnTo>
                <a:lnTo>
                  <a:pt x="455076" y="7945"/>
                </a:lnTo>
                <a:lnTo>
                  <a:pt x="410137" y="17629"/>
                </a:lnTo>
                <a:lnTo>
                  <a:pt x="366646" y="30902"/>
                </a:lnTo>
                <a:lnTo>
                  <a:pt x="324768" y="47598"/>
                </a:lnTo>
                <a:lnTo>
                  <a:pt x="284667" y="67554"/>
                </a:lnTo>
                <a:lnTo>
                  <a:pt x="246508" y="90604"/>
                </a:lnTo>
                <a:lnTo>
                  <a:pt x="210455" y="116583"/>
                </a:lnTo>
                <a:lnTo>
                  <a:pt x="176674" y="145328"/>
                </a:lnTo>
                <a:lnTo>
                  <a:pt x="145328" y="176674"/>
                </a:lnTo>
                <a:lnTo>
                  <a:pt x="116583" y="210455"/>
                </a:lnTo>
                <a:lnTo>
                  <a:pt x="90604" y="246508"/>
                </a:lnTo>
                <a:lnTo>
                  <a:pt x="67554" y="284667"/>
                </a:lnTo>
                <a:lnTo>
                  <a:pt x="47598" y="324768"/>
                </a:lnTo>
                <a:lnTo>
                  <a:pt x="30902" y="366646"/>
                </a:lnTo>
                <a:lnTo>
                  <a:pt x="17629" y="410137"/>
                </a:lnTo>
                <a:lnTo>
                  <a:pt x="7945" y="455076"/>
                </a:lnTo>
                <a:lnTo>
                  <a:pt x="2013" y="501298"/>
                </a:lnTo>
                <a:lnTo>
                  <a:pt x="0" y="548640"/>
                </a:lnTo>
                <a:lnTo>
                  <a:pt x="2013" y="595981"/>
                </a:lnTo>
                <a:lnTo>
                  <a:pt x="7945" y="642203"/>
                </a:lnTo>
                <a:lnTo>
                  <a:pt x="17629" y="687142"/>
                </a:lnTo>
                <a:lnTo>
                  <a:pt x="30902" y="730633"/>
                </a:lnTo>
                <a:lnTo>
                  <a:pt x="47598" y="772511"/>
                </a:lnTo>
                <a:lnTo>
                  <a:pt x="67554" y="812612"/>
                </a:lnTo>
                <a:lnTo>
                  <a:pt x="90604" y="850771"/>
                </a:lnTo>
                <a:lnTo>
                  <a:pt x="116583" y="886824"/>
                </a:lnTo>
                <a:lnTo>
                  <a:pt x="145328" y="920605"/>
                </a:lnTo>
                <a:lnTo>
                  <a:pt x="176674" y="951951"/>
                </a:lnTo>
                <a:lnTo>
                  <a:pt x="210455" y="980696"/>
                </a:lnTo>
                <a:lnTo>
                  <a:pt x="246508" y="1006675"/>
                </a:lnTo>
                <a:lnTo>
                  <a:pt x="284667" y="1029725"/>
                </a:lnTo>
                <a:lnTo>
                  <a:pt x="324768" y="1049681"/>
                </a:lnTo>
                <a:lnTo>
                  <a:pt x="366646" y="1066377"/>
                </a:lnTo>
                <a:lnTo>
                  <a:pt x="410137" y="1079650"/>
                </a:lnTo>
                <a:lnTo>
                  <a:pt x="455076" y="1089334"/>
                </a:lnTo>
                <a:lnTo>
                  <a:pt x="501298" y="1095266"/>
                </a:lnTo>
                <a:lnTo>
                  <a:pt x="548639" y="1097280"/>
                </a:lnTo>
                <a:lnTo>
                  <a:pt x="595981" y="1095266"/>
                </a:lnTo>
                <a:lnTo>
                  <a:pt x="642203" y="1089334"/>
                </a:lnTo>
                <a:lnTo>
                  <a:pt x="687142" y="1079650"/>
                </a:lnTo>
                <a:lnTo>
                  <a:pt x="730633" y="1066377"/>
                </a:lnTo>
                <a:lnTo>
                  <a:pt x="772511" y="1049681"/>
                </a:lnTo>
                <a:lnTo>
                  <a:pt x="812612" y="1029725"/>
                </a:lnTo>
                <a:lnTo>
                  <a:pt x="850771" y="1006675"/>
                </a:lnTo>
                <a:lnTo>
                  <a:pt x="886824" y="980696"/>
                </a:lnTo>
                <a:lnTo>
                  <a:pt x="920605" y="951951"/>
                </a:lnTo>
                <a:lnTo>
                  <a:pt x="951951" y="920605"/>
                </a:lnTo>
                <a:lnTo>
                  <a:pt x="980696" y="886824"/>
                </a:lnTo>
                <a:lnTo>
                  <a:pt x="1006675" y="850771"/>
                </a:lnTo>
                <a:lnTo>
                  <a:pt x="1029725" y="812612"/>
                </a:lnTo>
                <a:lnTo>
                  <a:pt x="1049681" y="772511"/>
                </a:lnTo>
                <a:lnTo>
                  <a:pt x="1066377" y="730633"/>
                </a:lnTo>
                <a:lnTo>
                  <a:pt x="1079650" y="687142"/>
                </a:lnTo>
                <a:lnTo>
                  <a:pt x="1089334" y="642203"/>
                </a:lnTo>
                <a:lnTo>
                  <a:pt x="1095266" y="595981"/>
                </a:lnTo>
                <a:lnTo>
                  <a:pt x="1097280" y="548640"/>
                </a:lnTo>
                <a:lnTo>
                  <a:pt x="1095266" y="501298"/>
                </a:lnTo>
                <a:lnTo>
                  <a:pt x="1089334" y="455076"/>
                </a:lnTo>
                <a:lnTo>
                  <a:pt x="1079650" y="410137"/>
                </a:lnTo>
                <a:lnTo>
                  <a:pt x="1066377" y="366646"/>
                </a:lnTo>
                <a:lnTo>
                  <a:pt x="1049681" y="324768"/>
                </a:lnTo>
                <a:lnTo>
                  <a:pt x="1029725" y="284667"/>
                </a:lnTo>
                <a:lnTo>
                  <a:pt x="1006675" y="246508"/>
                </a:lnTo>
                <a:lnTo>
                  <a:pt x="980696" y="210455"/>
                </a:lnTo>
                <a:lnTo>
                  <a:pt x="951951" y="176674"/>
                </a:lnTo>
                <a:lnTo>
                  <a:pt x="920605" y="145328"/>
                </a:lnTo>
                <a:lnTo>
                  <a:pt x="886824" y="116583"/>
                </a:lnTo>
                <a:lnTo>
                  <a:pt x="850771" y="90604"/>
                </a:lnTo>
                <a:lnTo>
                  <a:pt x="812612" y="67554"/>
                </a:lnTo>
                <a:lnTo>
                  <a:pt x="772511" y="47598"/>
                </a:lnTo>
                <a:lnTo>
                  <a:pt x="730633" y="30902"/>
                </a:lnTo>
                <a:lnTo>
                  <a:pt x="687142" y="17629"/>
                </a:lnTo>
                <a:lnTo>
                  <a:pt x="642203" y="7945"/>
                </a:lnTo>
                <a:lnTo>
                  <a:pt x="595981" y="2013"/>
                </a:lnTo>
                <a:lnTo>
                  <a:pt x="548639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4"/>
          <p:cNvSpPr/>
          <p:nvPr/>
        </p:nvSpPr>
        <p:spPr>
          <a:xfrm>
            <a:off x="2792221" y="3038587"/>
            <a:ext cx="1097280" cy="1097280"/>
          </a:xfrm>
          <a:custGeom>
            <a:avLst/>
            <a:gdLst/>
            <a:ahLst/>
            <a:cxnLst/>
            <a:rect l="l" t="t" r="r" b="b"/>
            <a:pathLst>
              <a:path w="1097280" h="1097279">
                <a:moveTo>
                  <a:pt x="0" y="548640"/>
                </a:moveTo>
                <a:lnTo>
                  <a:pt x="2013" y="501298"/>
                </a:lnTo>
                <a:lnTo>
                  <a:pt x="7945" y="455076"/>
                </a:lnTo>
                <a:lnTo>
                  <a:pt x="17629" y="410137"/>
                </a:lnTo>
                <a:lnTo>
                  <a:pt x="30902" y="366646"/>
                </a:lnTo>
                <a:lnTo>
                  <a:pt x="47598" y="324768"/>
                </a:lnTo>
                <a:lnTo>
                  <a:pt x="67554" y="284667"/>
                </a:lnTo>
                <a:lnTo>
                  <a:pt x="90604" y="246508"/>
                </a:lnTo>
                <a:lnTo>
                  <a:pt x="116583" y="210455"/>
                </a:lnTo>
                <a:lnTo>
                  <a:pt x="145328" y="176674"/>
                </a:lnTo>
                <a:lnTo>
                  <a:pt x="176674" y="145328"/>
                </a:lnTo>
                <a:lnTo>
                  <a:pt x="210455" y="116583"/>
                </a:lnTo>
                <a:lnTo>
                  <a:pt x="246508" y="90604"/>
                </a:lnTo>
                <a:lnTo>
                  <a:pt x="284667" y="67554"/>
                </a:lnTo>
                <a:lnTo>
                  <a:pt x="324768" y="47598"/>
                </a:lnTo>
                <a:lnTo>
                  <a:pt x="366646" y="30902"/>
                </a:lnTo>
                <a:lnTo>
                  <a:pt x="410137" y="17629"/>
                </a:lnTo>
                <a:lnTo>
                  <a:pt x="455076" y="7945"/>
                </a:lnTo>
                <a:lnTo>
                  <a:pt x="501298" y="2013"/>
                </a:lnTo>
                <a:lnTo>
                  <a:pt x="548639" y="0"/>
                </a:lnTo>
                <a:lnTo>
                  <a:pt x="595981" y="2013"/>
                </a:lnTo>
                <a:lnTo>
                  <a:pt x="642203" y="7945"/>
                </a:lnTo>
                <a:lnTo>
                  <a:pt x="687142" y="17629"/>
                </a:lnTo>
                <a:lnTo>
                  <a:pt x="730633" y="30902"/>
                </a:lnTo>
                <a:lnTo>
                  <a:pt x="772511" y="47598"/>
                </a:lnTo>
                <a:lnTo>
                  <a:pt x="812612" y="67554"/>
                </a:lnTo>
                <a:lnTo>
                  <a:pt x="850771" y="90604"/>
                </a:lnTo>
                <a:lnTo>
                  <a:pt x="886824" y="116583"/>
                </a:lnTo>
                <a:lnTo>
                  <a:pt x="920605" y="145328"/>
                </a:lnTo>
                <a:lnTo>
                  <a:pt x="951951" y="176674"/>
                </a:lnTo>
                <a:lnTo>
                  <a:pt x="980696" y="210455"/>
                </a:lnTo>
                <a:lnTo>
                  <a:pt x="1006675" y="246508"/>
                </a:lnTo>
                <a:lnTo>
                  <a:pt x="1029725" y="284667"/>
                </a:lnTo>
                <a:lnTo>
                  <a:pt x="1049681" y="324768"/>
                </a:lnTo>
                <a:lnTo>
                  <a:pt x="1066377" y="366646"/>
                </a:lnTo>
                <a:lnTo>
                  <a:pt x="1079650" y="410137"/>
                </a:lnTo>
                <a:lnTo>
                  <a:pt x="1089334" y="455076"/>
                </a:lnTo>
                <a:lnTo>
                  <a:pt x="1095266" y="501298"/>
                </a:lnTo>
                <a:lnTo>
                  <a:pt x="1097280" y="548640"/>
                </a:lnTo>
                <a:lnTo>
                  <a:pt x="1095266" y="595981"/>
                </a:lnTo>
                <a:lnTo>
                  <a:pt x="1089334" y="642203"/>
                </a:lnTo>
                <a:lnTo>
                  <a:pt x="1079650" y="687142"/>
                </a:lnTo>
                <a:lnTo>
                  <a:pt x="1066377" y="730633"/>
                </a:lnTo>
                <a:lnTo>
                  <a:pt x="1049681" y="772511"/>
                </a:lnTo>
                <a:lnTo>
                  <a:pt x="1029725" y="812612"/>
                </a:lnTo>
                <a:lnTo>
                  <a:pt x="1006675" y="850771"/>
                </a:lnTo>
                <a:lnTo>
                  <a:pt x="980696" y="886824"/>
                </a:lnTo>
                <a:lnTo>
                  <a:pt x="951951" y="920605"/>
                </a:lnTo>
                <a:lnTo>
                  <a:pt x="920605" y="951951"/>
                </a:lnTo>
                <a:lnTo>
                  <a:pt x="886824" y="980696"/>
                </a:lnTo>
                <a:lnTo>
                  <a:pt x="850771" y="1006675"/>
                </a:lnTo>
                <a:lnTo>
                  <a:pt x="812612" y="1029725"/>
                </a:lnTo>
                <a:lnTo>
                  <a:pt x="772511" y="1049681"/>
                </a:lnTo>
                <a:lnTo>
                  <a:pt x="730633" y="1066377"/>
                </a:lnTo>
                <a:lnTo>
                  <a:pt x="687142" y="1079650"/>
                </a:lnTo>
                <a:lnTo>
                  <a:pt x="642203" y="1089334"/>
                </a:lnTo>
                <a:lnTo>
                  <a:pt x="595981" y="1095266"/>
                </a:lnTo>
                <a:lnTo>
                  <a:pt x="548639" y="1097280"/>
                </a:lnTo>
                <a:lnTo>
                  <a:pt x="501298" y="1095266"/>
                </a:lnTo>
                <a:lnTo>
                  <a:pt x="455076" y="1089334"/>
                </a:lnTo>
                <a:lnTo>
                  <a:pt x="410137" y="1079650"/>
                </a:lnTo>
                <a:lnTo>
                  <a:pt x="366646" y="1066377"/>
                </a:lnTo>
                <a:lnTo>
                  <a:pt x="324768" y="1049681"/>
                </a:lnTo>
                <a:lnTo>
                  <a:pt x="284667" y="1029725"/>
                </a:lnTo>
                <a:lnTo>
                  <a:pt x="246508" y="1006675"/>
                </a:lnTo>
                <a:lnTo>
                  <a:pt x="210455" y="980696"/>
                </a:lnTo>
                <a:lnTo>
                  <a:pt x="176674" y="951951"/>
                </a:lnTo>
                <a:lnTo>
                  <a:pt x="145328" y="920605"/>
                </a:lnTo>
                <a:lnTo>
                  <a:pt x="116583" y="886824"/>
                </a:lnTo>
                <a:lnTo>
                  <a:pt x="90604" y="850771"/>
                </a:lnTo>
                <a:lnTo>
                  <a:pt x="67554" y="812612"/>
                </a:lnTo>
                <a:lnTo>
                  <a:pt x="47598" y="772511"/>
                </a:lnTo>
                <a:lnTo>
                  <a:pt x="30902" y="730633"/>
                </a:lnTo>
                <a:lnTo>
                  <a:pt x="17629" y="687142"/>
                </a:lnTo>
                <a:lnTo>
                  <a:pt x="7945" y="642203"/>
                </a:lnTo>
                <a:lnTo>
                  <a:pt x="2013" y="595981"/>
                </a:lnTo>
                <a:lnTo>
                  <a:pt x="0" y="548640"/>
                </a:lnTo>
                <a:close/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5"/>
          <p:cNvSpPr txBox="1"/>
          <p:nvPr/>
        </p:nvSpPr>
        <p:spPr>
          <a:xfrm>
            <a:off x="3099562" y="3292587"/>
            <a:ext cx="483234" cy="53657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 indent="59055">
              <a:lnSpc>
                <a:spcPts val="1920"/>
              </a:lnSpc>
              <a:spcBef>
                <a:spcPts val="315"/>
              </a:spcBef>
            </a:pPr>
            <a:r>
              <a:rPr sz="1750" spc="-155" dirty="0">
                <a:solidFill>
                  <a:srgbClr val="FFFFFF"/>
                </a:solidFill>
                <a:latin typeface="Arial"/>
                <a:cs typeface="Arial"/>
              </a:rPr>
              <a:t>Vận  </a:t>
            </a:r>
            <a:r>
              <a:rPr sz="1750" spc="-80" dirty="0">
                <a:solidFill>
                  <a:srgbClr val="FFFFFF"/>
                </a:solidFill>
                <a:latin typeface="Arial"/>
                <a:cs typeface="Arial"/>
              </a:rPr>
              <a:t>dụng</a:t>
            </a:r>
            <a:endParaRPr sz="1750" dirty="0">
              <a:latin typeface="Arial"/>
              <a:cs typeface="Arial"/>
            </a:endParaRPr>
          </a:p>
        </p:txBody>
      </p:sp>
      <p:sp>
        <p:nvSpPr>
          <p:cNvPr id="18" name="object 16"/>
          <p:cNvSpPr/>
          <p:nvPr/>
        </p:nvSpPr>
        <p:spPr>
          <a:xfrm>
            <a:off x="3735196" y="2879711"/>
            <a:ext cx="313055" cy="313055"/>
          </a:xfrm>
          <a:custGeom>
            <a:avLst/>
            <a:gdLst/>
            <a:ahLst/>
            <a:cxnLst/>
            <a:rect l="l" t="t" r="r" b="b"/>
            <a:pathLst>
              <a:path w="313055" h="313055">
                <a:moveTo>
                  <a:pt x="50800" y="0"/>
                </a:moveTo>
                <a:lnTo>
                  <a:pt x="103124" y="52324"/>
                </a:lnTo>
                <a:lnTo>
                  <a:pt x="0" y="155448"/>
                </a:lnTo>
                <a:lnTo>
                  <a:pt x="157099" y="312547"/>
                </a:lnTo>
                <a:lnTo>
                  <a:pt x="260223" y="209423"/>
                </a:lnTo>
                <a:lnTo>
                  <a:pt x="306453" y="209423"/>
                </a:lnTo>
                <a:lnTo>
                  <a:pt x="284861" y="27813"/>
                </a:lnTo>
                <a:lnTo>
                  <a:pt x="50800" y="0"/>
                </a:lnTo>
                <a:close/>
              </a:path>
              <a:path w="313055" h="313055">
                <a:moveTo>
                  <a:pt x="306453" y="209423"/>
                </a:moveTo>
                <a:lnTo>
                  <a:pt x="260223" y="209423"/>
                </a:lnTo>
                <a:lnTo>
                  <a:pt x="312674" y="261747"/>
                </a:lnTo>
                <a:lnTo>
                  <a:pt x="306453" y="209423"/>
                </a:lnTo>
                <a:close/>
              </a:path>
            </a:pathLst>
          </a:custGeom>
          <a:solidFill>
            <a:srgbClr val="B5CA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7"/>
          <p:cNvSpPr txBox="1">
            <a:spLocks noGrp="1"/>
          </p:cNvSpPr>
          <p:nvPr>
            <p:ph type="title"/>
          </p:nvPr>
        </p:nvSpPr>
        <p:spPr>
          <a:xfrm>
            <a:off x="797623" y="152400"/>
            <a:ext cx="7248018" cy="136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spc="-200" dirty="0"/>
              <a:t>Chu</a:t>
            </a:r>
            <a:r>
              <a:rPr spc="-204" dirty="0"/>
              <a:t> </a:t>
            </a:r>
            <a:r>
              <a:rPr spc="-35" dirty="0"/>
              <a:t>trình</a:t>
            </a:r>
          </a:p>
          <a:p>
            <a:pPr algn="ctr"/>
            <a:r>
              <a:rPr spc="-155" dirty="0"/>
              <a:t>Trải</a:t>
            </a:r>
            <a:r>
              <a:rPr spc="-235" dirty="0"/>
              <a:t> </a:t>
            </a:r>
            <a:r>
              <a:rPr spc="-110" dirty="0"/>
              <a:t>nghiệm</a:t>
            </a:r>
          </a:p>
        </p:txBody>
      </p:sp>
    </p:spTree>
    <p:extLst>
      <p:ext uri="{BB962C8B-B14F-4D97-AF65-F5344CB8AC3E}">
        <p14:creationId xmlns:p14="http://schemas.microsoft.com/office/powerpoint/2010/main" val="1677864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11346-0D6E-445F-9C3A-A4E41FF6A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53A3C-B9B8-419C-B2EF-121D442F8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30380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BF97F-A561-486D-823E-967841EA7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/>
              <a:t>Hoạt động nhóm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64619-A307-40DF-B604-70B973689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/>
              <a:t>Mỗi nhóm tìm hiểu về các bạn </a:t>
            </a:r>
          </a:p>
          <a:p>
            <a:r>
              <a:rPr lang="vi-VN" dirty="0"/>
              <a:t>So sánh bản thân với các thành viên trong nhóm về: </a:t>
            </a:r>
          </a:p>
          <a:p>
            <a:pPr marL="0" indent="0">
              <a:buNone/>
            </a:pPr>
            <a:r>
              <a:rPr lang="vi-VN" dirty="0"/>
              <a:t>1/ Ngoại hình;</a:t>
            </a:r>
          </a:p>
          <a:p>
            <a:pPr marL="0" indent="0">
              <a:buNone/>
            </a:pPr>
            <a:r>
              <a:rPr lang="vi-VN" dirty="0"/>
              <a:t>2/ Sở thích;</a:t>
            </a:r>
          </a:p>
          <a:p>
            <a:pPr marL="0" indent="0">
              <a:buNone/>
            </a:pPr>
            <a:r>
              <a:rPr lang="vi-VN" dirty="0"/>
              <a:t>3/ Sở trường;</a:t>
            </a:r>
          </a:p>
          <a:p>
            <a:pPr marL="0" indent="0">
              <a:buNone/>
            </a:pPr>
            <a:r>
              <a:rPr lang="vi-VN" dirty="0"/>
              <a:t>4/ Cách ứng xử với bạn;</a:t>
            </a:r>
          </a:p>
          <a:p>
            <a:pPr marL="0" indent="0">
              <a:buNone/>
            </a:pPr>
            <a:endParaRPr lang="vi-VN" dirty="0"/>
          </a:p>
          <a:p>
            <a:pPr marL="0" indent="0">
              <a:buNone/>
            </a:pP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952183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</TotalTime>
  <Words>2323</Words>
  <Application>Microsoft Office PowerPoint</Application>
  <PresentationFormat>On-screen Show (4:3)</PresentationFormat>
  <Paragraphs>322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DejaVu Sans</vt:lpstr>
      <vt:lpstr>Times New Roman</vt:lpstr>
      <vt:lpstr>Office Theme</vt:lpstr>
      <vt:lpstr>ỦY BAN NHÂN DÂN QUẬN 8 PHÒNG GIÁO DỤC VÀ ĐÀO TẠO</vt:lpstr>
      <vt:lpstr>Trải nghiệm là gì? </vt:lpstr>
      <vt:lpstr>Trải nghiệm là gì? </vt:lpstr>
      <vt:lpstr>PowerPoint Presentation</vt:lpstr>
      <vt:lpstr>PowerPoint Presentation</vt:lpstr>
      <vt:lpstr>PowerPoint Presentation</vt:lpstr>
      <vt:lpstr>Chu trình Trải nghiệm</vt:lpstr>
      <vt:lpstr>PowerPoint Presentation</vt:lpstr>
      <vt:lpstr>Hoạt động nhóm</vt:lpstr>
      <vt:lpstr>Hoạt động nhóm</vt:lpstr>
      <vt:lpstr>Giới thiệu</vt:lpstr>
      <vt:lpstr>Nhận xét</vt:lpstr>
      <vt:lpstr>Các hoạt động đã triển khai từ đầu giờ?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Đánh giá (tự đánh giá)</vt:lpstr>
      <vt:lpstr>PowerPoint Presentation</vt:lpstr>
      <vt:lpstr>PowerPoint Presentation</vt:lpstr>
      <vt:lpstr>PowerPoint Presentation</vt:lpstr>
      <vt:lpstr>PowerPoint Presentation</vt:lpstr>
      <vt:lpstr>Đánh giá về hoạt động (Ghi giấy)</vt:lpstr>
      <vt:lpstr>Nếp nghĩ của bạn</vt:lpstr>
      <vt:lpstr>Nếp nghĩ phát triển</vt:lpstr>
      <vt:lpstr>Một vài tiếp cận giáo dục</vt:lpstr>
      <vt:lpstr>PowerPoint Presentation</vt:lpstr>
      <vt:lpstr>PowerPoint Presentation</vt:lpstr>
      <vt:lpstr>PowerPoint Presentation</vt:lpstr>
      <vt:lpstr>S = A × E2</vt:lpstr>
      <vt:lpstr>S = A(E) × E2</vt:lpstr>
      <vt:lpstr>Thực hành</vt:lpstr>
      <vt:lpstr>Thực hành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Thien Hoang</dc:creator>
  <cp:lastModifiedBy>lk</cp:lastModifiedBy>
  <cp:revision>35</cp:revision>
  <cp:lastPrinted>2018-10-11T00:43:20Z</cp:lastPrinted>
  <dcterms:created xsi:type="dcterms:W3CDTF">2018-08-03T12:35:41Z</dcterms:created>
  <dcterms:modified xsi:type="dcterms:W3CDTF">2018-10-12T03:53:43Z</dcterms:modified>
</cp:coreProperties>
</file>