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0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3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4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0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6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0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6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DC07B-2B08-4E6C-9F9E-3BB8854A230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ABD3C-5093-471A-9341-DA58A96C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beo\border\a9838a415f5c8f19b60cb571a56796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0"/>
            <a:ext cx="9116291" cy="684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26562"/>
            <a:ext cx="7023894" cy="2590800"/>
          </a:xfrm>
        </p:spPr>
        <p:txBody>
          <a:bodyPr/>
          <a:lstStyle/>
          <a:p>
            <a:r>
              <a:rPr lang="en-US" sz="4400" u="sng" dirty="0" smtClean="0">
                <a:solidFill>
                  <a:srgbClr val="FF0066"/>
                </a:solidFill>
                <a:latin typeface="Times New Roman" pitchFamily="18" charset="0"/>
              </a:rPr>
              <a:t>Unit 8:</a:t>
            </a:r>
            <a:r>
              <a:rPr lang="en-US" sz="4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IT’S HOT TODAY!</a:t>
            </a:r>
            <a:r>
              <a:rPr lang="en-US" sz="4400" b="1" dirty="0" smtClean="0">
                <a:solidFill>
                  <a:srgbClr val="92D050"/>
                </a:solidFill>
                <a:latin typeface="Times New Roman" pitchFamily="18" charset="0"/>
              </a:rPr>
              <a:t/>
            </a:r>
            <a:br>
              <a:rPr lang="en-US" sz="4400" b="1" dirty="0" smtClean="0">
                <a:solidFill>
                  <a:srgbClr val="92D050"/>
                </a:solidFill>
                <a:latin typeface="Times New Roman" pitchFamily="18" charset="0"/>
              </a:rPr>
            </a:b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</a:rPr>
              <a:t>BG</a:t>
            </a:r>
            <a:r>
              <a:rPr lang="en-US" sz="4400" b="1" u="sng" dirty="0" smtClean="0">
                <a:solidFill>
                  <a:srgbClr val="FF6600"/>
                </a:solidFill>
                <a:latin typeface="Times New Roman" pitchFamily="18" charset="0"/>
              </a:rPr>
              <a:t/>
            </a:r>
            <a:br>
              <a:rPr lang="en-US" sz="4400" b="1" u="sng" dirty="0" smtClean="0">
                <a:solidFill>
                  <a:srgbClr val="FF6600"/>
                </a:solidFill>
                <a:latin typeface="Times New Roman" pitchFamily="18" charset="0"/>
              </a:rPr>
            </a:br>
            <a:r>
              <a:rPr lang="en-US" sz="4400" u="sng" dirty="0" smtClean="0">
                <a:solidFill>
                  <a:srgbClr val="FF0066"/>
                </a:solidFill>
                <a:latin typeface="Times New Roman" pitchFamily="18" charset="0"/>
              </a:rPr>
              <a:t>Lesson One:</a:t>
            </a:r>
            <a:r>
              <a:rPr lang="en-US" sz="4400" dirty="0" smtClean="0">
                <a:solidFill>
                  <a:srgbClr val="FF0066"/>
                </a:solidFill>
                <a:latin typeface="Times New Roman" pitchFamily="18" charset="0"/>
              </a:rPr>
              <a:t>  </a:t>
            </a:r>
            <a:r>
              <a:rPr lang="en-US" sz="4400" b="1" dirty="0" smtClean="0">
                <a:solidFill>
                  <a:srgbClr val="92D050"/>
                </a:solidFill>
                <a:latin typeface="Times New Roman" pitchFamily="18" charset="0"/>
              </a:rPr>
              <a:t>WORDS</a:t>
            </a:r>
            <a: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</a:rPr>
            </a:b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7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4"/>
    </mc:Choice>
    <mc:Fallback>
      <p:transition spd="slow" advTm="15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istrator\Desktop\beo\border\stock-photo-cute-watercolor-flower-frame-background-with-red-roses-invitation-wedding-card-birthday-card-530243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/>
          </p:cNvSpPr>
          <p:nvPr/>
        </p:nvSpPr>
        <p:spPr>
          <a:xfrm>
            <a:off x="457200" y="1600200"/>
            <a:ext cx="7467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 FOR PART I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1.Write words about </a:t>
            </a:r>
            <a:r>
              <a:rPr lang="vi-VN" sz="5100" b="1" dirty="0" smtClean="0">
                <a:cs typeface="Times New Roman" pitchFamily="18" charset="0"/>
              </a:rPr>
              <a:t>the </a:t>
            </a: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weather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raining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100" u="sng" dirty="0" err="1" smtClean="0">
                <a:latin typeface="Times New Roman" pitchFamily="18" charset="0"/>
                <a:cs typeface="Times New Roman" pitchFamily="18" charset="0"/>
              </a:rPr>
              <a:t>raining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raining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raining      </a:t>
            </a:r>
            <a:br>
              <a:rPr lang="en-US" sz="51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2. Match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3058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05"/>
    </mc:Choice>
    <mc:Fallback>
      <p:transition spd="slow" advTm="4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Administrator\Desktop\beo\border\stock-photo-cute-watercolor-flower-frame-background-with-red-roses-invitation-wedding-card-birthday-card-530243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/>
          </p:cNvSpPr>
          <p:nvPr/>
        </p:nvSpPr>
        <p:spPr>
          <a:xfrm>
            <a:off x="685800" y="1752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 FOR PART 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Look and write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8001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7"/>
    </mc:Choice>
    <mc:Fallback>
      <p:transition spd="slow" advTm="2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beo\border\990fbfc0a706d520a7565665d6cb13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083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7800" y="2286000"/>
            <a:ext cx="7162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b="1" u="sng" smtClean="0">
                <a:solidFill>
                  <a:srgbClr val="FF0000"/>
                </a:solidFill>
                <a:cs typeface="Times New Roman" pitchFamily="18" charset="0"/>
              </a:rPr>
              <a:t>To identify more words for </a:t>
            </a:r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weather activities</a:t>
            </a:r>
            <a:r>
              <a:rPr lang="en-US" sz="4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i="1" smtClean="0">
                <a:latin typeface="Times New Roman" pitchFamily="18" charset="0"/>
                <a:cs typeface="Times New Roman" pitchFamily="18" charset="0"/>
              </a:rPr>
              <a:t>( Tiếp theo chúng ta sẽ nhận biết về các hoạt động)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73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9"/>
    </mc:Choice>
    <mc:Fallback>
      <p:transition spd="slow" advTm="1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25613" y="4811713"/>
            <a:ext cx="6229350" cy="1436687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9600" b="1" dirty="0">
                <a:latin typeface="Times New Roman"/>
                <a:ea typeface="Calibri"/>
                <a:cs typeface="Times New Roman"/>
              </a:rPr>
              <a:t>fly a kite</a:t>
            </a:r>
            <a:endParaRPr lang="en-US" sz="6600" b="1" dirty="0">
              <a:ea typeface="Calibri"/>
              <a:cs typeface="Times New Roma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552450"/>
            <a:ext cx="640715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6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4"/>
    </mc:Choice>
    <mc:Fallback>
      <p:transition spd="slow" advTm="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3088" y="4953000"/>
            <a:ext cx="8077200" cy="1436688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8000" b="1" dirty="0">
                <a:latin typeface="Times New Roman"/>
                <a:ea typeface="Calibri"/>
                <a:cs typeface="Times New Roman"/>
              </a:rPr>
              <a:t>make a snowman</a:t>
            </a:r>
            <a:endParaRPr lang="en-US" sz="8000" b="1" dirty="0">
              <a:ea typeface="Calibri"/>
              <a:cs typeface="Times New Roma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00063"/>
            <a:ext cx="6126162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2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0"/>
    </mc:Choice>
    <mc:Fallback>
      <p:transition spd="slow" advTm="1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25613" y="4811713"/>
            <a:ext cx="6229350" cy="1436687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9600" b="1" dirty="0">
                <a:latin typeface="Times New Roman"/>
                <a:ea typeface="Calibri"/>
                <a:cs typeface="Times New Roman"/>
              </a:rPr>
              <a:t>go outside</a:t>
            </a:r>
            <a:endParaRPr lang="en-US" sz="6600" b="1" dirty="0">
              <a:ea typeface="Calibri"/>
              <a:cs typeface="Times New Roma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533400"/>
            <a:ext cx="6389688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3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4"/>
    </mc:Choice>
    <mc:Fallback>
      <p:transition spd="slow" advTm="1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beo\border\402ef8d303e5573addce81639b84d5a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5900" r="4646" b="8994"/>
          <a:stretch/>
        </p:blipFill>
        <p:spPr bwMode="auto">
          <a:xfrm>
            <a:off x="0" y="-13855"/>
            <a:ext cx="9144000" cy="68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2" y="2362200"/>
            <a:ext cx="9525000" cy="281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u="sng" dirty="0" smtClean="0">
                <a:latin typeface="Times New Roman" pitchFamily="18" charset="0"/>
                <a:cs typeface="Times New Roman" pitchFamily="18" charset="0"/>
              </a:rPr>
              <a:t>Sing the song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What’s the weather like today?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22"/>
    </mc:Choice>
    <mc:Fallback>
      <p:transition spd="slow" advTm="14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istrator\Desktop\beo\border\stock-photo-cute-watercolor-flower-frame-background-with-red-roses-invitation-wedding-card-birthday-card-530243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/>
          </p:cNvSpPr>
          <p:nvPr/>
        </p:nvSpPr>
        <p:spPr>
          <a:xfrm>
            <a:off x="457200" y="1600200"/>
            <a:ext cx="7467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 FOR PART II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1.Write </a:t>
            </a:r>
            <a:r>
              <a:rPr lang="en-US" sz="5100" b="1" smtClean="0">
                <a:latin typeface="Times New Roman" pitchFamily="18" charset="0"/>
                <a:cs typeface="Times New Roman" pitchFamily="18" charset="0"/>
              </a:rPr>
              <a:t>words </a:t>
            </a:r>
            <a:r>
              <a:rPr lang="en-US" sz="51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fly a kite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fly a kite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fly a kite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 fly a kite</a:t>
            </a:r>
            <a:r>
              <a:rPr lang="en-US" sz="5100" u="sng" dirty="0" smtClean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en-US" sz="51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2. Circle and correct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7696200" cy="2514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77"/>
    </mc:Choice>
    <mc:Fallback>
      <p:transition spd="slow" advTm="4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istrator\Desktop\beo\border\stock-photo-cute-watercolor-flower-frame-background-with-red-roses-invitation-wedding-card-birthday-card-530243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/>
          </p:cNvSpPr>
          <p:nvPr/>
        </p:nvSpPr>
        <p:spPr>
          <a:xfrm>
            <a:off x="457200" y="1600200"/>
            <a:ext cx="7467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 FOR PART II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60000"/>
              </a:lnSpc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3. Match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3276600"/>
            <a:ext cx="8001000" cy="25908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1"/>
    </mc:Choice>
    <mc:Fallback>
      <p:transition spd="slow" advTm="1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beo\border\94fb3a17f5f197949137b3d1605326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36" y="1600200"/>
            <a:ext cx="8153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Goodbye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0066"/>
                </a:solidFill>
              </a:rPr>
              <a:t> 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See you soon!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4"/>
    </mc:Choice>
    <mc:Fallback>
      <p:transition spd="slow" advTm="1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beo\border\990fbfc0a706d520a7565665d6cb13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4636"/>
            <a:ext cx="924083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9200" y="2175164"/>
            <a:ext cx="6400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vi-VN" sz="4800" b="1" u="sng" dirty="0" smtClean="0">
                <a:solidFill>
                  <a:srgbClr val="FF0000"/>
                </a:solidFill>
                <a:cs typeface="Times New Roman" pitchFamily="18" charset="0"/>
              </a:rPr>
              <a:t>To identify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weather</a:t>
            </a:r>
            <a:r>
              <a:rPr lang="vi-VN" sz="4800" b="1" u="sng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 smtClean="0">
                <a:cs typeface="Times New Roman" pitchFamily="18" charset="0"/>
              </a:rPr>
              <a:t>tính từ dùng để mô tả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7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8"/>
    </mc:Choice>
    <mc:Fallback>
      <p:transition spd="slow" advTm="2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2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687513" y="4953000"/>
            <a:ext cx="5997575" cy="144780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raining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477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4"/>
    </mc:Choice>
    <mc:Fallback>
      <p:transition spd="slow" advTm="1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25613" y="4811713"/>
            <a:ext cx="6229350" cy="1436687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9600" b="1" dirty="0">
                <a:latin typeface="Times New Roman"/>
                <a:ea typeface="Calibri"/>
                <a:cs typeface="Times New Roman"/>
              </a:rPr>
              <a:t>windy</a:t>
            </a:r>
            <a:endParaRPr lang="en-US" sz="9600" b="1" dirty="0"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81000"/>
            <a:ext cx="62261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2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2"/>
    </mc:Choice>
    <mc:Fallback>
      <p:transition spd="slow" advTm="1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47850" y="5000625"/>
            <a:ext cx="5967413" cy="129540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9600" b="1" dirty="0">
                <a:latin typeface="Times New Roman"/>
                <a:ea typeface="Calibri"/>
                <a:cs typeface="Times New Roman"/>
              </a:rPr>
              <a:t>hot</a:t>
            </a:r>
            <a:endParaRPr lang="en-US" sz="9600" b="1" dirty="0"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8325"/>
            <a:ext cx="60198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1"/>
    </mc:Choice>
    <mc:Fallback>
      <p:transition spd="slow" advTm="1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14400" y="4953000"/>
            <a:ext cx="7239000" cy="152400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9600" b="1" dirty="0">
                <a:latin typeface="Times New Roman"/>
                <a:ea typeface="Calibri"/>
                <a:cs typeface="Times New Roman"/>
              </a:rPr>
              <a:t>snowing</a:t>
            </a:r>
            <a:endParaRPr lang="en-US" sz="9600" b="1" dirty="0">
              <a:ea typeface="Calibri"/>
              <a:cs typeface="Times New Roman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685800"/>
            <a:ext cx="58896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4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0"/>
    </mc:Choice>
    <mc:Fallback>
      <p:transition spd="slow" advTm="10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dministrator\Desktop\beo\border\zcSD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36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71600" y="5105400"/>
            <a:ext cx="6151563" cy="137160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sunny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914400"/>
            <a:ext cx="59134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"/>
    </mc:Choice>
    <mc:Fallback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/>
          </p:cNvSpPr>
          <p:nvPr/>
        </p:nvSpPr>
        <p:spPr>
          <a:xfrm>
            <a:off x="457200" y="3162300"/>
            <a:ext cx="86868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4000" b="1" smtClean="0"/>
              <a:t>( </a:t>
            </a:r>
            <a:r>
              <a:rPr lang="vi-VN" sz="3600" i="1" u="sng" smtClean="0"/>
              <a:t>Khi mô tả thời tiết chúng ta dùng mẫu câu:</a:t>
            </a:r>
            <a:r>
              <a:rPr lang="vi-VN" sz="3600" b="1" smtClean="0"/>
              <a:t>)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vi-VN" sz="4000" b="1" smtClean="0"/>
              <a:t>	</a:t>
            </a:r>
            <a:r>
              <a:rPr lang="vi-VN" sz="4000" b="1" smtClean="0">
                <a:solidFill>
                  <a:srgbClr val="FF0000"/>
                </a:solidFill>
              </a:rPr>
              <a:t>It’s + tính từ mô tả thời tiết.</a:t>
            </a:r>
            <a:r>
              <a:rPr lang="en-US" sz="4000" smtClean="0">
                <a:solidFill>
                  <a:srgbClr val="FF0000"/>
                </a:solidFill>
              </a:rPr>
              <a:t/>
            </a:r>
            <a:br>
              <a:rPr lang="en-US" sz="4000" smtClean="0">
                <a:solidFill>
                  <a:srgbClr val="FF0000"/>
                </a:solidFill>
              </a:rPr>
            </a:br>
            <a:r>
              <a:rPr lang="vi-VN" sz="4000" b="1" smtClean="0"/>
              <a:t>Eg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vi-VN" sz="4000" b="1" smtClean="0"/>
              <a:t>	It’s raining. ( Trời mưa )</a:t>
            </a:r>
            <a:endParaRPr lang="en-US" sz="400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0"/>
    </mc:Choice>
    <mc:Fallback>
      <p:transition spd="slow" advTm="1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beo\border\9f489d6ad97fa0f342f2d477cfbfb0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 b="4579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0" y="1371600"/>
            <a:ext cx="9144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***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smtClean="0">
                <a:cs typeface="Times New Roman" pitchFamily="18" charset="0"/>
              </a:rPr>
              <a:t>thời tiết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smtClean="0">
                <a:cs typeface="Times New Roman" pitchFamily="18" charset="0"/>
              </a:rPr>
              <a:t>dùng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Question: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What’s the weather like?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Answer: It’s sunny. (</a:t>
            </a:r>
            <a:r>
              <a:rPr lang="vi-VN" sz="4000" b="1" dirty="0" smtClean="0">
                <a:cs typeface="Times New Roman" pitchFamily="18" charset="0"/>
              </a:rPr>
              <a:t>Trời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14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6"/>
    </mc:Choice>
    <mc:Fallback>
      <p:transition spd="slow" advTm="2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105</Words>
  <Application>Microsoft Office PowerPoint</Application>
  <PresentationFormat>On-screen Show (4:3)</PresentationFormat>
  <Paragraphs>23</Paragraphs>
  <Slides>20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6</cp:revision>
  <dcterms:created xsi:type="dcterms:W3CDTF">2020-03-19T16:44:58Z</dcterms:created>
  <dcterms:modified xsi:type="dcterms:W3CDTF">2020-03-19T17:32:43Z</dcterms:modified>
</cp:coreProperties>
</file>