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3" r:id="rId3"/>
    <p:sldId id="320" r:id="rId4"/>
    <p:sldId id="294" r:id="rId5"/>
    <p:sldId id="316" r:id="rId6"/>
    <p:sldId id="311" r:id="rId7"/>
    <p:sldId id="261" r:id="rId8"/>
    <p:sldId id="273" r:id="rId9"/>
    <p:sldId id="291" r:id="rId10"/>
    <p:sldId id="292" r:id="rId11"/>
    <p:sldId id="319" r:id="rId12"/>
    <p:sldId id="268" r:id="rId13"/>
    <p:sldId id="275" r:id="rId14"/>
    <p:sldId id="276" r:id="rId15"/>
    <p:sldId id="302" r:id="rId16"/>
    <p:sldId id="293" r:id="rId17"/>
    <p:sldId id="303"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2F247-3426-44B9-B556-A0CD6ECD74E2}">
          <p14:sldIdLst>
            <p14:sldId id="256"/>
            <p14:sldId id="283"/>
            <p14:sldId id="320"/>
            <p14:sldId id="294"/>
            <p14:sldId id="316"/>
            <p14:sldId id="311"/>
            <p14:sldId id="261"/>
            <p14:sldId id="273"/>
            <p14:sldId id="291"/>
            <p14:sldId id="292"/>
            <p14:sldId id="319"/>
            <p14:sldId id="268"/>
            <p14:sldId id="275"/>
            <p14:sldId id="276"/>
            <p14:sldId id="302"/>
            <p14:sldId id="293"/>
            <p14:sldId id="303"/>
            <p14:sldId id="26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94384" autoAdjust="0"/>
  </p:normalViewPr>
  <p:slideViewPr>
    <p:cSldViewPr snapToGrid="0">
      <p:cViewPr varScale="1">
        <p:scale>
          <a:sx n="86" d="100"/>
          <a:sy n="86" d="100"/>
        </p:scale>
        <p:origin x="19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2" Type="http://schemas.openxmlformats.org/officeDocument/2006/relationships/image" Target="../media/image4.jpg"/><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gif"/><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 Id="rId14" Type="http://schemas.microsoft.com/office/2007/relationships/hdphoto" Target="../media/hdphoto7.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633" y="3343701"/>
            <a:ext cx="9144000" cy="1667516"/>
          </a:xfrm>
        </p:spPr>
        <p:txBody>
          <a:bodyPr anchor="ctr">
            <a:normAutofit/>
          </a:bodyPr>
          <a:lstStyle>
            <a:lvl1pPr algn="l">
              <a:defRPr sz="5400">
                <a:latin typeface="UTM Duepuntozero" panose="0204060305050602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04633" y="5119007"/>
            <a:ext cx="9144000" cy="1237343"/>
          </a:xfrm>
        </p:spPr>
        <p:txBody>
          <a:bodyPr>
            <a:normAutofit/>
          </a:bodyPr>
          <a:lstStyle>
            <a:lvl1pPr marL="0" indent="0" algn="l">
              <a:buNone/>
              <a:defRPr sz="3200">
                <a:latin typeface="UTM Duepuntozer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1CA74-CAC5-4020-8697-079ED1D92C55}" type="datetimeFigureOut">
              <a:rPr lang="en-US" smtClean="0"/>
              <a:t>14/10/2018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pic>
        <p:nvPicPr>
          <p:cNvPr id="7" name="Picture 6"/>
          <p:cNvPicPr/>
          <p:nvPr/>
        </p:nvPicPr>
        <p:blipFill>
          <a:blip r:embed="rId3">
            <a:extLst>
              <a:ext uri="{BEBA8EAE-BF5A-486C-A8C5-ECC9F3942E4B}">
                <a14:imgProps xmlns:a14="http://schemas.microsoft.com/office/drawing/2010/main">
                  <a14:imgLayer r:embed="rId4">
                    <a14:imgEffect>
                      <a14:backgroundRemoval t="6186" b="93814" l="9756" r="9512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25948" y="4909688"/>
            <a:ext cx="1101981" cy="1340988"/>
          </a:xfrm>
          <a:prstGeom prst="rect">
            <a:avLst/>
          </a:prstGeom>
          <a:noFill/>
          <a:ln>
            <a:noFill/>
          </a:ln>
        </p:spPr>
      </p:pic>
      <p:pic>
        <p:nvPicPr>
          <p:cNvPr id="8" name="Picture 7"/>
          <p:cNvPicPr/>
          <p:nvPr/>
        </p:nvPicPr>
        <p:blipFill>
          <a:blip r:embed="rId5">
            <a:extLst>
              <a:ext uri="{BEBA8EAE-BF5A-486C-A8C5-ECC9F3942E4B}">
                <a14:imgProps xmlns:a14="http://schemas.microsoft.com/office/drawing/2010/main">
                  <a14:imgLayer r:embed="rId6">
                    <a14:imgEffect>
                      <a14:backgroundRemoval t="10000" b="95000" l="3297" r="9340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2554" y="1672202"/>
            <a:ext cx="1318587" cy="1360965"/>
          </a:xfrm>
          <a:prstGeom prst="rect">
            <a:avLst/>
          </a:prstGeom>
          <a:noFill/>
          <a:ln>
            <a:noFill/>
          </a:ln>
        </p:spPr>
      </p:pic>
      <p:pic>
        <p:nvPicPr>
          <p:cNvPr id="9" name="Picture 8"/>
          <p:cNvPicPr/>
          <p:nvPr/>
        </p:nvPicPr>
        <p:blipFill>
          <a:blip r:embed="rId7">
            <a:extLst>
              <a:ext uri="{BEBA8EAE-BF5A-486C-A8C5-ECC9F3942E4B}">
                <a14:imgProps xmlns:a14="http://schemas.microsoft.com/office/drawing/2010/main">
                  <a14:imgLayer r:embed="rId8">
                    <a14:imgEffect>
                      <a14:backgroundRemoval t="5747" b="89655" l="9375" r="9791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53385" y="-1840438"/>
            <a:ext cx="1246496" cy="1242486"/>
          </a:xfrm>
          <a:prstGeom prst="rect">
            <a:avLst/>
          </a:prstGeom>
          <a:noFill/>
          <a:ln>
            <a:noFill/>
          </a:ln>
        </p:spPr>
      </p:pic>
      <p:pic>
        <p:nvPicPr>
          <p:cNvPr id="10" name="Picture 9"/>
          <p:cNvPicPr/>
          <p:nvPr/>
        </p:nvPicPr>
        <p:blipFill>
          <a:blip r:embed="rId9">
            <a:extLst>
              <a:ext uri="{BEBA8EAE-BF5A-486C-A8C5-ECC9F3942E4B}">
                <a14:imgProps xmlns:a14="http://schemas.microsoft.com/office/drawing/2010/main">
                  <a14:imgLayer r:embed="rId10">
                    <a14:imgEffect>
                      <a14:backgroundRemoval t="1124" b="97753" l="5495" r="9780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6750" y="-2269636"/>
            <a:ext cx="1253758" cy="1216042"/>
          </a:xfrm>
          <a:prstGeom prst="rect">
            <a:avLst/>
          </a:prstGeom>
          <a:noFill/>
          <a:ln>
            <a:noFill/>
          </a:ln>
        </p:spPr>
      </p:pic>
      <p:pic>
        <p:nvPicPr>
          <p:cNvPr id="11" name="Picture 10"/>
          <p:cNvPicPr/>
          <p:nvPr/>
        </p:nvPicPr>
        <p:blipFill>
          <a:blip r:embed="rId11">
            <a:extLst>
              <a:ext uri="{BEBA8EAE-BF5A-486C-A8C5-ECC9F3942E4B}">
                <a14:imgProps xmlns:a14="http://schemas.microsoft.com/office/drawing/2010/main">
                  <a14:imgLayer r:embed="rId12">
                    <a14:imgEffect>
                      <a14:backgroundRemoval t="0" b="98851" l="0" r="9659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53241" y="2099867"/>
            <a:ext cx="1261281" cy="1243834"/>
          </a:xfrm>
          <a:prstGeom prst="rect">
            <a:avLst/>
          </a:prstGeom>
          <a:noFill/>
          <a:ln>
            <a:noFill/>
          </a:ln>
        </p:spPr>
      </p:pic>
      <p:pic>
        <p:nvPicPr>
          <p:cNvPr id="12" name="Picture 11"/>
          <p:cNvPicPr/>
          <p:nvPr/>
        </p:nvPicPr>
        <p:blipFill>
          <a:blip r:embed="rId13">
            <a:extLst>
              <a:ext uri="{BEBA8EAE-BF5A-486C-A8C5-ECC9F3942E4B}">
                <a14:imgProps xmlns:a14="http://schemas.microsoft.com/office/drawing/2010/main">
                  <a14:imgLayer r:embed="rId14">
                    <a14:imgEffect>
                      <a14:backgroundRemoval t="5155" b="96907" l="2532" r="9367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71239" y="2039942"/>
            <a:ext cx="1230995" cy="1303759"/>
          </a:xfrm>
          <a:prstGeom prst="rect">
            <a:avLst/>
          </a:prstGeom>
          <a:noFill/>
          <a:ln>
            <a:noFill/>
          </a:ln>
        </p:spPr>
      </p:pic>
      <p:pic>
        <p:nvPicPr>
          <p:cNvPr id="13" name="Picture 14" descr="Image result for magician clipart"/>
          <p:cNvPicPr>
            <a:picLocks noChangeAspect="1" noChangeArrowheads="1" noCrop="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38773" y="743521"/>
            <a:ext cx="2308225" cy="160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14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repeatCount="indefinite" accel="50000" decel="50000" fill="hold" nodeType="withEffect">
                                  <p:stCondLst>
                                    <p:cond delay="0"/>
                                  </p:stCondLst>
                                  <p:childTnLst>
                                    <p:animMotion origin="layout" path="M -1.45833E-6 2.59259E-6 L 0.0888 2.59259E-6 C 0.12852 2.59259E-6 0.17761 -0.19584 0.17761 -0.35463 L 0.17761 -0.70926 " pathEditMode="relative" rAng="0" ptsTypes="AAAA">
                                      <p:cBhvr>
                                        <p:cTn id="6" dur="3000" fill="hold"/>
                                        <p:tgtEl>
                                          <p:spTgt spid="7"/>
                                        </p:tgtEl>
                                        <p:attrNameLst>
                                          <p:attrName>ppt_x</p:attrName>
                                          <p:attrName>ppt_y</p:attrName>
                                        </p:attrNameLst>
                                      </p:cBhvr>
                                      <p:rCtr x="8880" y="-35463"/>
                                    </p:animMotion>
                                  </p:childTnLst>
                                </p:cTn>
                              </p:par>
                              <p:par>
                                <p:cTn id="7" presetID="63" presetClass="path" presetSubtype="0" repeatCount="indefinite" accel="50000" decel="50000" fill="hold" nodeType="withEffect">
                                  <p:stCondLst>
                                    <p:cond delay="0"/>
                                  </p:stCondLst>
                                  <p:childTnLst>
                                    <p:animMotion origin="layout" path="M 0.00716 0.00717 L 0.29036 -0.0088 " pathEditMode="relative" rAng="0" ptsTypes="AA">
                                      <p:cBhvr>
                                        <p:cTn id="8" dur="3000" fill="hold"/>
                                        <p:tgtEl>
                                          <p:spTgt spid="8"/>
                                        </p:tgtEl>
                                        <p:attrNameLst>
                                          <p:attrName>ppt_x</p:attrName>
                                          <p:attrName>ppt_y</p:attrName>
                                        </p:attrNameLst>
                                      </p:cBhvr>
                                      <p:rCtr x="14154" y="-810"/>
                                    </p:animMotion>
                                  </p:childTnLst>
                                </p:cTn>
                              </p:par>
                              <p:par>
                                <p:cTn id="9" presetID="42" presetClass="path" presetSubtype="0" repeatCount="indefinite" accel="50000" decel="50000" fill="hold" nodeType="withEffect">
                                  <p:stCondLst>
                                    <p:cond delay="0"/>
                                  </p:stCondLst>
                                  <p:childTnLst>
                                    <p:animMotion origin="layout" path="M -2.5E-6 -9.97466E-18 L -0.01328 0.45 " pathEditMode="relative" rAng="0" ptsTypes="AA">
                                      <p:cBhvr>
                                        <p:cTn id="10" dur="3000" fill="hold"/>
                                        <p:tgtEl>
                                          <p:spTgt spid="9"/>
                                        </p:tgtEl>
                                        <p:attrNameLst>
                                          <p:attrName>ppt_x</p:attrName>
                                          <p:attrName>ppt_y</p:attrName>
                                        </p:attrNameLst>
                                      </p:cBhvr>
                                      <p:rCtr x="-625" y="22361"/>
                                    </p:animMotion>
                                  </p:childTnLst>
                                </p:cTn>
                              </p:par>
                              <p:par>
                                <p:cTn id="11" presetID="39" presetClass="path" presetSubtype="0" repeatCount="indefinite" accel="50000" decel="50000" fill="hold" nodeType="withEffect">
                                  <p:stCondLst>
                                    <p:cond delay="0"/>
                                  </p:stCondLst>
                                  <p:childTnLst>
                                    <p:animMotion origin="layout" path="M -0.02044 0.04028 C -0.03216 0.06713 0.0056 0.15463 0.06354 0.23588 C 0.12383 0.31782 0.18125 0.36342 0.1931 0.33634 C 0.2056 0.30833 0.26211 0.35301 0.32214 0.43611 C 0.37969 0.51782 0.41875 0.60509 0.40703 0.63333 " pathEditMode="relative" rAng="2280000" ptsTypes="AAAAA">
                                      <p:cBhvr>
                                        <p:cTn id="12" dur="3000" fill="hold"/>
                                        <p:tgtEl>
                                          <p:spTgt spid="10"/>
                                        </p:tgtEl>
                                        <p:attrNameLst>
                                          <p:attrName>ppt_x</p:attrName>
                                          <p:attrName>ppt_y</p:attrName>
                                        </p:attrNameLst>
                                      </p:cBhvr>
                                      <p:rCtr x="21380" y="29630"/>
                                    </p:animMotion>
                                  </p:childTnLst>
                                </p:cTn>
                              </p:par>
                              <p:par>
                                <p:cTn id="13" presetID="35" presetClass="path" presetSubtype="0" repeatCount="indefinite" accel="50000" decel="50000" fill="hold" nodeType="withEffect">
                                  <p:stCondLst>
                                    <p:cond delay="0"/>
                                  </p:stCondLst>
                                  <p:childTnLst>
                                    <p:animMotion origin="layout" path="M 3.54167E-6 7.40741E-7 L -0.39779 0.01435 " pathEditMode="relative" rAng="0" ptsTypes="AA">
                                      <p:cBhvr>
                                        <p:cTn id="14" dur="3000" fill="hold"/>
                                        <p:tgtEl>
                                          <p:spTgt spid="11"/>
                                        </p:tgtEl>
                                        <p:attrNameLst>
                                          <p:attrName>ppt_x</p:attrName>
                                          <p:attrName>ppt_y</p:attrName>
                                        </p:attrNameLst>
                                      </p:cBhvr>
                                      <p:rCtr x="-19896" y="718"/>
                                    </p:animMotion>
                                  </p:childTnLst>
                                </p:cTn>
                              </p:par>
                              <p:par>
                                <p:cTn id="15" presetID="41" presetClass="path" presetSubtype="0" repeatCount="indefinite" accel="50000" decel="50000" fill="hold" nodeType="withEffect">
                                  <p:stCondLst>
                                    <p:cond delay="0"/>
                                  </p:stCondLst>
                                  <p:childTnLst>
                                    <p:animMotion origin="layout" path="M 3.33333E-6 -0.00555 C -0.00716 -0.01759 -0.03164 -0.0294 -0.04063 -0.0294 C -0.09506 -0.0294 -0.15118 0.15949 -0.15118 0.34861 C -0.15118 0.25347 -0.1793 0.15949 -0.2056 0.15949 C -0.23373 0.15949 -0.26003 0.2544 -0.26003 0.34861 C -0.26003 0.30139 -0.27383 0.25347 -0.28802 0.25347 C -0.30209 0.25347 -0.31615 0.30023 -0.31615 0.34861 C -0.31615 0.32431 -0.32331 0.30139 -0.33021 0.30139 C -0.33724 0.30139 -0.34401 0.3257 -0.34401 0.34861 C -0.34401 0.33611 -0.34753 0.32431 -0.35118 0.32431 C -0.353 0.32431 -0.35821 0.33658 -0.35821 0.34861 C -0.35821 0.34259 -0.36003 0.33611 -0.36159 0.33611 C -0.36159 0.33495 -0.36511 0.34213 -0.36511 0.34861 C -0.36511 0.34514 -0.36511 0.34259 -0.3668 0.34259 C -0.3668 0.34421 -0.36875 0.34583 -0.36875 0.34861 C -0.36875 0.34699 -0.36875 0.34514 -0.36875 0.34421 C -0.37058 0.34421 -0.37058 0.34514 -0.37058 0.34699 C -0.3724 0.34699 -0.3724 0.34583 -0.3724 0.34421 C -0.37409 0.34421 -0.37409 0.34514 -0.37409 0.34699 " pathEditMode="relative" rAng="0" ptsTypes="AAAAAAAAAAAAAAAAAAA">
                                      <p:cBhvr>
                                        <p:cTn id="16" dur="3000" fill="hold"/>
                                        <p:tgtEl>
                                          <p:spTgt spid="12"/>
                                        </p:tgtEl>
                                        <p:attrNameLst>
                                          <p:attrName>ppt_x</p:attrName>
                                          <p:attrName>ppt_y</p:attrName>
                                        </p:attrNameLst>
                                      </p:cBhvr>
                                      <p:rCtr x="-18711" y="16505"/>
                                    </p:animMotion>
                                  </p:childTnLst>
                                </p:cTn>
                              </p:par>
                              <p:par>
                                <p:cTn id="17" presetID="63" presetClass="path" presetSubtype="0" repeatCount="indefinite" accel="50000" decel="50000" fill="hold" nodeType="withEffect">
                                  <p:stCondLst>
                                    <p:cond delay="0"/>
                                  </p:stCondLst>
                                  <p:childTnLst>
                                    <p:animMotion origin="layout" path="M 2.29167E-6 -4.44444E-6 L 1.17487 -4.44444E-6 " pathEditMode="relative" rAng="0" ptsTypes="AA">
                                      <p:cBhvr>
                                        <p:cTn id="18" dur="10000" fill="hold"/>
                                        <p:tgtEl>
                                          <p:spTgt spid="13"/>
                                        </p:tgtEl>
                                        <p:attrNameLst>
                                          <p:attrName>ppt_x</p:attrName>
                                          <p:attrName>ppt_y</p:attrName>
                                        </p:attrNameLst>
                                      </p:cBhvr>
                                      <p:rCtr x="58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14/10/2018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657895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14/10/2018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92936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14/10/2018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28880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1CA74-CAC5-4020-8697-079ED1D92C55}" type="datetimeFigureOut">
              <a:rPr lang="en-US" smtClean="0"/>
              <a:t>14/10/2018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174280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1CA74-CAC5-4020-8697-079ED1D92C55}" type="datetimeFigureOut">
              <a:rPr lang="en-US" smtClean="0"/>
              <a:t>14/10/2018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714713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1CA74-CAC5-4020-8697-079ED1D92C55}" type="datetimeFigureOut">
              <a:rPr lang="en-US" smtClean="0"/>
              <a:t>14/10/2018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8823237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1CA74-CAC5-4020-8697-079ED1D92C55}" type="datetimeFigureOut">
              <a:rPr lang="en-US" smtClean="0"/>
              <a:t>14/10/2018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55404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1CA74-CAC5-4020-8697-079ED1D92C55}" type="datetimeFigureOut">
              <a:rPr lang="en-US" smtClean="0"/>
              <a:t>14/10/2018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72129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14/10/2018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210087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14/10/2018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83635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1CA74-CAC5-4020-8697-079ED1D92C55}" type="datetimeFigureOut">
              <a:rPr lang="en-US" smtClean="0"/>
              <a:t>14/10/2018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89C3-C83B-4AD5-A21E-522DA13CFE41}" type="slidenum">
              <a:rPr lang="en-US" smtClean="0"/>
              <a:t>‹#›</a:t>
            </a:fld>
            <a:endParaRPr lang="en-US"/>
          </a:p>
        </p:txBody>
      </p:sp>
      <p:pic>
        <p:nvPicPr>
          <p:cNvPr id="7" name="Picture 6"/>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28821" y1="28571" x2="28821" y2="28571"/>
                        <a14:foregroundMark x1="30568" y1="19255" x2="20961" y2="67081"/>
                        <a14:foregroundMark x1="24891" y1="19255" x2="39738" y2="18634"/>
                        <a14:foregroundMark x1="47162" y1="19876" x2="47598" y2="67702"/>
                        <a14:foregroundMark x1="62445" y1="16770" x2="33624" y2="68323"/>
                        <a14:foregroundMark x1="12227" y1="80124" x2="12227" y2="80124"/>
                        <a14:foregroundMark x1="16594" y1="84472" x2="16594" y2="84472"/>
                        <a14:foregroundMark x1="21834" y1="78261" x2="21834" y2="78261"/>
                        <a14:foregroundMark x1="38428" y1="82609" x2="38428" y2="82609"/>
                        <a14:foregroundMark x1="42795" y1="81988" x2="42795" y2="81988"/>
                        <a14:foregroundMark x1="47598" y1="78261" x2="47598" y2="78261"/>
                        <a14:foregroundMark x1="58079" y1="78261" x2="58079" y2="78261"/>
                        <a14:foregroundMark x1="70742" y1="83851" x2="70742" y2="83851"/>
                        <a14:foregroundMark x1="78166" y1="81366" x2="78166" y2="81366"/>
                        <a14:foregroundMark x1="87773" y1="78882" x2="87773" y2="78882"/>
                        <a14:backgroundMark x1="80349" y1="83230" x2="80349" y2="83230"/>
                      </a14:backgroundRemoval>
                    </a14:imgEffect>
                  </a14:imgLayer>
                </a14:imgProps>
              </a:ext>
              <a:ext uri="{28A0092B-C50C-407E-A947-70E740481C1C}">
                <a14:useLocalDpi xmlns:a14="http://schemas.microsoft.com/office/drawing/2010/main" val="0"/>
              </a:ext>
            </a:extLst>
          </a:blip>
          <a:stretch>
            <a:fillRect/>
          </a:stretch>
        </p:blipFill>
        <p:spPr>
          <a:xfrm>
            <a:off x="0" y="0"/>
            <a:ext cx="1632857" cy="1146140"/>
          </a:xfrm>
          <a:prstGeom prst="rect">
            <a:avLst/>
          </a:prstGeom>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373906"/>
            <a:ext cx="1371600" cy="484094"/>
          </a:xfrm>
          <a:prstGeom prst="rect">
            <a:avLst/>
          </a:prstGeom>
        </p:spPr>
      </p:pic>
    </p:spTree>
    <p:extLst>
      <p:ext uri="{BB962C8B-B14F-4D97-AF65-F5344CB8AC3E}">
        <p14:creationId xmlns:p14="http://schemas.microsoft.com/office/powerpoint/2010/main" val="1674102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UTM Duepuntozer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UTM Duepuntozer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UTM Duepuntozer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4.xml"/><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slide" Target="slide4.xm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0.gif"/><Relationship Id="rId9" Type="http://schemas.openxmlformats.org/officeDocument/2006/relationships/image" Target="../media/image24.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42.gif"/><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104633" y="3343701"/>
            <a:ext cx="9144000" cy="1667516"/>
          </a:xfrm>
        </p:spPr>
        <p:txBody>
          <a:bodyPr vert="horz" lIns="91440" tIns="45720" rIns="91440" bIns="45720" rtlCol="0" anchor="ctr">
            <a:normAutofit/>
          </a:bodyPr>
          <a:lstStyle/>
          <a:p>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tập</a:t>
            </a:r>
            <a:r>
              <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tin </a:t>
            </a:r>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học</a:t>
            </a:r>
            <a:endPar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4" name="Subtitle 2"/>
          <p:cNvSpPr>
            <a:spLocks noGrp="1"/>
          </p:cNvSpPr>
          <p:nvPr>
            <p:ph type="subTitle" idx="1"/>
          </p:nvPr>
        </p:nvSpPr>
        <p:spPr>
          <a:xfrm>
            <a:off x="104633" y="5119007"/>
            <a:ext cx="9144000" cy="1237343"/>
          </a:xfrm>
        </p:spPr>
        <p:txBody>
          <a:bodyPr vert="horz" lIns="91440" tIns="45720" rIns="91440" bIns="45720" rtlCol="0">
            <a:normAutofit/>
          </a:bodyPr>
          <a:lstStyle/>
          <a:p>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Chủ</a:t>
            </a:r>
            <a:r>
              <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280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24:</a:t>
            </a:r>
            <a:endPar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60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Sắp xếp dữ liệu</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5" name="Picture 2" descr="Image result for Computer Mouse anim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012" y="3087940"/>
            <a:ext cx="2895600" cy="3524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840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3547125"/>
          </a:xfrm>
          <a:prstGeom prst="rect">
            <a:avLst/>
          </a:prstGeom>
          <a:noFill/>
        </p:spPr>
        <p:txBody>
          <a:bodyPr wrap="square" rtlCol="0">
            <a:spAutoFit/>
          </a:bodyPr>
          <a:lstStyle/>
          <a:p>
            <a:pPr marL="403225" marR="8890" lvl="0" indent="-403225" algn="just" fontAlgn="base">
              <a:lnSpc>
                <a:spcPct val="150000"/>
              </a:lnSpc>
              <a:spcAft>
                <a:spcPts val="125"/>
              </a:spcAft>
              <a:buClr>
                <a:srgbClr val="000000"/>
              </a:buClr>
              <a:buSzPct val="100000"/>
            </a:pPr>
            <a:r>
              <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3</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Tùy chọn nào sau đây không là chức năng chọn tất cả các ô trong một trang tính? (Chọn 1</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Aft>
                <a:spcPts val="125"/>
              </a:spcAft>
              <a:buClr>
                <a:srgbClr val="000000"/>
              </a:buClr>
              <a:buSzPct val="100000"/>
              <a:buFont typeface="+mj-lt"/>
              <a:buAutoNum type="alphaLcPeriod"/>
            </a:pPr>
            <a:r>
              <a:rPr lang="en-US" sz="2800">
                <a:latin typeface="Times New Roman" panose="02020603050405020304" pitchFamily="18" charset="0"/>
                <a:ea typeface="Calibri" panose="020F0502020204030204" pitchFamily="34" charset="0"/>
                <a:cs typeface="Times New Roman" panose="02020603050405020304" pitchFamily="18" charset="0"/>
              </a:rPr>
              <a:t>Nhấp chuột phải 3 lần trong trang tính</a:t>
            </a:r>
            <a:r>
              <a:rPr lang="en-US" sz="3200" smtClean="0">
                <a:latin typeface="Calibri" panose="020F0502020204030204" pitchFamily="34" charset="0"/>
                <a:ea typeface="Calibri" panose="020F0502020204030204" pitchFamily="34"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ea typeface="Calibri" panose="020F0502020204030204" pitchFamily="34" charset="0"/>
                <a:cs typeface="Times New Roman" panose="02020603050405020304" pitchFamily="18" charset="0"/>
              </a:rPr>
              <a:t>Nhấp chuột vào nút Select All</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Aft>
                <a:spcPts val="125"/>
              </a:spcAft>
              <a:buClr>
                <a:srgbClr val="000000"/>
              </a:buClr>
              <a:buSzPct val="100000"/>
              <a:buFont typeface="+mj-lt"/>
              <a:buAutoNum type="alphaLcPeriod"/>
            </a:pPr>
            <a:r>
              <a:rPr lang="en-US" sz="2800">
                <a:latin typeface="Times New Roman" panose="02020603050405020304" pitchFamily="18" charset="0"/>
                <a:ea typeface="Calibri" panose="020F0502020204030204" pitchFamily="34" charset="0"/>
                <a:cs typeface="Times New Roman" panose="02020603050405020304" pitchFamily="18" charset="0"/>
              </a:rPr>
              <a:t>Sử dụng phím tắt Ctrl+A</a:t>
            </a:r>
            <a:r>
              <a:rPr lang="en-US" sz="3200" smtClean="0">
                <a:latin typeface="Calibri" panose="020F0502020204030204" pitchFamily="34" charset="0"/>
                <a:ea typeface="Calibri" panose="020F0502020204030204" pitchFamily="34"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41582257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1" end="1"/>
                                            </p:txEl>
                                          </p:spTgt>
                                        </p:tgtEl>
                                        <p:attrNameLst>
                                          <p:attrName>style.color</p:attrName>
                                        </p:attrNameLst>
                                      </p:cBhvr>
                                      <p:to>
                                        <p:clrVal>
                                          <a:schemeClr val="accent2"/>
                                        </p:clrVal>
                                      </p:to>
                                    </p:set>
                                    <p:set>
                                      <p:cBhvr>
                                        <p:cTn id="7" dur="500" fill="hold"/>
                                        <p:tgtEl>
                                          <p:spTgt spid="7">
                                            <p:txEl>
                                              <p:pRg st="1" end="1"/>
                                            </p:txEl>
                                          </p:spTgt>
                                        </p:tgtEl>
                                        <p:attrNameLst>
                                          <p:attrName>fillcolor</p:attrName>
                                        </p:attrNameLst>
                                      </p:cBhvr>
                                      <p:to>
                                        <p:clrVal>
                                          <a:schemeClr val="accent2"/>
                                        </p:clrVal>
                                      </p:to>
                                    </p:set>
                                    <p:set>
                                      <p:cBhvr>
                                        <p:cTn id="8" dur="500" fill="hold"/>
                                        <p:tgtEl>
                                          <p:spTgt spid="7">
                                            <p:txEl>
                                              <p:pRg st="1" end="1"/>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2" end="2"/>
                                            </p:txEl>
                                          </p:spTgt>
                                        </p:tgtEl>
                                        <p:attrNameLst>
                                          <p:attrName>ppt_w</p:attrName>
                                        </p:attrNameLst>
                                      </p:cBhvr>
                                      <p:tavLst>
                                        <p:tav tm="0">
                                          <p:val>
                                            <p:strVal val="ppt_w"/>
                                          </p:val>
                                        </p:tav>
                                        <p:tav tm="100000">
                                          <p:val>
                                            <p:fltVal val="0"/>
                                          </p:val>
                                        </p:tav>
                                      </p:tavLst>
                                    </p:anim>
                                    <p:anim calcmode="lin" valueType="num">
                                      <p:cBhvr>
                                        <p:cTn id="11"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2" dur="500"/>
                                        <p:tgtEl>
                                          <p:spTgt spid="7">
                                            <p:txEl>
                                              <p:pRg st="2" end="2"/>
                                            </p:txEl>
                                          </p:spTgt>
                                        </p:tgtEl>
                                      </p:cBhvr>
                                    </p:animEffect>
                                    <p:set>
                                      <p:cBhvr>
                                        <p:cTn id="13" dur="1" fill="hold">
                                          <p:stCondLst>
                                            <p:cond delay="499"/>
                                          </p:stCondLst>
                                        </p:cTn>
                                        <p:tgtEl>
                                          <p:spTgt spid="7">
                                            <p:txEl>
                                              <p:pRg st="2" end="2"/>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3" end="3"/>
                                            </p:txEl>
                                          </p:spTgt>
                                        </p:tgtEl>
                                        <p:attrNameLst>
                                          <p:attrName>ppt_w</p:attrName>
                                        </p:attrNameLst>
                                      </p:cBhvr>
                                      <p:tavLst>
                                        <p:tav tm="0">
                                          <p:val>
                                            <p:strVal val="ppt_w"/>
                                          </p:val>
                                        </p:tav>
                                        <p:tav tm="100000">
                                          <p:val>
                                            <p:fltVal val="0"/>
                                          </p:val>
                                        </p:tav>
                                      </p:tavLst>
                                    </p:anim>
                                    <p:anim calcmode="lin" valueType="num">
                                      <p:cBhvr>
                                        <p:cTn id="16"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17" dur="500"/>
                                        <p:tgtEl>
                                          <p:spTgt spid="7">
                                            <p:txEl>
                                              <p:pRg st="3" end="3"/>
                                            </p:txEl>
                                          </p:spTgt>
                                        </p:tgtEl>
                                      </p:cBhvr>
                                    </p:animEffect>
                                    <p:set>
                                      <p:cBhvr>
                                        <p:cTn id="18"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3944157"/>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4</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Các tùy chọn nào dưới đây không phải là một ví dụ của Ribbon? </a:t>
            </a:r>
            <a:r>
              <a:rPr lang="en-US" sz="2800" smtClean="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Chọn 1</a:t>
            </a:r>
            <a:r>
              <a:rPr lang="en-US" sz="2800" smtClean="0">
                <a:latin typeface="Times New Roman" panose="02020603050405020304" pitchFamily="18"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Home</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Insert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Review</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p>
          <a:p>
            <a:pPr marL="1371600" marR="8890" lvl="1" indent="-457200" fontAlgn="base">
              <a:lnSpc>
                <a:spcPct val="150000"/>
              </a:lnSpc>
              <a:spcAft>
                <a:spcPts val="125"/>
              </a:spcAft>
              <a:buClr>
                <a:srgbClr val="000000"/>
              </a:buClr>
              <a:buSzPct val="100000"/>
              <a:buFont typeface="+mj-lt"/>
              <a:buAutoNum type="alphaLcPeriod"/>
            </a:pPr>
            <a:r>
              <a:rPr lang="en-US" sz="2800" smtClean="0">
                <a:latin typeface="Times New Roman" panose="02020603050405020304" pitchFamily="18" charset="0"/>
                <a:cs typeface="Times New Roman" panose="02020603050405020304" pitchFamily="18" charset="0"/>
              </a:rPr>
              <a:t>Clipboard.</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3776429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4" end="4"/>
                                            </p:txEl>
                                          </p:spTgt>
                                        </p:tgtEl>
                                        <p:attrNameLst>
                                          <p:attrName>style.color</p:attrName>
                                        </p:attrNameLst>
                                      </p:cBhvr>
                                      <p:to>
                                        <p:clrVal>
                                          <a:schemeClr val="accent2"/>
                                        </p:clrVal>
                                      </p:to>
                                    </p:set>
                                    <p:set>
                                      <p:cBhvr>
                                        <p:cTn id="7" dur="500" fill="hold"/>
                                        <p:tgtEl>
                                          <p:spTgt spid="7">
                                            <p:txEl>
                                              <p:pRg st="4" end="4"/>
                                            </p:txEl>
                                          </p:spTgt>
                                        </p:tgtEl>
                                        <p:attrNameLst>
                                          <p:attrName>fillcolor</p:attrName>
                                        </p:attrNameLst>
                                      </p:cBhvr>
                                      <p:to>
                                        <p:clrVal>
                                          <a:schemeClr val="accent2"/>
                                        </p:clrVal>
                                      </p:to>
                                    </p:set>
                                    <p:set>
                                      <p:cBhvr>
                                        <p:cTn id="8" dur="500" fill="hold"/>
                                        <p:tgtEl>
                                          <p:spTgt spid="7">
                                            <p:txEl>
                                              <p:pRg st="4" end="4"/>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2" end="2"/>
                                            </p:txEl>
                                          </p:spTgt>
                                        </p:tgtEl>
                                        <p:attrNameLst>
                                          <p:attrName>ppt_w</p:attrName>
                                        </p:attrNameLst>
                                      </p:cBhvr>
                                      <p:tavLst>
                                        <p:tav tm="0">
                                          <p:val>
                                            <p:strVal val="ppt_w"/>
                                          </p:val>
                                        </p:tav>
                                        <p:tav tm="100000">
                                          <p:val>
                                            <p:fltVal val="0"/>
                                          </p:val>
                                        </p:tav>
                                      </p:tavLst>
                                    </p:anim>
                                    <p:anim calcmode="lin" valueType="num">
                                      <p:cBhvr>
                                        <p:cTn id="16"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3" end="3"/>
                                            </p:txEl>
                                          </p:spTgt>
                                        </p:tgtEl>
                                        <p:attrNameLst>
                                          <p:attrName>ppt_w</p:attrName>
                                        </p:attrNameLst>
                                      </p:cBhvr>
                                      <p:tavLst>
                                        <p:tav tm="0">
                                          <p:val>
                                            <p:strVal val="ppt_w"/>
                                          </p:val>
                                        </p:tav>
                                        <p:tav tm="100000">
                                          <p:val>
                                            <p:fltVal val="0"/>
                                          </p:val>
                                        </p:tav>
                                      </p:tavLst>
                                    </p:anim>
                                    <p:anim calcmode="lin" valueType="num">
                                      <p:cBhvr>
                                        <p:cTn id="21"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22" dur="500"/>
                                        <p:tgtEl>
                                          <p:spTgt spid="7">
                                            <p:txEl>
                                              <p:pRg st="3" end="3"/>
                                            </p:txEl>
                                          </p:spTgt>
                                        </p:tgtEl>
                                      </p:cBhvr>
                                    </p:animEffect>
                                    <p:set>
                                      <p:cBhvr>
                                        <p:cTn id="23"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1384995"/>
          </a:xfrm>
          <a:prstGeom prst="rect">
            <a:avLst/>
          </a:prstGeom>
          <a:noFill/>
        </p:spPr>
        <p:txBody>
          <a:bodyPr wrap="square" rtlCol="0">
            <a:spAutoFit/>
          </a:bodyPr>
          <a:lstStyle/>
          <a:p>
            <a:pPr marL="457200" marR="8890" lvl="0" indent="-457200" algn="just" fontAlgn="base">
              <a:lnSpc>
                <a:spcPct val="150000"/>
              </a:lnSpc>
              <a:spcBef>
                <a:spcPts val="0"/>
              </a:spcBef>
              <a:spcAft>
                <a:spcPts val="125"/>
              </a:spcAft>
              <a:buClr>
                <a:srgbClr val="000000"/>
              </a:buClr>
              <a:buSzPct val="100000"/>
            </a:pPr>
            <a:r>
              <a:rPr lang="en-US" sz="2800" dirty="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 hãy thu nhỏ tối thiểu (Minimize) kích thước cửa sổ ứng dụng</a:t>
            </a:r>
            <a:r>
              <a:rPr lang="en-US" alt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smtClean="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Computer" descr="Image result for Comput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5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7786" y="2548696"/>
            <a:ext cx="6283145" cy="395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2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1384995"/>
          </a:xfrm>
          <a:prstGeom prst="rect">
            <a:avLst/>
          </a:prstGeom>
          <a:noFill/>
        </p:spPr>
        <p:txBody>
          <a:bodyPr wrap="square" rtlCol="0">
            <a:spAutoFit/>
          </a:bodyPr>
          <a:lstStyle/>
          <a:p>
            <a:pPr marL="457200" marR="8890" lvl="0" indent="-457200" algn="just" fontAlgn="base">
              <a:lnSpc>
                <a:spcPct val="150000"/>
              </a:lnSpc>
              <a:spcBef>
                <a:spcPts val="0"/>
              </a:spcBef>
              <a:spcAft>
                <a:spcPts val="125"/>
              </a:spcAft>
              <a:buClr>
                <a:srgbClr val="000000"/>
              </a:buClr>
              <a:buSzPct val="100000"/>
            </a:pPr>
            <a:r>
              <a:rPr lang="en-US" sz="2800" dirty="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 đổi màu chữ (font color) của cụm từ </a:t>
            </a:r>
            <a:r>
              <a:rPr lang="en-US"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Cases of Fruit Sold</a:t>
            </a: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thành màu tím (</a:t>
            </a:r>
            <a:r>
              <a:rPr lang="en-US"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Purple</a:t>
            </a: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smtClean="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Computer" descr="Image result for Comput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5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9563" y="2534086"/>
            <a:ext cx="6319591" cy="396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0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738664"/>
          </a:xfrm>
          <a:prstGeom prst="rect">
            <a:avLst/>
          </a:prstGeom>
          <a:noFill/>
        </p:spPr>
        <p:txBody>
          <a:bodyPr wrap="square" rtlCol="0">
            <a:spAutoFit/>
          </a:bodyPr>
          <a:lstStyle/>
          <a:p>
            <a:pPr marL="457200" marR="8890" lvl="0" indent="-457200" algn="just" fontAlgn="base">
              <a:lnSpc>
                <a:spcPct val="150000"/>
              </a:lnSpc>
              <a:spcBef>
                <a:spcPts val="0"/>
              </a:spcBef>
              <a:spcAft>
                <a:spcPts val="125"/>
              </a:spcAft>
              <a:buClr>
                <a:srgbClr val="000000"/>
              </a:buClr>
              <a:buSzPct val="100000"/>
            </a:pPr>
            <a:r>
              <a:rPr lang="en-US" sz="2800" dirty="0">
                <a:latin typeface="Times New Roman" panose="02020603050405020304" pitchFamily="18" charset="0"/>
                <a:cs typeface="Times New Roman" panose="02020603050405020304" pitchFamily="18" charset="0"/>
              </a:rPr>
              <a:t>7</a:t>
            </a:r>
            <a:r>
              <a:rPr lang="en-US" sz="2800" smtClean="0">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Gạch chân (Underline) từ </a:t>
            </a:r>
            <a:r>
              <a:rPr lang="en-US"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Spring</a:t>
            </a: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trong ô B2</a:t>
            </a:r>
            <a:r>
              <a:rPr lang="en-US" sz="2800" smtClean="0">
                <a:latin typeface="Times New Roman" panose="02020603050405020304" pitchFamily="18" charset="0"/>
                <a:cs typeface="Times New Roman" panose="02020603050405020304" pitchFamily="18" charset="0"/>
              </a:rPr>
              <a:t>.</a:t>
            </a:r>
            <a:endParaRPr lang="en-US" sz="2800" dirty="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Computer" descr="Image result for Comput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6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847" y="1946076"/>
            <a:ext cx="7239024" cy="45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7705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1936428"/>
          </a:xfrm>
          <a:prstGeom prst="rect">
            <a:avLst/>
          </a:prstGeom>
          <a:noFill/>
        </p:spPr>
        <p:txBody>
          <a:bodyPr wrap="square" rtlCol="0">
            <a:spAutoFit/>
          </a:bodyPr>
          <a:lstStyle/>
          <a:p>
            <a:pPr lvl="0" algn="just">
              <a:lnSpc>
                <a:spcPct val="107000"/>
              </a:lnSpc>
              <a:spcAft>
                <a:spcPts val="0"/>
              </a:spcAft>
            </a:pPr>
            <a:r>
              <a:rPr lang="en-US" sz="2800" dirty="0">
                <a:latin typeface="Times New Roman" panose="02020603050405020304" pitchFamily="18" charset="0"/>
                <a:cs typeface="Times New Roman" panose="02020603050405020304" pitchFamily="18" charset="0"/>
              </a:rPr>
              <a:t>8</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Mở tập tin </a:t>
            </a:r>
            <a:r>
              <a:rPr lang="en-US" sz="2800" b="1">
                <a:latin typeface="Times New Roman" panose="02020603050405020304" pitchFamily="18" charset="0"/>
                <a:ea typeface="Calibri" panose="020F0502020204030204" pitchFamily="34" charset="0"/>
                <a:cs typeface="Times New Roman" panose="02020603050405020304" pitchFamily="18" charset="0"/>
              </a:rPr>
              <a:t>Personal Movie Inventory List.xlsx</a:t>
            </a:r>
            <a:r>
              <a:rPr lang="en-US" sz="2800">
                <a:latin typeface="Times New Roman" panose="02020603050405020304" pitchFamily="18" charset="0"/>
                <a:ea typeface="Calibri" panose="020F0502020204030204" pitchFamily="34" charset="0"/>
                <a:cs typeface="Times New Roman" panose="02020603050405020304" pitchFamily="18" charset="0"/>
              </a:rPr>
              <a:t> và </a:t>
            </a:r>
            <a:r>
              <a:rPr lang="en-US" sz="2800" smtClean="0">
                <a:latin typeface="Times New Roman" panose="02020603050405020304" pitchFamily="18" charset="0"/>
                <a:ea typeface="Calibri" panose="020F0502020204030204" pitchFamily="34" charset="0"/>
                <a:cs typeface="Times New Roman" panose="02020603050405020304" pitchFamily="18" charset="0"/>
              </a:rPr>
              <a:t>thực hiện </a:t>
            </a:r>
            <a:r>
              <a:rPr lang="en-US" sz="2800">
                <a:latin typeface="Times New Roman" panose="02020603050405020304" pitchFamily="18" charset="0"/>
                <a:ea typeface="Calibri" panose="020F0502020204030204" pitchFamily="34" charset="0"/>
                <a:cs typeface="Times New Roman" panose="02020603050405020304" pitchFamily="18" charset="0"/>
              </a:rPr>
              <a:t>các yêu cầu sau:</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Arial" panose="020B060402020202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Merge các ô trong vùng A1:C1</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Arial" panose="020B060402020202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Canh lề Midle và Center cho các ô tiêu đề của bảng dữ </a:t>
            </a:r>
            <a:r>
              <a:rPr lang="en-US" sz="2800" smtClean="0">
                <a:latin typeface="Times New Roman" panose="02020603050405020304" pitchFamily="18" charset="0"/>
                <a:ea typeface="Calibri" panose="020F0502020204030204" pitchFamily="34" charset="0"/>
                <a:cs typeface="Times New Roman" panose="02020603050405020304" pitchFamily="18" charset="0"/>
              </a:rPr>
              <a:t>liệu.</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mputer" descr="Image result for Comput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385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4667945"/>
          </a:xfrm>
          <a:prstGeom prst="rect">
            <a:avLst/>
          </a:prstGeom>
          <a:noFill/>
        </p:spPr>
        <p:txBody>
          <a:bodyPr wrap="square" rtlCol="0">
            <a:spAutoFit/>
          </a:bodyPr>
          <a:lstStyle/>
          <a:p>
            <a:pPr marL="403225" marR="8890" lvl="0" indent="-403225" algn="just" fontAlgn="base">
              <a:lnSpc>
                <a:spcPct val="150000"/>
              </a:lnSpc>
              <a:spcBef>
                <a:spcPts val="0"/>
              </a:spcBef>
              <a:spcAft>
                <a:spcPts val="125"/>
              </a:spcAft>
              <a:buClr>
                <a:srgbClr val="000000"/>
              </a:buClr>
              <a:buSzPct val="100000"/>
            </a:pPr>
            <a:r>
              <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8</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Theo em, điều gì sẽ được thực hiện khi nhấn tổ hợp phím Ctrl+N trong Microsoft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Office?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Màn hình mới với tập tin đang mở sẽ xuất hiện</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Một phần mới của tập tin hiện hành trên màn hình sẽ được tạo</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Một tập tin trắng mới sẽ được tạo</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Màn hình cho phép lưu tập tin sẽ xuất hiện</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31068314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3" end="3"/>
                                            </p:txEl>
                                          </p:spTgt>
                                        </p:tgtEl>
                                        <p:attrNameLst>
                                          <p:attrName>style.color</p:attrName>
                                        </p:attrNameLst>
                                      </p:cBhvr>
                                      <p:to>
                                        <p:clrVal>
                                          <a:schemeClr val="accent2"/>
                                        </p:clrVal>
                                      </p:to>
                                    </p:set>
                                    <p:set>
                                      <p:cBhvr>
                                        <p:cTn id="7" dur="500" fill="hold"/>
                                        <p:tgtEl>
                                          <p:spTgt spid="7">
                                            <p:txEl>
                                              <p:pRg st="3" end="3"/>
                                            </p:txEl>
                                          </p:spTgt>
                                        </p:tgtEl>
                                        <p:attrNameLst>
                                          <p:attrName>fillcolor</p:attrName>
                                        </p:attrNameLst>
                                      </p:cBhvr>
                                      <p:to>
                                        <p:clrVal>
                                          <a:schemeClr val="accent2"/>
                                        </p:clrVal>
                                      </p:to>
                                    </p:set>
                                    <p:set>
                                      <p:cBhvr>
                                        <p:cTn id="8" dur="500" fill="hold"/>
                                        <p:tgtEl>
                                          <p:spTgt spid="7">
                                            <p:txEl>
                                              <p:pRg st="3" end="3"/>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2" end="2"/>
                                            </p:txEl>
                                          </p:spTgt>
                                        </p:tgtEl>
                                        <p:attrNameLst>
                                          <p:attrName>ppt_w</p:attrName>
                                        </p:attrNameLst>
                                      </p:cBhvr>
                                      <p:tavLst>
                                        <p:tav tm="0">
                                          <p:val>
                                            <p:strVal val="ppt_w"/>
                                          </p:val>
                                        </p:tav>
                                        <p:tav tm="100000">
                                          <p:val>
                                            <p:fltVal val="0"/>
                                          </p:val>
                                        </p:tav>
                                      </p:tavLst>
                                    </p:anim>
                                    <p:anim calcmode="lin" valueType="num">
                                      <p:cBhvr>
                                        <p:cTn id="16"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4021614"/>
          </a:xfrm>
          <a:prstGeom prst="rect">
            <a:avLst/>
          </a:prstGeom>
          <a:noFill/>
        </p:spPr>
        <p:txBody>
          <a:bodyPr wrap="square" rtlCol="0">
            <a:spAutoFit/>
          </a:bodyPr>
          <a:lstStyle/>
          <a:p>
            <a:pPr marL="403225" marR="8890" lvl="0" indent="-403225" algn="just" fontAlgn="base">
              <a:lnSpc>
                <a:spcPct val="150000"/>
              </a:lnSpc>
              <a:spcBef>
                <a:spcPts val="0"/>
              </a:spcBef>
              <a:spcAft>
                <a:spcPts val="125"/>
              </a:spcAft>
              <a:buClr>
                <a:srgbClr val="000000"/>
              </a:buClr>
              <a:buSzPct val="100000"/>
            </a:pPr>
            <a:r>
              <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9</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Em hãy cho biết phím hoặc tổ hợp phím tắt nào giúp </a:t>
            </a:r>
            <a:r>
              <a:rPr lang="en-US" sz="2800" smtClean="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em </a:t>
            </a:r>
            <a:r>
              <a:rPr lang="en-US" sz="280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chi chuyển nhanh đến ô A1 trong một trang tính Excel? </a:t>
            </a:r>
            <a:endPar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PgUp. </a:t>
            </a: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Ctrl </a:t>
            </a: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Home</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Home</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Ctrl + Up arrow</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3947203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2" end="2"/>
                                            </p:txEl>
                                          </p:spTgt>
                                        </p:tgtEl>
                                        <p:attrNameLst>
                                          <p:attrName>style.color</p:attrName>
                                        </p:attrNameLst>
                                      </p:cBhvr>
                                      <p:to>
                                        <p:clrVal>
                                          <a:schemeClr val="accent2"/>
                                        </p:clrVal>
                                      </p:to>
                                    </p:set>
                                    <p:set>
                                      <p:cBhvr>
                                        <p:cTn id="7" dur="500" fill="hold"/>
                                        <p:tgtEl>
                                          <p:spTgt spid="7">
                                            <p:txEl>
                                              <p:pRg st="2" end="2"/>
                                            </p:txEl>
                                          </p:spTgt>
                                        </p:tgtEl>
                                        <p:attrNameLst>
                                          <p:attrName>fillcolor</p:attrName>
                                        </p:attrNameLst>
                                      </p:cBhvr>
                                      <p:to>
                                        <p:clrVal>
                                          <a:schemeClr val="accent2"/>
                                        </p:clrVal>
                                      </p:to>
                                    </p:set>
                                    <p:set>
                                      <p:cBhvr>
                                        <p:cTn id="8" dur="500" fill="hold"/>
                                        <p:tgtEl>
                                          <p:spTgt spid="7">
                                            <p:txEl>
                                              <p:pRg st="2" end="2"/>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3" end="3"/>
                                            </p:txEl>
                                          </p:spTgt>
                                        </p:tgtEl>
                                        <p:attrNameLst>
                                          <p:attrName>ppt_w</p:attrName>
                                        </p:attrNameLst>
                                      </p:cBhvr>
                                      <p:tavLst>
                                        <p:tav tm="0">
                                          <p:val>
                                            <p:strVal val="ppt_w"/>
                                          </p:val>
                                        </p:tav>
                                        <p:tav tm="100000">
                                          <p:val>
                                            <p:fltVal val="0"/>
                                          </p:val>
                                        </p:tav>
                                      </p:tavLst>
                                    </p:anim>
                                    <p:anim calcmode="lin" valueType="num">
                                      <p:cBhvr>
                                        <p:cTn id="11"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12" dur="500"/>
                                        <p:tgtEl>
                                          <p:spTgt spid="7">
                                            <p:txEl>
                                              <p:pRg st="3" end="3"/>
                                            </p:txEl>
                                          </p:spTgt>
                                        </p:tgtEl>
                                      </p:cBhvr>
                                    </p:animEffect>
                                    <p:set>
                                      <p:cBhvr>
                                        <p:cTn id="13" dur="1" fill="hold">
                                          <p:stCondLst>
                                            <p:cond delay="499"/>
                                          </p:stCondLst>
                                        </p:cTn>
                                        <p:tgtEl>
                                          <p:spTgt spid="7">
                                            <p:txEl>
                                              <p:pRg st="3" end="3"/>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4" end="4"/>
                                            </p:txEl>
                                          </p:spTgt>
                                        </p:tgtEl>
                                        <p:attrNameLst>
                                          <p:attrName>ppt_w</p:attrName>
                                        </p:attrNameLst>
                                      </p:cBhvr>
                                      <p:tavLst>
                                        <p:tav tm="0">
                                          <p:val>
                                            <p:strVal val="ppt_w"/>
                                          </p:val>
                                        </p:tav>
                                        <p:tav tm="100000">
                                          <p:val>
                                            <p:fltVal val="0"/>
                                          </p:val>
                                        </p:tav>
                                      </p:tavLst>
                                    </p:anim>
                                    <p:anim calcmode="lin" valueType="num">
                                      <p:cBhvr>
                                        <p:cTn id="16"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17" dur="500"/>
                                        <p:tgtEl>
                                          <p:spTgt spid="7">
                                            <p:txEl>
                                              <p:pRg st="4" end="4"/>
                                            </p:txEl>
                                          </p:spTgt>
                                        </p:tgtEl>
                                      </p:cBhvr>
                                    </p:animEffect>
                                    <p:set>
                                      <p:cBhvr>
                                        <p:cTn id="18" dur="1" fill="hold">
                                          <p:stCondLst>
                                            <p:cond delay="499"/>
                                          </p:stCondLst>
                                        </p:cTn>
                                        <p:tgtEl>
                                          <p:spTgt spid="7">
                                            <p:txEl>
                                              <p:pRg st="4" end="4"/>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1" end="1"/>
                                            </p:txEl>
                                          </p:spTgt>
                                        </p:tgtEl>
                                        <p:attrNameLst>
                                          <p:attrName>ppt_w</p:attrName>
                                        </p:attrNameLst>
                                      </p:cBhvr>
                                      <p:tavLst>
                                        <p:tav tm="0">
                                          <p:val>
                                            <p:strVal val="ppt_w"/>
                                          </p:val>
                                        </p:tav>
                                        <p:tav tm="100000">
                                          <p:val>
                                            <p:fltVal val="0"/>
                                          </p:val>
                                        </p:tav>
                                      </p:tavLst>
                                    </p:anim>
                                    <p:anim calcmode="lin" valueType="num">
                                      <p:cBhvr>
                                        <p:cTn id="2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22" dur="500"/>
                                        <p:tgtEl>
                                          <p:spTgt spid="7">
                                            <p:txEl>
                                              <p:pRg st="1" end="1"/>
                                            </p:txEl>
                                          </p:spTgt>
                                        </p:tgtEl>
                                      </p:cBhvr>
                                    </p:animEffect>
                                    <p:set>
                                      <p:cBhvr>
                                        <p:cTn id="23"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5158" y="984699"/>
            <a:ext cx="9587614" cy="2492990"/>
          </a:xfrm>
          <a:prstGeom prst="rect">
            <a:avLst/>
          </a:prstGeom>
        </p:spPr>
        <p:txBody>
          <a:bodyPr wrap="square">
            <a:spAutoFit/>
          </a:bodyPr>
          <a:lstStyle/>
          <a:p>
            <a:pPr marR="0" indent="457200">
              <a:spcBef>
                <a:spcPts val="600"/>
              </a:spcBef>
              <a:spcAft>
                <a:spcPts val="600"/>
              </a:spcAft>
            </a:pPr>
            <a:r>
              <a:rPr lang="en-US" sz="2800" b="1" dirty="0" err="1">
                <a:latin typeface="Times New Roman" panose="02020603050405020304" pitchFamily="18" charset="0"/>
                <a:ea typeface="Calibri" panose="020F0502020204030204" pitchFamily="34" charset="0"/>
              </a:rPr>
              <a:t>Hôm</a:t>
            </a:r>
            <a:r>
              <a:rPr lang="en-US" sz="2800" b="1" dirty="0">
                <a:latin typeface="Times New Roman" panose="02020603050405020304" pitchFamily="18" charset="0"/>
                <a:ea typeface="Calibri" panose="020F0502020204030204" pitchFamily="34" charset="0"/>
              </a:rPr>
              <a:t> nay </a:t>
            </a:r>
            <a:r>
              <a:rPr lang="en-US" sz="2800" b="1" dirty="0" err="1">
                <a:latin typeface="Times New Roman" panose="02020603050405020304" pitchFamily="18" charset="0"/>
                <a:ea typeface="Calibri" panose="020F0502020204030204" pitchFamily="34" charset="0"/>
              </a:rPr>
              <a:t>em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đã</a:t>
            </a:r>
            <a:r>
              <a:rPr lang="en-US" sz="2800" b="1" dirty="0">
                <a:latin typeface="Times New Roman" panose="02020603050405020304" pitchFamily="18" charset="0"/>
                <a:ea typeface="Calibri" panose="020F0502020204030204" pitchFamily="34" charset="0"/>
              </a:rPr>
              <a:t>: </a:t>
            </a:r>
            <a:endParaRPr lang="en-US" sz="2800" b="1" dirty="0" smtClean="0">
              <a:latin typeface="Times New Roman" panose="02020603050405020304" pitchFamily="18" charset="0"/>
              <a:ea typeface="Calibri" panose="020F0502020204030204" pitchFamily="34" charset="0"/>
            </a:endParaRPr>
          </a:p>
          <a:p>
            <a:pPr marR="0" indent="457200">
              <a:spcBef>
                <a:spcPts val="600"/>
              </a:spcBef>
              <a:spcAft>
                <a:spcPts val="600"/>
              </a:spcAft>
            </a:pPr>
            <a:r>
              <a:rPr lang="en-US" sz="2800" dirty="0" err="1" smtClean="0">
                <a:latin typeface="Times New Roman" panose="02020603050405020304" pitchFamily="18" charset="0"/>
                <a:ea typeface="Calibri" panose="020F0502020204030204" pitchFamily="34" charset="0"/>
              </a:rPr>
              <a:t>Hiểu</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được</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bài</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học</a:t>
            </a:r>
            <a:r>
              <a:rPr lang="en-US" sz="2800" dirty="0" smtClean="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sym typeface="Wingdings" panose="05000000000000000000" pitchFamily="2" charset="2"/>
              </a:rPr>
              <a:t></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Hoàn</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thành</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các</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bài</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tập</a:t>
            </a:r>
            <a:r>
              <a:rPr lang="en-US" sz="2800" dirty="0" smtClean="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sym typeface="Wingdings" panose="05000000000000000000" pitchFamily="2" charset="2"/>
              </a:rPr>
              <a:t></a:t>
            </a:r>
            <a:r>
              <a:rPr lang="en-US" sz="2800" dirty="0" smtClean="0">
                <a:latin typeface="Times New Roman" panose="02020603050405020304" pitchFamily="18" charset="0"/>
                <a:ea typeface="Calibri" panose="020F0502020204030204" pitchFamily="34" charset="0"/>
              </a:rPr>
              <a:t> </a:t>
            </a:r>
          </a:p>
          <a:p>
            <a:pPr marR="0" indent="457200">
              <a:spcBef>
                <a:spcPts val="600"/>
              </a:spcBef>
              <a:spcAft>
                <a:spcPts val="600"/>
              </a:spcAft>
            </a:pPr>
            <a:r>
              <a:rPr lang="en-US" sz="2800" dirty="0" err="1" smtClean="0">
                <a:latin typeface="Times New Roman" panose="02020603050405020304" pitchFamily="18" charset="0"/>
                <a:ea typeface="Calibri" panose="020F0502020204030204" pitchFamily="34" charset="0"/>
              </a:rPr>
              <a:t>Tham</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nhóm</a:t>
            </a:r>
            <a:r>
              <a:rPr lang="en-US" sz="28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sym typeface="Wingdings" panose="05000000000000000000" pitchFamily="2" charset="2"/>
              </a:rPr>
              <a:t></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Tham</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lớp</a:t>
            </a:r>
            <a:r>
              <a:rPr lang="en-US" sz="2800" dirty="0" smtClean="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sym typeface="Wingdings" panose="05000000000000000000" pitchFamily="2" charset="2"/>
              </a:rPr>
              <a:t></a:t>
            </a:r>
            <a:endParaRPr lang="en-US" sz="2800" dirty="0">
              <a:latin typeface="Times New Roman" panose="02020603050405020304" pitchFamily="18" charset="0"/>
              <a:ea typeface="Calibri" panose="020F0502020204030204" pitchFamily="34" charset="0"/>
            </a:endParaRPr>
          </a:p>
          <a:p>
            <a:pPr indent="457200">
              <a:lnSpc>
                <a:spcPct val="150000"/>
              </a:lnSpc>
              <a:spcBef>
                <a:spcPts val="600"/>
              </a:spcBef>
              <a:spcAft>
                <a:spcPts val="600"/>
              </a:spcAft>
            </a:pP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______________________________________________</a:t>
            </a:r>
            <a:endParaRPr lang="en-US" sz="2800" dirty="0">
              <a:effectLst/>
              <a:latin typeface="Times New Roman" panose="02020603050405020304" pitchFamily="18" charset="0"/>
              <a:ea typeface="Calibri" panose="020F0502020204030204" pitchFamily="34"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428727" y="1200694"/>
            <a:ext cx="1129036" cy="1183775"/>
          </a:xfrm>
          <a:prstGeom prst="rect">
            <a:avLst/>
          </a:prstGeom>
          <a:noFill/>
          <a:ln>
            <a:noFill/>
          </a:ln>
        </p:spPr>
      </p:pic>
      <p:sp>
        <p:nvSpPr>
          <p:cNvPr id="5"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6: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xét</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784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1577" y="2351592"/>
            <a:ext cx="3646582" cy="1815882"/>
          </a:xfrm>
          <a:prstGeom prst="rect">
            <a:avLst/>
          </a:prstGeom>
          <a:noFill/>
        </p:spPr>
        <p:txBody>
          <a:bodyPr wrap="square" rtlCol="0">
            <a:spAutoFit/>
          </a:bodyPr>
          <a:lstStyle/>
          <a:p>
            <a:pPr algn="just"/>
            <a:r>
              <a:rPr lang="en-US" sz="2800" smtClean="0">
                <a:latin typeface="Times New Roman" panose="02020603050405020304" pitchFamily="18" charset="0"/>
                <a:ea typeface="Tahoma" panose="020B0604030504040204" pitchFamily="34" charset="0"/>
                <a:cs typeface="Times New Roman" panose="02020603050405020304" pitchFamily="18" charset="0"/>
              </a:rPr>
              <a:t>Microsoft </a:t>
            </a:r>
            <a:r>
              <a:rPr lang="en-US" sz="2800">
                <a:latin typeface="Times New Roman" panose="02020603050405020304" pitchFamily="18" charset="0"/>
                <a:ea typeface="Tahoma" panose="020B0604030504040204" pitchFamily="34" charset="0"/>
                <a:cs typeface="Times New Roman" panose="02020603050405020304" pitchFamily="18" charset="0"/>
              </a:rPr>
              <a:t>Excel có thể sắp xếp lại bảng tính theo một trật tự mà người sử dụng </a:t>
            </a:r>
            <a:r>
              <a:rPr lang="en-US" sz="2800" smtClean="0">
                <a:latin typeface="Times New Roman" panose="02020603050405020304" pitchFamily="18" charset="0"/>
                <a:ea typeface="Tahoma" panose="020B0604030504040204" pitchFamily="34" charset="0"/>
                <a:cs typeface="Times New Roman" panose="02020603050405020304" pitchFamily="18" charset="0"/>
              </a:rPr>
              <a:t>cần.</a:t>
            </a:r>
            <a:endParaRPr lang="en-US" sz="2800">
              <a:solidFill>
                <a:srgbClr val="211C1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92487" y="2351592"/>
            <a:ext cx="3646582" cy="1815882"/>
          </a:xfrm>
          <a:prstGeom prst="rect">
            <a:avLst/>
          </a:prstGeom>
          <a:noFill/>
        </p:spPr>
        <p:txBody>
          <a:bodyPr wrap="square" rtlCol="0">
            <a:spAutoFit/>
          </a:bodyPr>
          <a:lstStyle/>
          <a:p>
            <a:pPr marL="457200" indent="-457200" algn="just">
              <a:buFont typeface="Arial" panose="020B0604020202020204" pitchFamily="34" charset="0"/>
              <a:buChar char="•"/>
            </a:pPr>
            <a:r>
              <a:rPr lang="en-US" sz="2800" smtClean="0">
                <a:latin typeface="Times New Roman" panose="02020603050405020304" pitchFamily="18" charset="0"/>
                <a:ea typeface="Tahoma" panose="020B0604030504040204" pitchFamily="34" charset="0"/>
                <a:cs typeface="Times New Roman" panose="02020603050405020304" pitchFamily="18" charset="0"/>
              </a:rPr>
              <a:t>Sắp </a:t>
            </a:r>
            <a:r>
              <a:rPr lang="en-US" sz="2800">
                <a:latin typeface="Times New Roman" panose="02020603050405020304" pitchFamily="18" charset="0"/>
                <a:ea typeface="Tahoma" panose="020B0604030504040204" pitchFamily="34" charset="0"/>
                <a:cs typeface="Times New Roman" panose="02020603050405020304" pitchFamily="18" charset="0"/>
              </a:rPr>
              <a:t>xếp lại danh sách theo trật tự bảng chữ cái của họ và </a:t>
            </a:r>
            <a:r>
              <a:rPr lang="en-US" sz="2800" smtClean="0">
                <a:latin typeface="Times New Roman" panose="02020603050405020304" pitchFamily="18" charset="0"/>
                <a:ea typeface="Tahoma" panose="020B0604030504040204" pitchFamily="34" charset="0"/>
                <a:cs typeface="Times New Roman" panose="02020603050405020304" pitchFamily="18" charset="0"/>
              </a:rPr>
              <a:t>tên.</a:t>
            </a:r>
            <a:endParaRPr lang="en-US" sz="2800">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16"/>
          <p:cNvSpPr txBox="1"/>
          <p:nvPr/>
        </p:nvSpPr>
        <p:spPr>
          <a:xfrm>
            <a:off x="92487" y="2351592"/>
            <a:ext cx="3646582" cy="1815882"/>
          </a:xfrm>
          <a:prstGeom prst="rect">
            <a:avLst/>
          </a:prstGeom>
          <a:noFill/>
        </p:spPr>
        <p:txBody>
          <a:bodyPr wrap="square" rtlCol="0">
            <a:spAutoFit/>
          </a:bodyPr>
          <a:lstStyle/>
          <a:p>
            <a:pPr marL="457200" indent="-457200">
              <a:buFont typeface="Arial" panose="020B0604020202020204" pitchFamily="34" charset="0"/>
              <a:buChar char="•"/>
            </a:pPr>
            <a:r>
              <a:rPr lang="en-US" sz="2800" smtClean="0">
                <a:latin typeface="Times New Roman" panose="02020603050405020304" pitchFamily="18" charset="0"/>
                <a:ea typeface="Tahoma" panose="020B0604030504040204" pitchFamily="34" charset="0"/>
                <a:cs typeface="Times New Roman" panose="02020603050405020304" pitchFamily="18" charset="0"/>
              </a:rPr>
              <a:t>Sắp </a:t>
            </a:r>
            <a:r>
              <a:rPr lang="en-US" sz="2800">
                <a:latin typeface="Times New Roman" panose="02020603050405020304" pitchFamily="18" charset="0"/>
                <a:ea typeface="Tahoma" panose="020B0604030504040204" pitchFamily="34" charset="0"/>
                <a:cs typeface="Times New Roman" panose="02020603050405020304" pitchFamily="18" charset="0"/>
              </a:rPr>
              <a:t>xếp danh sách theo thứ tự giảm dần hoặc tăng dần của một dữ liệu nào đó. </a:t>
            </a:r>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318612" y="1450949"/>
            <a:ext cx="7321913" cy="487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7" name="Picture 26"/>
          <p:cNvPicPr/>
          <p:nvPr/>
        </p:nvPicPr>
        <p:blipFill>
          <a:blip r:embed="rId3">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pic>
        <p:nvPicPr>
          <p:cNvPr id="7" name="Picture 2" descr="Hình ảnh có liên qua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6297" y="-121855"/>
            <a:ext cx="1637678" cy="27313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5" action="ppaction://hlinksldjump" tooltip="Nhấp chuột vào hình này. Kết thúc slide khi &quot;dữ liệu nào đó&quot;  xuất hiện."/>
          </p:cNvPr>
          <p:cNvSpPr txBox="1"/>
          <p:nvPr/>
        </p:nvSpPr>
        <p:spPr>
          <a:xfrm>
            <a:off x="1643440" y="743064"/>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318613" y="1450951"/>
            <a:ext cx="7321912" cy="487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le 20"/>
          <p:cNvSpPr/>
          <p:nvPr/>
        </p:nvSpPr>
        <p:spPr>
          <a:xfrm>
            <a:off x="6244236" y="4616310"/>
            <a:ext cx="531138" cy="1708743"/>
          </a:xfrm>
          <a:prstGeom prst="roundRect">
            <a:avLst>
              <a:gd name="adj" fmla="val 635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318613" y="1450950"/>
            <a:ext cx="7324352" cy="487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a:xfrm>
            <a:off x="9406078" y="4616309"/>
            <a:ext cx="1081980" cy="17087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580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p:cTn id="13" dur="500" fill="hold"/>
                                        <p:tgtEl>
                                          <p:spTgt spid="1029"/>
                                        </p:tgtEl>
                                        <p:attrNameLst>
                                          <p:attrName>ppt_w</p:attrName>
                                        </p:attrNameLst>
                                      </p:cBhvr>
                                      <p:tavLst>
                                        <p:tav tm="0">
                                          <p:val>
                                            <p:fltVal val="0"/>
                                          </p:val>
                                        </p:tav>
                                        <p:tav tm="100000">
                                          <p:val>
                                            <p:strVal val="#ppt_w"/>
                                          </p:val>
                                        </p:tav>
                                      </p:tavLst>
                                    </p:anim>
                                    <p:anim calcmode="lin" valueType="num">
                                      <p:cBhvr>
                                        <p:cTn id="14" dur="500" fill="hold"/>
                                        <p:tgtEl>
                                          <p:spTgt spid="1029"/>
                                        </p:tgtEl>
                                        <p:attrNameLst>
                                          <p:attrName>ppt_h</p:attrName>
                                        </p:attrNameLst>
                                      </p:cBhvr>
                                      <p:tavLst>
                                        <p:tav tm="0">
                                          <p:val>
                                            <p:fltVal val="0"/>
                                          </p:val>
                                        </p:tav>
                                        <p:tav tm="100000">
                                          <p:val>
                                            <p:strVal val="#ppt_h"/>
                                          </p:val>
                                        </p:tav>
                                      </p:tavLst>
                                    </p:anim>
                                    <p:animEffect transition="in" filter="fade">
                                      <p:cBhvr>
                                        <p:cTn id="15" dur="5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29"/>
                                        </p:tgtEl>
                                        <p:attrNameLst>
                                          <p:attrName>style.visibility</p:attrName>
                                        </p:attrNameLst>
                                      </p:cBhvr>
                                      <p:to>
                                        <p:strVal val="hidden"/>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028"/>
                                        </p:tgtEl>
                                        <p:attrNameLst>
                                          <p:attrName>style.visibility</p:attrName>
                                        </p:attrNameLst>
                                      </p:cBhvr>
                                      <p:to>
                                        <p:strVal val="visible"/>
                                      </p:to>
                                    </p:se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1500"/>
                            </p:stCondLst>
                            <p:childTnLst>
                              <p:par>
                                <p:cTn id="37" presetID="6" presetClass="emph" presetSubtype="0" repeatCount="indefinite" autoRev="1" fill="hold" grpId="1" nodeType="afterEffect">
                                  <p:stCondLst>
                                    <p:cond delay="0"/>
                                  </p:stCondLst>
                                  <p:childTnLst>
                                    <p:animScale>
                                      <p:cBhvr>
                                        <p:cTn id="38" dur="2000" fill="hold"/>
                                        <p:tgtEl>
                                          <p:spTgt spid="21"/>
                                        </p:tgtEl>
                                      </p:cBhvr>
                                      <p:by x="120000" y="12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1" presetClass="exit" presetSubtype="0" fill="hold" grpId="1" nodeType="with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028"/>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21"/>
                                        </p:tgtEl>
                                        <p:attrNameLst>
                                          <p:attrName>style.visibility</p:attrName>
                                        </p:attrNameLst>
                                      </p:cBhvr>
                                      <p:to>
                                        <p:strVal val="hidden"/>
                                      </p:to>
                                    </p:set>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1030"/>
                                        </p:tgtEl>
                                        <p:attrNameLst>
                                          <p:attrName>style.visibility</p:attrName>
                                        </p:attrNameLst>
                                      </p:cBhvr>
                                      <p:to>
                                        <p:strVal val="visible"/>
                                      </p:to>
                                    </p:se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childTnLst>
                          </p:cTn>
                        </p:par>
                        <p:par>
                          <p:cTn id="61" fill="hold">
                            <p:stCondLst>
                              <p:cond delay="1500"/>
                            </p:stCondLst>
                            <p:childTnLst>
                              <p:par>
                                <p:cTn id="62" presetID="6" presetClass="emph" presetSubtype="0" repeatCount="indefinite" autoRev="1" fill="hold" grpId="1" nodeType="afterEffect">
                                  <p:stCondLst>
                                    <p:cond delay="0"/>
                                  </p:stCondLst>
                                  <p:childTnLst>
                                    <p:animScale>
                                      <p:cBhvr>
                                        <p:cTn id="63" dur="2000" fill="hold"/>
                                        <p:tgtEl>
                                          <p:spTgt spid="23"/>
                                        </p:tgtEl>
                                      </p:cBhvr>
                                      <p:by x="120000" y="120000"/>
                                    </p:animScale>
                                  </p:childTnLst>
                                </p:cTn>
                              </p:par>
                            </p:childTnLst>
                          </p:cTn>
                        </p:par>
                      </p:childTnLst>
                    </p:cTn>
                  </p:par>
                </p:childTnLst>
              </p:cTn>
              <p:nextCondLst>
                <p:cond evt="onClick" delay="0">
                  <p:tgtEl>
                    <p:spTgt spid="7"/>
                  </p:tgtEl>
                </p:cond>
              </p:nextCondLst>
            </p:seq>
          </p:childTnLst>
        </p:cTn>
      </p:par>
    </p:tnLst>
    <p:bldLst>
      <p:bldP spid="15" grpId="0"/>
      <p:bldP spid="15" grpId="1"/>
      <p:bldP spid="16" grpId="0"/>
      <p:bldP spid="16" grpId="1"/>
      <p:bldP spid="17" grpId="0"/>
      <p:bldP spid="21" grpId="0" animBg="1"/>
      <p:bldP spid="21" grpId="1" animBg="1"/>
      <p:bldP spid="21" grpId="2"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04802" y="1543615"/>
            <a:ext cx="7248525" cy="4879521"/>
          </a:xfrm>
          <a:prstGeom prst="rect">
            <a:avLst/>
          </a:prstGeom>
        </p:spPr>
      </p:pic>
      <p:sp>
        <p:nvSpPr>
          <p:cNvPr id="31"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sz="360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Trải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239710" y="1091835"/>
            <a:ext cx="987425" cy="914400"/>
          </a:xfrm>
          <a:prstGeom prst="rect">
            <a:avLst/>
          </a:prstGeom>
          <a:noFill/>
          <a:ln>
            <a:noFill/>
          </a:ln>
        </p:spPr>
      </p:pic>
      <p:pic>
        <p:nvPicPr>
          <p:cNvPr id="15" name="Picture 14" descr="HÃ¬nh áº£nh cÃ³ liÃªn quan"/>
          <p:cNvPicPr/>
          <p:nvPr/>
        </p:nvPicPr>
        <p:blipFill>
          <a:blip r:embed="rId4">
            <a:extLst>
              <a:ext uri="{28A0092B-C50C-407E-A947-70E740481C1C}">
                <a14:useLocalDpi xmlns:a14="http://schemas.microsoft.com/office/drawing/2010/main" val="0"/>
              </a:ext>
            </a:extLst>
          </a:blip>
          <a:srcRect/>
          <a:stretch>
            <a:fillRect/>
          </a:stretch>
        </p:blipFill>
        <p:spPr bwMode="auto">
          <a:xfrm>
            <a:off x="2302264" y="116610"/>
            <a:ext cx="1795853" cy="1544434"/>
          </a:xfrm>
          <a:prstGeom prst="rect">
            <a:avLst/>
          </a:prstGeom>
          <a:noFill/>
          <a:ln>
            <a:noFill/>
          </a:ln>
        </p:spPr>
      </p:pic>
      <p:sp>
        <p:nvSpPr>
          <p:cNvPr id="6" name="TextBox 5">
            <a:hlinkClick r:id="rId5" action="ppaction://hlinksldjump" tooltip="Nhấp chuột vào hình này. Kết thúc slide khi &quot;7. Chọn OK.&quot; xuất hiện."/>
          </p:cNvPr>
          <p:cNvSpPr txBox="1"/>
          <p:nvPr/>
        </p:nvSpPr>
        <p:spPr>
          <a:xfrm>
            <a:off x="1631348" y="534884"/>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2192" y="2284964"/>
            <a:ext cx="3646582" cy="954107"/>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1. </a:t>
            </a:r>
            <a:r>
              <a:rPr lang="en-US" sz="2800" smtClean="0">
                <a:latin typeface="Times New Roman" panose="02020603050405020304" pitchFamily="18" charset="0"/>
                <a:cs typeface="Times New Roman" panose="02020603050405020304" pitchFamily="18" charset="0"/>
              </a:rPr>
              <a:t>Chọn vùng bảng tính cần sắp xếp dữ liệu.</a:t>
            </a:r>
            <a:endParaRPr lang="en-US" sz="2800">
              <a:solidFill>
                <a:srgbClr val="211C1E"/>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42372" y="3241572"/>
            <a:ext cx="3646582" cy="523220"/>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Chọn thẻ </a:t>
            </a:r>
            <a:r>
              <a:rPr lang="en-US" sz="2800" b="1" smtClean="0">
                <a:latin typeface="Times New Roman" panose="02020603050405020304" pitchFamily="18" charset="0"/>
                <a:cs typeface="Times New Roman" panose="02020603050405020304" pitchFamily="18" charset="0"/>
              </a:rPr>
              <a:t>Data</a:t>
            </a:r>
            <a:r>
              <a:rPr lang="en-US" sz="2800" smtClean="0">
                <a:latin typeface="Times New Roman" panose="02020603050405020304" pitchFamily="18" charset="0"/>
                <a:cs typeface="Times New Roman" panose="02020603050405020304" pitchFamily="18" charset="0"/>
              </a:rPr>
              <a:t>.</a:t>
            </a:r>
            <a:endParaRPr lang="en-US" sz="2800">
              <a:solidFill>
                <a:srgbClr val="211C1E"/>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80669" y="3764792"/>
            <a:ext cx="4043189" cy="89255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 Nhấp chọn nút </a:t>
            </a:r>
            <a:r>
              <a:rPr lang="en-US" sz="2400" smtClean="0">
                <a:latin typeface="Times New Roman" panose="02020603050405020304" pitchFamily="18" charset="0"/>
                <a:cs typeface="Times New Roman" panose="02020603050405020304" pitchFamily="18" charset="0"/>
              </a:rPr>
              <a:t>lệnh </a:t>
            </a:r>
          </a:p>
          <a:p>
            <a:pPr algn="just"/>
            <a:r>
              <a:rPr lang="en-US" sz="2400" smtClean="0">
                <a:latin typeface="Times New Roman" panose="02020603050405020304" pitchFamily="18" charset="0"/>
                <a:cs typeface="Times New Roman" panose="02020603050405020304" pitchFamily="18" charset="0"/>
              </a:rPr>
              <a:t>trong nhóm </a:t>
            </a:r>
            <a:r>
              <a:rPr lang="en-US" sz="2400" b="1" smtClean="0">
                <a:latin typeface="Times New Roman" panose="02020603050405020304" pitchFamily="18" charset="0"/>
                <a:cs typeface="Times New Roman" panose="02020603050405020304" pitchFamily="18" charset="0"/>
              </a:rPr>
              <a:t>Sort</a:t>
            </a:r>
            <a:r>
              <a:rPr lang="en-US" sz="2400" smtClean="0">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&amp; Filter</a:t>
            </a:r>
            <a:endParaRPr lang="en-US" sz="2400" b="1">
              <a:solidFill>
                <a:srgbClr val="211C1E"/>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42372" y="4584943"/>
            <a:ext cx="4081486" cy="523220"/>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 Nhấp chuột vào mũi tên.</a:t>
            </a:r>
            <a:endParaRPr lang="en-US" sz="2800">
              <a:solidFill>
                <a:srgbClr val="211C1E"/>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39710" y="5108163"/>
            <a:ext cx="3646582" cy="523220"/>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 Chọn </a:t>
            </a:r>
            <a:r>
              <a:rPr lang="en-US" sz="2800" b="1" smtClean="0">
                <a:latin typeface="Times New Roman" panose="02020603050405020304" pitchFamily="18" charset="0"/>
                <a:cs typeface="Times New Roman" panose="02020603050405020304" pitchFamily="18" charset="0"/>
              </a:rPr>
              <a:t>Tên, </a:t>
            </a:r>
            <a:r>
              <a:rPr lang="en-US" sz="2800" smtClean="0">
                <a:latin typeface="Times New Roman" panose="02020603050405020304" pitchFamily="18" charset="0"/>
                <a:cs typeface="Times New Roman" panose="02020603050405020304" pitchFamily="18" charset="0"/>
              </a:rPr>
              <a:t>chọn </a:t>
            </a:r>
            <a:r>
              <a:rPr lang="en-US" sz="2800" b="1" smtClean="0">
                <a:latin typeface="Times New Roman" panose="02020603050405020304" pitchFamily="18" charset="0"/>
                <a:cs typeface="Times New Roman" panose="02020603050405020304" pitchFamily="18" charset="0"/>
              </a:rPr>
              <a:t>OK</a:t>
            </a:r>
            <a:r>
              <a:rPr lang="en-US" sz="2800" smtClean="0">
                <a:latin typeface="Times New Roman" panose="02020603050405020304" pitchFamily="18" charset="0"/>
                <a:cs typeface="Times New Roman" panose="02020603050405020304" pitchFamily="18" charset="0"/>
              </a:rPr>
              <a:t>.</a:t>
            </a:r>
            <a:endParaRPr lang="en-US" sz="2800">
              <a:solidFill>
                <a:srgbClr val="211C1E"/>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049315" y="952973"/>
            <a:ext cx="7602241" cy="523220"/>
          </a:xfrm>
          <a:prstGeom prst="rect">
            <a:avLst/>
          </a:prstGeom>
          <a:noFill/>
        </p:spPr>
        <p:txBody>
          <a:bodyPr wrap="square" rtlCol="0">
            <a:spAutoFit/>
          </a:bodyPr>
          <a:lstStyle/>
          <a:p>
            <a:pPr algn="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Sắp cột Tên theo thứ </a:t>
            </a:r>
            <a:r>
              <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tự bảng chữ </a:t>
            </a: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cái</a:t>
            </a:r>
            <a:endPar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2708" y="3764792"/>
            <a:ext cx="516607" cy="66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4049314" y="952973"/>
            <a:ext cx="7741366" cy="523220"/>
          </a:xfrm>
          <a:prstGeom prst="rect">
            <a:avLst/>
          </a:prstGeom>
          <a:noFill/>
        </p:spPr>
        <p:txBody>
          <a:bodyPr wrap="square" rtlCol="0">
            <a:spAutoFit/>
          </a:bodyPr>
          <a:lstStyle/>
          <a:p>
            <a:pPr algn="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Sắp cột Tổng cộng theo thứ </a:t>
            </a:r>
            <a:r>
              <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tự </a:t>
            </a: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giảm dần</a:t>
            </a:r>
            <a:endPar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2" name="TextBox 31"/>
          <p:cNvSpPr txBox="1"/>
          <p:nvPr/>
        </p:nvSpPr>
        <p:spPr>
          <a:xfrm>
            <a:off x="239710" y="5631383"/>
            <a:ext cx="4485317" cy="523220"/>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Chọn </a:t>
            </a:r>
            <a:r>
              <a:rPr lang="en-US" sz="2800" b="1" smtClean="0">
                <a:latin typeface="Times New Roman" panose="02020603050405020304" pitchFamily="18" charset="0"/>
                <a:cs typeface="Times New Roman" panose="02020603050405020304" pitchFamily="18" charset="0"/>
              </a:rPr>
              <a:t>Largest to Smallest</a:t>
            </a:r>
            <a:endParaRPr lang="en-US" sz="2800">
              <a:solidFill>
                <a:srgbClr val="211C1E"/>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239710" y="5108163"/>
            <a:ext cx="3646582" cy="523220"/>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 Chọn </a:t>
            </a:r>
            <a:r>
              <a:rPr lang="en-US" sz="2800" b="1" smtClean="0">
                <a:latin typeface="Times New Roman" panose="02020603050405020304" pitchFamily="18" charset="0"/>
                <a:cs typeface="Times New Roman" panose="02020603050405020304" pitchFamily="18" charset="0"/>
              </a:rPr>
              <a:t>Tổng cộng</a:t>
            </a:r>
            <a:r>
              <a:rPr lang="en-US" sz="2800" smtClean="0">
                <a:latin typeface="Times New Roman" panose="02020603050405020304" pitchFamily="18" charset="0"/>
                <a:cs typeface="Times New Roman" panose="02020603050405020304" pitchFamily="18" charset="0"/>
              </a:rPr>
              <a:t>.</a:t>
            </a:r>
            <a:endParaRPr lang="en-US" sz="2800">
              <a:solidFill>
                <a:srgbClr val="211C1E"/>
              </a:solidFill>
              <a:latin typeface="Times New Roman" panose="02020603050405020304" pitchFamily="18" charset="0"/>
              <a:cs typeface="Times New Roman" panose="02020603050405020304" pitchFamily="18" charset="0"/>
            </a:endParaRPr>
          </a:p>
        </p:txBody>
      </p:sp>
      <p:sp>
        <p:nvSpPr>
          <p:cNvPr id="37" name="Rounded Rectangle 36"/>
          <p:cNvSpPr/>
          <p:nvPr/>
        </p:nvSpPr>
        <p:spPr>
          <a:xfrm>
            <a:off x="7774406" y="1806809"/>
            <a:ext cx="424994"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8764181" y="2035409"/>
            <a:ext cx="424994" cy="532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a:stretch>
            <a:fillRect/>
          </a:stretch>
        </p:blipFill>
        <p:spPr>
          <a:xfrm>
            <a:off x="4504802" y="2476158"/>
            <a:ext cx="6321925" cy="2891256"/>
          </a:xfrm>
          <a:prstGeom prst="rect">
            <a:avLst/>
          </a:prstGeom>
        </p:spPr>
      </p:pic>
      <p:sp>
        <p:nvSpPr>
          <p:cNvPr id="41" name="Oval 40"/>
          <p:cNvSpPr/>
          <p:nvPr/>
        </p:nvSpPr>
        <p:spPr>
          <a:xfrm>
            <a:off x="6325584" y="3434134"/>
            <a:ext cx="261610" cy="2616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a:stretch>
            <a:fillRect/>
          </a:stretch>
        </p:blipFill>
        <p:spPr>
          <a:xfrm>
            <a:off x="4504802" y="2476158"/>
            <a:ext cx="6318095" cy="2889504"/>
          </a:xfrm>
          <a:prstGeom prst="rect">
            <a:avLst/>
          </a:prstGeom>
        </p:spPr>
      </p:pic>
      <p:sp>
        <p:nvSpPr>
          <p:cNvPr id="43" name="Rounded Rectangle 42"/>
          <p:cNvSpPr/>
          <p:nvPr/>
        </p:nvSpPr>
        <p:spPr>
          <a:xfrm>
            <a:off x="9074274" y="5045818"/>
            <a:ext cx="727647" cy="2398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504802" y="1543615"/>
            <a:ext cx="7251192" cy="4901749"/>
          </a:xfrm>
          <a:prstGeom prst="rect">
            <a:avLst/>
          </a:prstGeom>
        </p:spPr>
      </p:pic>
      <p:sp>
        <p:nvSpPr>
          <p:cNvPr id="44" name="Rounded Rectangle 43"/>
          <p:cNvSpPr/>
          <p:nvPr/>
        </p:nvSpPr>
        <p:spPr>
          <a:xfrm>
            <a:off x="6491957" y="4640571"/>
            <a:ext cx="834393" cy="1554480"/>
          </a:xfrm>
          <a:prstGeom prst="roundRect">
            <a:avLst>
              <a:gd name="adj" fmla="val 864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04802" y="1543615"/>
            <a:ext cx="7251192" cy="4890583"/>
          </a:xfrm>
          <a:prstGeom prst="rect">
            <a:avLst/>
          </a:prstGeom>
        </p:spPr>
      </p:pic>
      <p:sp>
        <p:nvSpPr>
          <p:cNvPr id="46" name="Rounded Rectangle 45"/>
          <p:cNvSpPr/>
          <p:nvPr/>
        </p:nvSpPr>
        <p:spPr>
          <a:xfrm>
            <a:off x="7798224" y="1806809"/>
            <a:ext cx="424994"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8786483" y="2085441"/>
            <a:ext cx="424994" cy="5499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1"/>
          <a:stretch>
            <a:fillRect/>
          </a:stretch>
        </p:blipFill>
        <p:spPr>
          <a:xfrm>
            <a:off x="4515953" y="2474050"/>
            <a:ext cx="6318095" cy="2889504"/>
          </a:xfrm>
          <a:prstGeom prst="rect">
            <a:avLst/>
          </a:prstGeom>
        </p:spPr>
      </p:pic>
      <p:sp>
        <p:nvSpPr>
          <p:cNvPr id="48" name="Oval 47"/>
          <p:cNvSpPr/>
          <p:nvPr/>
        </p:nvSpPr>
        <p:spPr>
          <a:xfrm>
            <a:off x="6350001" y="3434134"/>
            <a:ext cx="261610" cy="2616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2"/>
          <a:stretch>
            <a:fillRect/>
          </a:stretch>
        </p:blipFill>
        <p:spPr>
          <a:xfrm>
            <a:off x="4515953" y="2474050"/>
            <a:ext cx="6318095" cy="2889504"/>
          </a:xfrm>
          <a:prstGeom prst="rect">
            <a:avLst/>
          </a:prstGeom>
        </p:spPr>
      </p:pic>
      <p:pic>
        <p:nvPicPr>
          <p:cNvPr id="18" name="Picture 17"/>
          <p:cNvPicPr>
            <a:picLocks noChangeAspect="1"/>
          </p:cNvPicPr>
          <p:nvPr/>
        </p:nvPicPr>
        <p:blipFill>
          <a:blip r:embed="rId13"/>
          <a:stretch>
            <a:fillRect/>
          </a:stretch>
        </p:blipFill>
        <p:spPr>
          <a:xfrm>
            <a:off x="4515953" y="2474050"/>
            <a:ext cx="6318095" cy="2889504"/>
          </a:xfrm>
          <a:prstGeom prst="rect">
            <a:avLst/>
          </a:prstGeom>
        </p:spPr>
      </p:pic>
      <p:sp>
        <p:nvSpPr>
          <p:cNvPr id="52" name="TextBox 51"/>
          <p:cNvSpPr txBox="1"/>
          <p:nvPr/>
        </p:nvSpPr>
        <p:spPr>
          <a:xfrm>
            <a:off x="1548352" y="6187462"/>
            <a:ext cx="2953783" cy="523220"/>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7</a:t>
            </a:r>
            <a:r>
              <a:rPr lang="en-US"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Chọn </a:t>
            </a:r>
            <a:r>
              <a:rPr lang="en-US" sz="2800" b="1" smtClean="0">
                <a:latin typeface="Times New Roman" panose="02020603050405020304" pitchFamily="18" charset="0"/>
                <a:cs typeface="Times New Roman" panose="02020603050405020304" pitchFamily="18" charset="0"/>
              </a:rPr>
              <a:t>OK.</a:t>
            </a:r>
            <a:endParaRPr lang="en-US" sz="2800">
              <a:solidFill>
                <a:srgbClr val="211C1E"/>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14"/>
          <a:stretch>
            <a:fillRect/>
          </a:stretch>
        </p:blipFill>
        <p:spPr>
          <a:xfrm>
            <a:off x="4515953" y="2474050"/>
            <a:ext cx="6318095" cy="2889504"/>
          </a:xfrm>
          <a:prstGeom prst="rect">
            <a:avLst/>
          </a:prstGeom>
        </p:spPr>
      </p:pic>
      <p:sp>
        <p:nvSpPr>
          <p:cNvPr id="54" name="Rounded Rectangle 53"/>
          <p:cNvSpPr/>
          <p:nvPr/>
        </p:nvSpPr>
        <p:spPr>
          <a:xfrm>
            <a:off x="9101008" y="5041984"/>
            <a:ext cx="714118" cy="2102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504802" y="1543615"/>
            <a:ext cx="7241091" cy="4894921"/>
          </a:xfrm>
          <a:prstGeom prst="rect">
            <a:avLst/>
          </a:prstGeom>
        </p:spPr>
      </p:pic>
      <p:sp>
        <p:nvSpPr>
          <p:cNvPr id="56" name="Rounded Rectangle 55"/>
          <p:cNvSpPr/>
          <p:nvPr/>
        </p:nvSpPr>
        <p:spPr>
          <a:xfrm>
            <a:off x="9942917" y="4625982"/>
            <a:ext cx="879980" cy="15544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542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childTnLst>
                          </p:cTn>
                        </p:par>
                        <p:par>
                          <p:cTn id="26" fill="hold">
                            <p:stCondLst>
                              <p:cond delay="1000"/>
                            </p:stCondLst>
                            <p:childTnLst>
                              <p:par>
                                <p:cTn id="27" presetID="6" presetClass="emph" presetSubtype="0" repeatCount="indefinite" autoRev="1" fill="hold" grpId="1" nodeType="afterEffect">
                                  <p:stCondLst>
                                    <p:cond delay="0"/>
                                  </p:stCondLst>
                                  <p:childTnLst>
                                    <p:animScale>
                                      <p:cBhvr>
                                        <p:cTn id="28" dur="2000" fill="hold"/>
                                        <p:tgtEl>
                                          <p:spTgt spid="37"/>
                                        </p:tgtEl>
                                      </p:cBhvr>
                                      <p:by x="120000" y="12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2054"/>
                                        </p:tgtEl>
                                        <p:attrNameLst>
                                          <p:attrName>style.visibility</p:attrName>
                                        </p:attrNameLst>
                                      </p:cBhvr>
                                      <p:to>
                                        <p:strVal val="visible"/>
                                      </p:to>
                                    </p:set>
                                  </p:childTnLst>
                                </p:cTn>
                              </p:par>
                              <p:par>
                                <p:cTn id="39" presetID="53" presetClass="entr" presetSubtype="16"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1500"/>
                            </p:stCondLst>
                            <p:childTnLst>
                              <p:par>
                                <p:cTn id="45" presetID="6" presetClass="emph" presetSubtype="0" repeatCount="indefinite" autoRev="1" fill="hold" grpId="1" nodeType="afterEffect">
                                  <p:stCondLst>
                                    <p:cond delay="0"/>
                                  </p:stCondLst>
                                  <p:childTnLst>
                                    <p:animScale>
                                      <p:cBhvr>
                                        <p:cTn id="46" dur="2000" fill="hold"/>
                                        <p:tgtEl>
                                          <p:spTgt spid="39"/>
                                        </p:tgtEl>
                                      </p:cBhvr>
                                      <p:by x="120000" y="12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3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1" presetClass="entr" presetSubtype="0" fill="hold" grpId="1" nodeType="after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par>
                          <p:cTn id="67" fill="hold">
                            <p:stCondLst>
                              <p:cond delay="1000"/>
                            </p:stCondLst>
                            <p:childTnLst>
                              <p:par>
                                <p:cTn id="68" presetID="6" presetClass="emph" presetSubtype="0" repeatCount="indefinite" fill="hold" grpId="0" nodeType="afterEffect">
                                  <p:stCondLst>
                                    <p:cond delay="0"/>
                                  </p:stCondLst>
                                  <p:childTnLst>
                                    <p:animScale>
                                      <p:cBhvr>
                                        <p:cTn id="69" dur="2000" fill="hold"/>
                                        <p:tgtEl>
                                          <p:spTgt spid="41"/>
                                        </p:tgtEl>
                                      </p:cBhvr>
                                      <p:by x="150000" y="150000"/>
                                    </p:animScale>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par>
                                <p:cTn id="83" presetID="1"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par>
                          <p:cTn id="85" fill="hold">
                            <p:stCondLst>
                              <p:cond delay="1000"/>
                            </p:stCondLst>
                            <p:childTnLst>
                              <p:par>
                                <p:cTn id="86" presetID="6" presetClass="emph" presetSubtype="0" repeatCount="indefinite" fill="hold" grpId="1" nodeType="afterEffect">
                                  <p:stCondLst>
                                    <p:cond delay="0"/>
                                  </p:stCondLst>
                                  <p:childTnLst>
                                    <p:animScale>
                                      <p:cBhvr>
                                        <p:cTn id="87" dur="2000" fill="hold"/>
                                        <p:tgtEl>
                                          <p:spTgt spid="43"/>
                                        </p:tgtEl>
                                      </p:cBhvr>
                                      <p:by x="150000" y="150000"/>
                                    </p:animScale>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childTnLst>
                                </p:cTn>
                              </p:par>
                              <p:par>
                                <p:cTn id="92" presetID="1" presetClass="exit" presetSubtype="0" fill="hold" nodeType="withEffect">
                                  <p:stCondLst>
                                    <p:cond delay="0"/>
                                  </p:stCondLst>
                                  <p:childTnLst>
                                    <p:set>
                                      <p:cBhvr>
                                        <p:cTn id="93" dur="1" fill="hold">
                                          <p:stCondLst>
                                            <p:cond delay="0"/>
                                          </p:stCondLst>
                                        </p:cTn>
                                        <p:tgtEl>
                                          <p:spTgt spid="5"/>
                                        </p:tgtEl>
                                        <p:attrNameLst>
                                          <p:attrName>style.visibility</p:attrName>
                                        </p:attrNameLst>
                                      </p:cBhvr>
                                      <p:to>
                                        <p:strVal val="hidden"/>
                                      </p:to>
                                    </p:set>
                                  </p:childTnLst>
                                </p:cTn>
                              </p:par>
                              <p:par>
                                <p:cTn id="94" presetID="1" presetClass="entr" presetSubtype="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childTnLst>
                                </p:cTn>
                              </p:par>
                            </p:childTnLst>
                          </p:cTn>
                        </p:par>
                        <p:par>
                          <p:cTn id="96" fill="hold">
                            <p:stCondLst>
                              <p:cond delay="0"/>
                            </p:stCondLst>
                            <p:childTnLst>
                              <p:par>
                                <p:cTn id="97" presetID="30" presetClass="emph" presetSubtype="0" repeatCount="indefinite" fill="hold" grpId="1" nodeType="afterEffect">
                                  <p:stCondLst>
                                    <p:cond delay="0"/>
                                  </p:stCondLst>
                                  <p:childTnLst>
                                    <p:animClr clrSpc="hsl" dir="cw">
                                      <p:cBhvr override="childStyle">
                                        <p:cTn id="98" dur="500" fill="hold"/>
                                        <p:tgtEl>
                                          <p:spTgt spid="44"/>
                                        </p:tgtEl>
                                        <p:attrNameLst>
                                          <p:attrName>style.color</p:attrName>
                                        </p:attrNameLst>
                                      </p:cBhvr>
                                      <p:by>
                                        <p:hsl h="0" s="12549" l="25098"/>
                                      </p:by>
                                    </p:animClr>
                                    <p:animClr clrSpc="hsl" dir="cw">
                                      <p:cBhvr>
                                        <p:cTn id="99" dur="500" fill="hold"/>
                                        <p:tgtEl>
                                          <p:spTgt spid="44"/>
                                        </p:tgtEl>
                                        <p:attrNameLst>
                                          <p:attrName>fillcolor</p:attrName>
                                        </p:attrNameLst>
                                      </p:cBhvr>
                                      <p:by>
                                        <p:hsl h="0" s="12549" l="25098"/>
                                      </p:by>
                                    </p:animClr>
                                    <p:animClr clrSpc="hsl" dir="cw">
                                      <p:cBhvr>
                                        <p:cTn id="100" dur="500" fill="hold"/>
                                        <p:tgtEl>
                                          <p:spTgt spid="44"/>
                                        </p:tgtEl>
                                        <p:attrNameLst>
                                          <p:attrName>stroke.color</p:attrName>
                                        </p:attrNameLst>
                                      </p:cBhvr>
                                      <p:by>
                                        <p:hsl h="0" s="12549" l="25098"/>
                                      </p:by>
                                    </p:animClr>
                                    <p:set>
                                      <p:cBhvr>
                                        <p:cTn id="101" dur="500" fill="hold"/>
                                        <p:tgtEl>
                                          <p:spTgt spid="44"/>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childTnLst>
                                </p:cTn>
                              </p:par>
                              <p:par>
                                <p:cTn id="106" presetID="1" presetClass="exit" presetSubtype="0" fill="hold" nodeType="withEffect">
                                  <p:stCondLst>
                                    <p:cond delay="0"/>
                                  </p:stCondLst>
                                  <p:childTnLst>
                                    <p:set>
                                      <p:cBhvr>
                                        <p:cTn id="107" dur="1" fill="hold">
                                          <p:stCondLst>
                                            <p:cond delay="0"/>
                                          </p:stCondLst>
                                        </p:cTn>
                                        <p:tgtEl>
                                          <p:spTgt spid="7"/>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0"/>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1"/>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054"/>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9"/>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par>
                                <p:cTn id="122" presetID="1" presetClass="exit" presetSubtype="0" fill="hold" grpId="2" nodeType="withEffect">
                                  <p:stCondLst>
                                    <p:cond delay="0"/>
                                  </p:stCondLst>
                                  <p:childTnLst>
                                    <p:set>
                                      <p:cBhvr>
                                        <p:cTn id="123" dur="1" fill="hold">
                                          <p:stCondLst>
                                            <p:cond delay="0"/>
                                          </p:stCondLst>
                                        </p:cTn>
                                        <p:tgtEl>
                                          <p:spTgt spid="41"/>
                                        </p:tgtEl>
                                        <p:attrNameLst>
                                          <p:attrName>style.visibility</p:attrName>
                                        </p:attrNameLst>
                                      </p:cBhvr>
                                      <p:to>
                                        <p:strVal val="hidden"/>
                                      </p:to>
                                    </p:set>
                                  </p:childTnLst>
                                </p:cTn>
                              </p:par>
                              <p:par>
                                <p:cTn id="124" presetID="1" presetClass="exit" presetSubtype="0" fill="hold" grpId="2" nodeType="withEffect">
                                  <p:stCondLst>
                                    <p:cond delay="0"/>
                                  </p:stCondLst>
                                  <p:childTnLst>
                                    <p:set>
                                      <p:cBhvr>
                                        <p:cTn id="125" dur="1" fill="hold">
                                          <p:stCondLst>
                                            <p:cond delay="0"/>
                                          </p:stCondLst>
                                        </p:cTn>
                                        <p:tgtEl>
                                          <p:spTgt spid="44"/>
                                        </p:tgtEl>
                                        <p:attrNameLst>
                                          <p:attrName>style.visibility</p:attrName>
                                        </p:attrNameLst>
                                      </p:cBhvr>
                                      <p:to>
                                        <p:strVal val="hidden"/>
                                      </p:to>
                                    </p:set>
                                  </p:childTnLst>
                                </p:cTn>
                              </p:par>
                              <p:par>
                                <p:cTn id="126" presetID="1" presetClass="exit" presetSubtype="0" fill="hold" grpId="2" nodeType="withEffect">
                                  <p:stCondLst>
                                    <p:cond delay="0"/>
                                  </p:stCondLst>
                                  <p:childTnLst>
                                    <p:set>
                                      <p:cBhvr>
                                        <p:cTn id="127" dur="1" fill="hold">
                                          <p:stCondLst>
                                            <p:cond delay="0"/>
                                          </p:stCondLst>
                                        </p:cTn>
                                        <p:tgtEl>
                                          <p:spTgt spid="43"/>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2" nodeType="click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fade">
                                      <p:cBhvr>
                                        <p:cTn id="132" dur="1000"/>
                                        <p:tgtEl>
                                          <p:spTgt spid="9"/>
                                        </p:tgtEl>
                                      </p:cBhvr>
                                    </p:animEffect>
                                    <p:anim calcmode="lin" valueType="num">
                                      <p:cBhvr>
                                        <p:cTn id="133" dur="1000" fill="hold"/>
                                        <p:tgtEl>
                                          <p:spTgt spid="9"/>
                                        </p:tgtEl>
                                        <p:attrNameLst>
                                          <p:attrName>ppt_x</p:attrName>
                                        </p:attrNameLst>
                                      </p:cBhvr>
                                      <p:tavLst>
                                        <p:tav tm="0">
                                          <p:val>
                                            <p:strVal val="#ppt_x"/>
                                          </p:val>
                                        </p:tav>
                                        <p:tav tm="100000">
                                          <p:val>
                                            <p:strVal val="#ppt_x"/>
                                          </p:val>
                                        </p:tav>
                                      </p:tavLst>
                                    </p:anim>
                                    <p:anim calcmode="lin" valueType="num">
                                      <p:cBhvr>
                                        <p:cTn id="134" dur="1000" fill="hold"/>
                                        <p:tgtEl>
                                          <p:spTgt spid="9"/>
                                        </p:tgtEl>
                                        <p:attrNameLst>
                                          <p:attrName>ppt_y</p:attrName>
                                        </p:attrNameLst>
                                      </p:cBhvr>
                                      <p:tavLst>
                                        <p:tav tm="0">
                                          <p:val>
                                            <p:strVal val="#ppt_y+.1"/>
                                          </p:val>
                                        </p:tav>
                                        <p:tav tm="100000">
                                          <p:val>
                                            <p:strVal val="#ppt_y"/>
                                          </p:val>
                                        </p:tav>
                                      </p:tavLst>
                                    </p:anim>
                                  </p:childTnLst>
                                </p:cTn>
                              </p:par>
                              <p:par>
                                <p:cTn id="135" presetID="1" presetClass="entr" presetSubtype="0" fill="hold" nodeType="withEffect">
                                  <p:stCondLst>
                                    <p:cond delay="0"/>
                                  </p:stCondLst>
                                  <p:childTnLst>
                                    <p:set>
                                      <p:cBhvr>
                                        <p:cTn id="136" dur="1" fill="hold">
                                          <p:stCondLst>
                                            <p:cond delay="0"/>
                                          </p:stCondLst>
                                        </p:cTn>
                                        <p:tgtEl>
                                          <p:spTgt spid="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2" nodeType="clickEffect">
                                  <p:stCondLst>
                                    <p:cond delay="0"/>
                                  </p:stCondLst>
                                  <p:childTnLst>
                                    <p:set>
                                      <p:cBhvr>
                                        <p:cTn id="140" dur="1" fill="hold">
                                          <p:stCondLst>
                                            <p:cond delay="0"/>
                                          </p:stCondLst>
                                        </p:cTn>
                                        <p:tgtEl>
                                          <p:spTgt spid="1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6"/>
                                        </p:tgtEl>
                                        <p:attrNameLst>
                                          <p:attrName>style.visibility</p:attrName>
                                        </p:attrNameLst>
                                      </p:cBhvr>
                                      <p:to>
                                        <p:strVal val="visible"/>
                                      </p:to>
                                    </p:set>
                                  </p:childTnLst>
                                </p:cTn>
                              </p:par>
                            </p:childTnLst>
                          </p:cTn>
                        </p:par>
                        <p:par>
                          <p:cTn id="143" fill="hold">
                            <p:stCondLst>
                              <p:cond delay="0"/>
                            </p:stCondLst>
                            <p:childTnLst>
                              <p:par>
                                <p:cTn id="144" presetID="6" presetClass="emph" presetSubtype="0" repeatCount="indefinite" fill="hold" grpId="1" nodeType="afterEffect">
                                  <p:stCondLst>
                                    <p:cond delay="0"/>
                                  </p:stCondLst>
                                  <p:childTnLst>
                                    <p:animScale>
                                      <p:cBhvr>
                                        <p:cTn id="145" dur="2000" fill="hold"/>
                                        <p:tgtEl>
                                          <p:spTgt spid="46"/>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2" nodeType="clickEffect">
                                  <p:stCondLst>
                                    <p:cond delay="0"/>
                                  </p:stCondLst>
                                  <p:childTnLst>
                                    <p:set>
                                      <p:cBhvr>
                                        <p:cTn id="149" dur="1" fill="hold">
                                          <p:stCondLst>
                                            <p:cond delay="0"/>
                                          </p:stCondLst>
                                        </p:cTn>
                                        <p:tgtEl>
                                          <p:spTgt spid="11"/>
                                        </p:tgtEl>
                                        <p:attrNameLst>
                                          <p:attrName>style.visibility</p:attrName>
                                        </p:attrNameLst>
                                      </p:cBhvr>
                                      <p:to>
                                        <p:strVal val="visible"/>
                                      </p:to>
                                    </p:set>
                                    <p:animEffect transition="in" filter="fade">
                                      <p:cBhvr>
                                        <p:cTn id="150" dur="1000"/>
                                        <p:tgtEl>
                                          <p:spTgt spid="11"/>
                                        </p:tgtEl>
                                      </p:cBhvr>
                                    </p:animEffect>
                                    <p:anim calcmode="lin" valueType="num">
                                      <p:cBhvr>
                                        <p:cTn id="151" dur="1000" fill="hold"/>
                                        <p:tgtEl>
                                          <p:spTgt spid="11"/>
                                        </p:tgtEl>
                                        <p:attrNameLst>
                                          <p:attrName>ppt_x</p:attrName>
                                        </p:attrNameLst>
                                      </p:cBhvr>
                                      <p:tavLst>
                                        <p:tav tm="0">
                                          <p:val>
                                            <p:strVal val="#ppt_x"/>
                                          </p:val>
                                        </p:tav>
                                        <p:tav tm="100000">
                                          <p:val>
                                            <p:strVal val="#ppt_x"/>
                                          </p:val>
                                        </p:tav>
                                      </p:tavLst>
                                    </p:anim>
                                    <p:anim calcmode="lin" valueType="num">
                                      <p:cBhvr>
                                        <p:cTn id="152" dur="1000" fill="hold"/>
                                        <p:tgtEl>
                                          <p:spTgt spid="11"/>
                                        </p:tgtEl>
                                        <p:attrNameLst>
                                          <p:attrName>ppt_y</p:attrName>
                                        </p:attrNameLst>
                                      </p:cBhvr>
                                      <p:tavLst>
                                        <p:tav tm="0">
                                          <p:val>
                                            <p:strVal val="#ppt_y+.1"/>
                                          </p:val>
                                        </p:tav>
                                        <p:tav tm="100000">
                                          <p:val>
                                            <p:strVal val="#ppt_y"/>
                                          </p:val>
                                        </p:tav>
                                      </p:tavLst>
                                    </p:anim>
                                  </p:childTnLst>
                                </p:cTn>
                              </p:par>
                            </p:childTnLst>
                          </p:cTn>
                        </p:par>
                        <p:par>
                          <p:cTn id="153" fill="hold">
                            <p:stCondLst>
                              <p:cond delay="1000"/>
                            </p:stCondLst>
                            <p:childTnLst>
                              <p:par>
                                <p:cTn id="154" presetID="1" presetClass="entr" presetSubtype="0" fill="hold" nodeType="afterEffect">
                                  <p:stCondLst>
                                    <p:cond delay="0"/>
                                  </p:stCondLst>
                                  <p:childTnLst>
                                    <p:set>
                                      <p:cBhvr>
                                        <p:cTn id="155" dur="1" fill="hold">
                                          <p:stCondLst>
                                            <p:cond delay="0"/>
                                          </p:stCondLst>
                                        </p:cTn>
                                        <p:tgtEl>
                                          <p:spTgt spid="2054"/>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47"/>
                                        </p:tgtEl>
                                        <p:attrNameLst>
                                          <p:attrName>style.visibility</p:attrName>
                                        </p:attrNameLst>
                                      </p:cBhvr>
                                      <p:to>
                                        <p:strVal val="visible"/>
                                      </p:to>
                                    </p:set>
                                  </p:childTnLst>
                                </p:cTn>
                              </p:par>
                            </p:childTnLst>
                          </p:cTn>
                        </p:par>
                        <p:par>
                          <p:cTn id="158" fill="hold">
                            <p:stCondLst>
                              <p:cond delay="1000"/>
                            </p:stCondLst>
                            <p:childTnLst>
                              <p:par>
                                <p:cTn id="159" presetID="6" presetClass="emph" presetSubtype="0" repeatCount="indefinite" fill="hold" grpId="1" nodeType="afterEffect">
                                  <p:stCondLst>
                                    <p:cond delay="0"/>
                                  </p:stCondLst>
                                  <p:childTnLst>
                                    <p:animScale>
                                      <p:cBhvr>
                                        <p:cTn id="160" dur="2000" fill="hold"/>
                                        <p:tgtEl>
                                          <p:spTgt spid="47"/>
                                        </p:tgtEl>
                                      </p:cBhvr>
                                      <p:by x="150000" y="150000"/>
                                    </p:animScale>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2"/>
                                        </p:tgtEl>
                                        <p:attrNameLst>
                                          <p:attrName>style.visibility</p:attrName>
                                        </p:attrNameLst>
                                      </p:cBhvr>
                                      <p:to>
                                        <p:strVal val="visible"/>
                                      </p:to>
                                    </p:set>
                                  </p:childTnLst>
                                </p:cTn>
                              </p:par>
                              <p:par>
                                <p:cTn id="165" presetID="1" presetClass="exit" presetSubtype="0" fill="hold" nodeType="withEffect">
                                  <p:stCondLst>
                                    <p:cond delay="0"/>
                                  </p:stCondLst>
                                  <p:childTnLst>
                                    <p:set>
                                      <p:cBhvr>
                                        <p:cTn id="166" dur="1" fill="hold">
                                          <p:stCondLst>
                                            <p:cond delay="0"/>
                                          </p:stCondLst>
                                        </p:cTn>
                                        <p:tgtEl>
                                          <p:spTgt spid="2054"/>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8"/>
                                        </p:tgtEl>
                                        <p:attrNameLst>
                                          <p:attrName>style.visibility</p:attrName>
                                        </p:attrNameLst>
                                      </p:cBhvr>
                                      <p:to>
                                        <p:strVal val="hidden"/>
                                      </p:to>
                                    </p:set>
                                  </p:childTnLst>
                                </p:cTn>
                              </p:par>
                              <p:par>
                                <p:cTn id="169" presetID="1" presetClass="exit" presetSubtype="0" fill="hold" grpId="2" nodeType="withEffect">
                                  <p:stCondLst>
                                    <p:cond delay="0"/>
                                  </p:stCondLst>
                                  <p:childTnLst>
                                    <p:set>
                                      <p:cBhvr>
                                        <p:cTn id="170" dur="1" fill="hold">
                                          <p:stCondLst>
                                            <p:cond delay="0"/>
                                          </p:stCondLst>
                                        </p:cTn>
                                        <p:tgtEl>
                                          <p:spTgt spid="46"/>
                                        </p:tgtEl>
                                        <p:attrNameLst>
                                          <p:attrName>style.visibility</p:attrName>
                                        </p:attrNameLst>
                                      </p:cBhvr>
                                      <p:to>
                                        <p:strVal val="hidden"/>
                                      </p:to>
                                    </p:set>
                                  </p:childTnLst>
                                </p:cTn>
                              </p:par>
                              <p:par>
                                <p:cTn id="171" presetID="1" presetClass="exit" presetSubtype="0" fill="hold" grpId="2" nodeType="withEffect">
                                  <p:stCondLst>
                                    <p:cond delay="0"/>
                                  </p:stCondLst>
                                  <p:childTnLst>
                                    <p:set>
                                      <p:cBhvr>
                                        <p:cTn id="172" dur="1" fill="hold">
                                          <p:stCondLst>
                                            <p:cond delay="0"/>
                                          </p:stCondLst>
                                        </p:cTn>
                                        <p:tgtEl>
                                          <p:spTgt spid="47"/>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2" nodeType="clickEffect">
                                  <p:stCondLst>
                                    <p:cond delay="0"/>
                                  </p:stCondLst>
                                  <p:childTnLst>
                                    <p:set>
                                      <p:cBhvr>
                                        <p:cTn id="176" dur="1" fill="hold">
                                          <p:stCondLst>
                                            <p:cond delay="0"/>
                                          </p:stCondLst>
                                        </p:cTn>
                                        <p:tgtEl>
                                          <p:spTgt spid="19"/>
                                        </p:tgtEl>
                                        <p:attrNameLst>
                                          <p:attrName>style.visibility</p:attrName>
                                        </p:attrNameLst>
                                      </p:cBhvr>
                                      <p:to>
                                        <p:strVal val="visible"/>
                                      </p:to>
                                    </p:set>
                                    <p:animEffect transition="in" filter="fade">
                                      <p:cBhvr>
                                        <p:cTn id="177" dur="1000"/>
                                        <p:tgtEl>
                                          <p:spTgt spid="19"/>
                                        </p:tgtEl>
                                      </p:cBhvr>
                                    </p:animEffect>
                                    <p:anim calcmode="lin" valueType="num">
                                      <p:cBhvr>
                                        <p:cTn id="178" dur="1000" fill="hold"/>
                                        <p:tgtEl>
                                          <p:spTgt spid="19"/>
                                        </p:tgtEl>
                                        <p:attrNameLst>
                                          <p:attrName>ppt_x</p:attrName>
                                        </p:attrNameLst>
                                      </p:cBhvr>
                                      <p:tavLst>
                                        <p:tav tm="0">
                                          <p:val>
                                            <p:strVal val="#ppt_x"/>
                                          </p:val>
                                        </p:tav>
                                        <p:tav tm="100000">
                                          <p:val>
                                            <p:strVal val="#ppt_x"/>
                                          </p:val>
                                        </p:tav>
                                      </p:tavLst>
                                    </p:anim>
                                    <p:anim calcmode="lin" valueType="num">
                                      <p:cBhvr>
                                        <p:cTn id="179" dur="1000" fill="hold"/>
                                        <p:tgtEl>
                                          <p:spTgt spid="19"/>
                                        </p:tgtEl>
                                        <p:attrNameLst>
                                          <p:attrName>ppt_y</p:attrName>
                                        </p:attrNameLst>
                                      </p:cBhvr>
                                      <p:tavLst>
                                        <p:tav tm="0">
                                          <p:val>
                                            <p:strVal val="#ppt_y+.1"/>
                                          </p:val>
                                        </p:tav>
                                        <p:tav tm="100000">
                                          <p:val>
                                            <p:strVal val="#ppt_y"/>
                                          </p:val>
                                        </p:tav>
                                      </p:tavLst>
                                    </p:anim>
                                  </p:childTnLst>
                                </p:cTn>
                              </p:par>
                            </p:childTnLst>
                          </p:cTn>
                        </p:par>
                        <p:par>
                          <p:cTn id="180" fill="hold">
                            <p:stCondLst>
                              <p:cond delay="1000"/>
                            </p:stCondLst>
                            <p:childTnLst>
                              <p:par>
                                <p:cTn id="181" presetID="1" presetClass="entr" presetSubtype="0" fill="hold" grpId="1" nodeType="afterEffect">
                                  <p:stCondLst>
                                    <p:cond delay="0"/>
                                  </p:stCondLst>
                                  <p:childTnLst>
                                    <p:set>
                                      <p:cBhvr>
                                        <p:cTn id="182" dur="1" fill="hold">
                                          <p:stCondLst>
                                            <p:cond delay="0"/>
                                          </p:stCondLst>
                                        </p:cTn>
                                        <p:tgtEl>
                                          <p:spTgt spid="48"/>
                                        </p:tgtEl>
                                        <p:attrNameLst>
                                          <p:attrName>style.visibility</p:attrName>
                                        </p:attrNameLst>
                                      </p:cBhvr>
                                      <p:to>
                                        <p:strVal val="visible"/>
                                      </p:to>
                                    </p:set>
                                  </p:childTnLst>
                                </p:cTn>
                              </p:par>
                            </p:childTnLst>
                          </p:cTn>
                        </p:par>
                        <p:par>
                          <p:cTn id="183" fill="hold">
                            <p:stCondLst>
                              <p:cond delay="1000"/>
                            </p:stCondLst>
                            <p:childTnLst>
                              <p:par>
                                <p:cTn id="184" presetID="6" presetClass="emph" presetSubtype="0" repeatCount="indefinite" fill="hold" grpId="0" nodeType="afterEffect">
                                  <p:stCondLst>
                                    <p:cond delay="0"/>
                                  </p:stCondLst>
                                  <p:childTnLst>
                                    <p:animScale>
                                      <p:cBhvr>
                                        <p:cTn id="185" dur="2000" fill="hold"/>
                                        <p:tgtEl>
                                          <p:spTgt spid="48"/>
                                        </p:tgtEl>
                                      </p:cBhvr>
                                      <p:by x="150000" y="150000"/>
                                    </p:animScale>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nodeType="clickEffect">
                                  <p:stCondLst>
                                    <p:cond delay="0"/>
                                  </p:stCondLst>
                                  <p:childTnLst>
                                    <p:set>
                                      <p:cBhvr>
                                        <p:cTn id="189" dur="1" fill="hold">
                                          <p:stCondLst>
                                            <p:cond delay="0"/>
                                          </p:stCondLst>
                                        </p:cTn>
                                        <p:tgtEl>
                                          <p:spTgt spid="16"/>
                                        </p:tgtEl>
                                        <p:attrNameLst>
                                          <p:attrName>style.visibility</p:attrName>
                                        </p:attrNameLst>
                                      </p:cBhvr>
                                      <p:to>
                                        <p:strVal val="visible"/>
                                      </p:to>
                                    </p:set>
                                  </p:childTnLst>
                                </p:cTn>
                              </p:par>
                              <p:par>
                                <p:cTn id="190" presetID="42" presetClass="entr" presetSubtype="0" fill="hold" grpId="0" nodeType="withEffect">
                                  <p:stCondLst>
                                    <p:cond delay="0"/>
                                  </p:stCondLst>
                                  <p:childTnLst>
                                    <p:set>
                                      <p:cBhvr>
                                        <p:cTn id="191" dur="1" fill="hold">
                                          <p:stCondLst>
                                            <p:cond delay="0"/>
                                          </p:stCondLst>
                                        </p:cTn>
                                        <p:tgtEl>
                                          <p:spTgt spid="38"/>
                                        </p:tgtEl>
                                        <p:attrNameLst>
                                          <p:attrName>style.visibility</p:attrName>
                                        </p:attrNameLst>
                                      </p:cBhvr>
                                      <p:to>
                                        <p:strVal val="visible"/>
                                      </p:to>
                                    </p:set>
                                    <p:animEffect transition="in" filter="fade">
                                      <p:cBhvr>
                                        <p:cTn id="192" dur="1000"/>
                                        <p:tgtEl>
                                          <p:spTgt spid="38"/>
                                        </p:tgtEl>
                                      </p:cBhvr>
                                    </p:animEffect>
                                    <p:anim calcmode="lin" valueType="num">
                                      <p:cBhvr>
                                        <p:cTn id="193" dur="1000" fill="hold"/>
                                        <p:tgtEl>
                                          <p:spTgt spid="38"/>
                                        </p:tgtEl>
                                        <p:attrNameLst>
                                          <p:attrName>ppt_x</p:attrName>
                                        </p:attrNameLst>
                                      </p:cBhvr>
                                      <p:tavLst>
                                        <p:tav tm="0">
                                          <p:val>
                                            <p:strVal val="#ppt_x"/>
                                          </p:val>
                                        </p:tav>
                                        <p:tav tm="100000">
                                          <p:val>
                                            <p:strVal val="#ppt_x"/>
                                          </p:val>
                                        </p:tav>
                                      </p:tavLst>
                                    </p:anim>
                                    <p:anim calcmode="lin" valueType="num">
                                      <p:cBhvr>
                                        <p:cTn id="19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18"/>
                                        </p:tgtEl>
                                        <p:attrNameLst>
                                          <p:attrName>style.visibility</p:attrName>
                                        </p:attrNameLst>
                                      </p:cBhvr>
                                      <p:to>
                                        <p:strVal val="visible"/>
                                      </p:to>
                                    </p:set>
                                  </p:childTnLst>
                                </p:cTn>
                              </p:par>
                              <p:par>
                                <p:cTn id="199" presetID="42" presetClass="entr" presetSubtype="0" fill="hold" grpId="0" nodeType="withEffect">
                                  <p:stCondLst>
                                    <p:cond delay="0"/>
                                  </p:stCondLst>
                                  <p:childTnLst>
                                    <p:set>
                                      <p:cBhvr>
                                        <p:cTn id="200" dur="1" fill="hold">
                                          <p:stCondLst>
                                            <p:cond delay="0"/>
                                          </p:stCondLst>
                                        </p:cTn>
                                        <p:tgtEl>
                                          <p:spTgt spid="32"/>
                                        </p:tgtEl>
                                        <p:attrNameLst>
                                          <p:attrName>style.visibility</p:attrName>
                                        </p:attrNameLst>
                                      </p:cBhvr>
                                      <p:to>
                                        <p:strVal val="visible"/>
                                      </p:to>
                                    </p:set>
                                    <p:animEffect transition="in" filter="fade">
                                      <p:cBhvr>
                                        <p:cTn id="201" dur="1000"/>
                                        <p:tgtEl>
                                          <p:spTgt spid="32"/>
                                        </p:tgtEl>
                                      </p:cBhvr>
                                    </p:animEffect>
                                    <p:anim calcmode="lin" valueType="num">
                                      <p:cBhvr>
                                        <p:cTn id="202" dur="1000" fill="hold"/>
                                        <p:tgtEl>
                                          <p:spTgt spid="32"/>
                                        </p:tgtEl>
                                        <p:attrNameLst>
                                          <p:attrName>ppt_x</p:attrName>
                                        </p:attrNameLst>
                                      </p:cBhvr>
                                      <p:tavLst>
                                        <p:tav tm="0">
                                          <p:val>
                                            <p:strVal val="#ppt_x"/>
                                          </p:val>
                                        </p:tav>
                                        <p:tav tm="100000">
                                          <p:val>
                                            <p:strVal val="#ppt_x"/>
                                          </p:val>
                                        </p:tav>
                                      </p:tavLst>
                                    </p:anim>
                                    <p:anim calcmode="lin" valueType="num">
                                      <p:cBhvr>
                                        <p:cTn id="20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nodeType="clickEffect">
                                  <p:stCondLst>
                                    <p:cond delay="0"/>
                                  </p:stCondLst>
                                  <p:childTnLst>
                                    <p:set>
                                      <p:cBhvr>
                                        <p:cTn id="207" dur="1" fill="hold">
                                          <p:stCondLst>
                                            <p:cond delay="0"/>
                                          </p:stCondLst>
                                        </p:cTn>
                                        <p:tgtEl>
                                          <p:spTgt spid="26"/>
                                        </p:tgtEl>
                                        <p:attrNameLst>
                                          <p:attrName>style.visibility</p:attrName>
                                        </p:attrNameLst>
                                      </p:cBhvr>
                                      <p:to>
                                        <p:strVal val="visible"/>
                                      </p:to>
                                    </p:set>
                                  </p:childTnLst>
                                </p:cTn>
                              </p:par>
                              <p:par>
                                <p:cTn id="208" presetID="42" presetClass="entr" presetSubtype="0" fill="hold" grpId="0" nodeType="withEffect">
                                  <p:stCondLst>
                                    <p:cond delay="0"/>
                                  </p:stCondLst>
                                  <p:childTnLst>
                                    <p:set>
                                      <p:cBhvr>
                                        <p:cTn id="209" dur="1" fill="hold">
                                          <p:stCondLst>
                                            <p:cond delay="0"/>
                                          </p:stCondLst>
                                        </p:cTn>
                                        <p:tgtEl>
                                          <p:spTgt spid="52"/>
                                        </p:tgtEl>
                                        <p:attrNameLst>
                                          <p:attrName>style.visibility</p:attrName>
                                        </p:attrNameLst>
                                      </p:cBhvr>
                                      <p:to>
                                        <p:strVal val="visible"/>
                                      </p:to>
                                    </p:set>
                                    <p:animEffect transition="in" filter="fade">
                                      <p:cBhvr>
                                        <p:cTn id="210" dur="1000"/>
                                        <p:tgtEl>
                                          <p:spTgt spid="52"/>
                                        </p:tgtEl>
                                      </p:cBhvr>
                                    </p:animEffect>
                                    <p:anim calcmode="lin" valueType="num">
                                      <p:cBhvr>
                                        <p:cTn id="211" dur="1000" fill="hold"/>
                                        <p:tgtEl>
                                          <p:spTgt spid="52"/>
                                        </p:tgtEl>
                                        <p:attrNameLst>
                                          <p:attrName>ppt_x</p:attrName>
                                        </p:attrNameLst>
                                      </p:cBhvr>
                                      <p:tavLst>
                                        <p:tav tm="0">
                                          <p:val>
                                            <p:strVal val="#ppt_x"/>
                                          </p:val>
                                        </p:tav>
                                        <p:tav tm="100000">
                                          <p:val>
                                            <p:strVal val="#ppt_x"/>
                                          </p:val>
                                        </p:tav>
                                      </p:tavLst>
                                    </p:anim>
                                    <p:anim calcmode="lin" valueType="num">
                                      <p:cBhvr>
                                        <p:cTn id="212" dur="1000" fill="hold"/>
                                        <p:tgtEl>
                                          <p:spTgt spid="52"/>
                                        </p:tgtEl>
                                        <p:attrNameLst>
                                          <p:attrName>ppt_y</p:attrName>
                                        </p:attrNameLst>
                                      </p:cBhvr>
                                      <p:tavLst>
                                        <p:tav tm="0">
                                          <p:val>
                                            <p:strVal val="#ppt_y+.1"/>
                                          </p:val>
                                        </p:tav>
                                        <p:tav tm="100000">
                                          <p:val>
                                            <p:strVal val="#ppt_y"/>
                                          </p:val>
                                        </p:tav>
                                      </p:tavLst>
                                    </p:anim>
                                  </p:childTnLst>
                                </p:cTn>
                              </p:par>
                              <p:par>
                                <p:cTn id="213" presetID="1" presetClass="entr" presetSubtype="0" fill="hold" grpId="0" nodeType="withEffect">
                                  <p:stCondLst>
                                    <p:cond delay="0"/>
                                  </p:stCondLst>
                                  <p:childTnLst>
                                    <p:set>
                                      <p:cBhvr>
                                        <p:cTn id="214" dur="1" fill="hold">
                                          <p:stCondLst>
                                            <p:cond delay="0"/>
                                          </p:stCondLst>
                                        </p:cTn>
                                        <p:tgtEl>
                                          <p:spTgt spid="54"/>
                                        </p:tgtEl>
                                        <p:attrNameLst>
                                          <p:attrName>style.visibility</p:attrName>
                                        </p:attrNameLst>
                                      </p:cBhvr>
                                      <p:to>
                                        <p:strVal val="visible"/>
                                      </p:to>
                                    </p:set>
                                  </p:childTnLst>
                                </p:cTn>
                              </p:par>
                            </p:childTnLst>
                          </p:cTn>
                        </p:par>
                        <p:par>
                          <p:cTn id="215" fill="hold">
                            <p:stCondLst>
                              <p:cond delay="1000"/>
                            </p:stCondLst>
                            <p:childTnLst>
                              <p:par>
                                <p:cTn id="216" presetID="6" presetClass="emph" presetSubtype="0" repeatCount="indefinite" fill="hold" grpId="1" nodeType="afterEffect">
                                  <p:stCondLst>
                                    <p:cond delay="0"/>
                                  </p:stCondLst>
                                  <p:childTnLst>
                                    <p:animScale>
                                      <p:cBhvr>
                                        <p:cTn id="217" dur="2000" fill="hold"/>
                                        <p:tgtEl>
                                          <p:spTgt spid="54"/>
                                        </p:tgtEl>
                                      </p:cBhvr>
                                      <p:by x="150000" y="150000"/>
                                    </p:animScale>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nodeType="clickEffect">
                                  <p:stCondLst>
                                    <p:cond delay="0"/>
                                  </p:stCondLst>
                                  <p:childTnLst>
                                    <p:set>
                                      <p:cBhvr>
                                        <p:cTn id="221" dur="1" fill="hold">
                                          <p:stCondLst>
                                            <p:cond delay="0"/>
                                          </p:stCondLst>
                                        </p:cTn>
                                        <p:tgtEl>
                                          <p:spTgt spid="27"/>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56"/>
                                        </p:tgtEl>
                                        <p:attrNameLst>
                                          <p:attrName>style.visibility</p:attrName>
                                        </p:attrNameLst>
                                      </p:cBhvr>
                                      <p:to>
                                        <p:strVal val="visible"/>
                                      </p:to>
                                    </p:set>
                                  </p:childTnLst>
                                </p:cTn>
                              </p:par>
                            </p:childTnLst>
                          </p:cTn>
                        </p:par>
                        <p:par>
                          <p:cTn id="224" fill="hold">
                            <p:stCondLst>
                              <p:cond delay="0"/>
                            </p:stCondLst>
                            <p:childTnLst>
                              <p:par>
                                <p:cTn id="225" presetID="30" presetClass="emph" presetSubtype="0" repeatCount="indefinite" fill="hold" grpId="1" nodeType="afterEffect">
                                  <p:stCondLst>
                                    <p:cond delay="0"/>
                                  </p:stCondLst>
                                  <p:childTnLst>
                                    <p:animClr clrSpc="hsl" dir="cw">
                                      <p:cBhvr override="childStyle">
                                        <p:cTn id="226" dur="500" fill="hold"/>
                                        <p:tgtEl>
                                          <p:spTgt spid="56"/>
                                        </p:tgtEl>
                                        <p:attrNameLst>
                                          <p:attrName>style.color</p:attrName>
                                        </p:attrNameLst>
                                      </p:cBhvr>
                                      <p:by>
                                        <p:hsl h="0" s="12549" l="25098"/>
                                      </p:by>
                                    </p:animClr>
                                    <p:animClr clrSpc="hsl" dir="cw">
                                      <p:cBhvr>
                                        <p:cTn id="227" dur="500" fill="hold"/>
                                        <p:tgtEl>
                                          <p:spTgt spid="56"/>
                                        </p:tgtEl>
                                        <p:attrNameLst>
                                          <p:attrName>fillcolor</p:attrName>
                                        </p:attrNameLst>
                                      </p:cBhvr>
                                      <p:by>
                                        <p:hsl h="0" s="12549" l="25098"/>
                                      </p:by>
                                    </p:animClr>
                                    <p:animClr clrSpc="hsl" dir="cw">
                                      <p:cBhvr>
                                        <p:cTn id="228" dur="500" fill="hold"/>
                                        <p:tgtEl>
                                          <p:spTgt spid="56"/>
                                        </p:tgtEl>
                                        <p:attrNameLst>
                                          <p:attrName>stroke.color</p:attrName>
                                        </p:attrNameLst>
                                      </p:cBhvr>
                                      <p:by>
                                        <p:hsl h="0" s="12549" l="25098"/>
                                      </p:by>
                                    </p:animClr>
                                    <p:set>
                                      <p:cBhvr>
                                        <p:cTn id="229" dur="500" fill="hold"/>
                                        <p:tgtEl>
                                          <p:spTgt spid="56"/>
                                        </p:tgtEl>
                                        <p:attrNameLst>
                                          <p:attrName>fill.type</p:attrName>
                                        </p:attrNameLst>
                                      </p:cBhvr>
                                      <p:to>
                                        <p:strVal val="solid"/>
                                      </p:to>
                                    </p:set>
                                  </p:childTnLst>
                                </p:cTn>
                              </p:par>
                            </p:childTnLst>
                          </p:cTn>
                        </p:par>
                      </p:childTnLst>
                    </p:cTn>
                  </p:par>
                </p:childTnLst>
              </p:cTn>
              <p:nextCondLst>
                <p:cond evt="onClick" delay="0">
                  <p:tgtEl>
                    <p:spTgt spid="15"/>
                  </p:tgtEl>
                </p:cond>
              </p:nextCondLst>
            </p:seq>
          </p:childTnLst>
        </p:cTn>
      </p:par>
    </p:tnLst>
    <p:bldLst>
      <p:bldP spid="9" grpId="0"/>
      <p:bldP spid="9" grpId="1"/>
      <p:bldP spid="9" grpId="2"/>
      <p:bldP spid="10" grpId="0"/>
      <p:bldP spid="10" grpId="1"/>
      <p:bldP spid="10" grpId="2"/>
      <p:bldP spid="11" grpId="0"/>
      <p:bldP spid="11" grpId="1"/>
      <p:bldP spid="11" grpId="2"/>
      <p:bldP spid="19" grpId="0"/>
      <p:bldP spid="19" grpId="1"/>
      <p:bldP spid="19" grpId="2"/>
      <p:bldP spid="20" grpId="0"/>
      <p:bldP spid="20" grpId="1"/>
      <p:bldP spid="24" grpId="0"/>
      <p:bldP spid="30" grpId="0"/>
      <p:bldP spid="32" grpId="0"/>
      <p:bldP spid="38" grpId="0"/>
      <p:bldP spid="37" grpId="0" animBg="1"/>
      <p:bldP spid="37" grpId="1" animBg="1"/>
      <p:bldP spid="37" grpId="2" animBg="1"/>
      <p:bldP spid="39" grpId="0" animBg="1"/>
      <p:bldP spid="39" grpId="1" animBg="1"/>
      <p:bldP spid="39" grpId="2" animBg="1"/>
      <p:bldP spid="41" grpId="0" animBg="1"/>
      <p:bldP spid="41" grpId="1" animBg="1"/>
      <p:bldP spid="41" grpId="2" animBg="1"/>
      <p:bldP spid="43" grpId="0" animBg="1"/>
      <p:bldP spid="43" grpId="1" animBg="1"/>
      <p:bldP spid="43" grpId="2" animBg="1"/>
      <p:bldP spid="44" grpId="0" animBg="1"/>
      <p:bldP spid="44" grpId="1" animBg="1"/>
      <p:bldP spid="44" grpId="2" animBg="1"/>
      <p:bldP spid="46" grpId="0" animBg="1"/>
      <p:bldP spid="46" grpId="1" animBg="1"/>
      <p:bldP spid="46" grpId="2" animBg="1"/>
      <p:bldP spid="47" grpId="0" animBg="1"/>
      <p:bldP spid="47" grpId="1" animBg="1"/>
      <p:bldP spid="47" grpId="2" animBg="1"/>
      <p:bldP spid="48" grpId="0" animBg="1"/>
      <p:bldP spid="48" grpId="1" animBg="1"/>
      <p:bldP spid="52" grpId="0"/>
      <p:bldP spid="54" grpId="0" animBg="1"/>
      <p:bldP spid="54" grpId="1" animBg="1"/>
      <p:bldP spid="56" grpId="0" animBg="1"/>
      <p:bldP spid="5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Duck" descr="Image result for smurfs and comput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1752" y="2447699"/>
            <a:ext cx="1602154" cy="1778391"/>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sz="360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Trải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239710" y="1091835"/>
            <a:ext cx="987425" cy="914400"/>
          </a:xfrm>
          <a:prstGeom prst="rect">
            <a:avLst/>
          </a:prstGeom>
          <a:noFill/>
          <a:ln>
            <a:noFill/>
          </a:ln>
        </p:spPr>
      </p:pic>
      <p:sp>
        <p:nvSpPr>
          <p:cNvPr id="18" name="TextBox 17"/>
          <p:cNvSpPr txBox="1"/>
          <p:nvPr/>
        </p:nvSpPr>
        <p:spPr>
          <a:xfrm>
            <a:off x="2445744" y="1580870"/>
            <a:ext cx="9227229" cy="3693319"/>
          </a:xfrm>
          <a:prstGeom prst="rect">
            <a:avLst/>
          </a:prstGeom>
          <a:noFill/>
        </p:spPr>
        <p:txBody>
          <a:bodyPr wrap="square" rtlCol="0">
            <a:spAutoFit/>
          </a:bodyPr>
          <a:lstStyle/>
          <a:p>
            <a:pPr marL="285750" indent="-285750">
              <a:spcAft>
                <a:spcPts val="1200"/>
              </a:spcAft>
              <a:buFont typeface="Arial" pitchFamily="34" charset="0"/>
              <a:buChar char="•"/>
            </a:pPr>
            <a:r>
              <a:rPr lang="en-US" sz="2800" smtClean="0">
                <a:latin typeface="Times New Roman" panose="02020603050405020304" pitchFamily="18" charset="0"/>
                <a:cs typeface="Times New Roman" panose="02020603050405020304" pitchFamily="18" charset="0"/>
              </a:rPr>
              <a:t>Để </a:t>
            </a:r>
            <a:r>
              <a:rPr lang="en-US" sz="2800">
                <a:latin typeface="Times New Roman" panose="02020603050405020304" pitchFamily="18" charset="0"/>
                <a:cs typeface="Times New Roman" panose="02020603050405020304" pitchFamily="18" charset="0"/>
              </a:rPr>
              <a:t>tiến hành sắp xếp lại bảng tính, trước tiên em cần </a:t>
            </a:r>
            <a:r>
              <a:rPr lang="en-US" sz="2800" smtClean="0">
                <a:latin typeface="Times New Roman" panose="02020603050405020304" pitchFamily="18" charset="0"/>
                <a:cs typeface="Times New Roman" panose="02020603050405020304" pitchFamily="18" charset="0"/>
              </a:rPr>
              <a:t>phải: </a:t>
            </a:r>
            <a:r>
              <a:rPr lang="en-US" sz="2800" smtClean="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Sau đó, em vào</a:t>
            </a:r>
            <a:r>
              <a:rPr lang="en-US" sz="2800" smtClean="0">
                <a:latin typeface="Times New Roman" panose="02020603050405020304" pitchFamily="18" charset="0"/>
                <a:cs typeface="Times New Roman" panose="02020603050405020304" pitchFamily="18" charset="0"/>
              </a:rPr>
              <a:t>…………, chọn………………</a:t>
            </a:r>
            <a:r>
              <a:rPr lang="en-US" sz="2800">
                <a:latin typeface="Times New Roman" panose="02020603050405020304" pitchFamily="18" charset="0"/>
                <a:cs typeface="Times New Roman" panose="02020603050405020304" pitchFamily="18" charset="0"/>
              </a:rPr>
              <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Tại mục</a:t>
            </a:r>
            <a:r>
              <a:rPr lang="en-US" sz="2800" smtClean="0">
                <a:latin typeface="Times New Roman" panose="02020603050405020304" pitchFamily="18" charset="0"/>
                <a:cs typeface="Times New Roman" panose="02020603050405020304" pitchFamily="18" charset="0"/>
              </a:rPr>
              <a:t>…………, em </a:t>
            </a:r>
            <a:r>
              <a:rPr lang="en-US" sz="2800">
                <a:latin typeface="Times New Roman" panose="02020603050405020304" pitchFamily="18" charset="0"/>
                <a:cs typeface="Times New Roman" panose="02020603050405020304" pitchFamily="18" charset="0"/>
              </a:rPr>
              <a:t>sẽ chọn cột chứa dữ liệu cần sắp xếp lại theo thứ </a:t>
            </a:r>
            <a:r>
              <a:rPr lang="en-US" sz="2800" smtClean="0">
                <a:latin typeface="Times New Roman" panose="02020603050405020304" pitchFamily="18" charset="0"/>
                <a:cs typeface="Times New Roman" panose="02020603050405020304" pitchFamily="18" charset="0"/>
              </a:rPr>
              <a:t>tự.</a:t>
            </a:r>
          </a:p>
          <a:p>
            <a:pPr marL="285750" indent="-285750">
              <a:spcAft>
                <a:spcPts val="1200"/>
              </a:spcAft>
              <a:buFont typeface="Arial" pitchFamily="34" charset="0"/>
              <a:buChar char="•"/>
            </a:pPr>
            <a:r>
              <a:rPr lang="en-US" sz="2800" smtClean="0">
                <a:latin typeface="Times New Roman" panose="02020603050405020304" pitchFamily="18" charset="0"/>
                <a:cs typeface="Times New Roman" panose="02020603050405020304" pitchFamily="18" charset="0"/>
              </a:rPr>
              <a:t>Em </a:t>
            </a:r>
            <a:r>
              <a:rPr lang="en-US" sz="2800">
                <a:latin typeface="Times New Roman" panose="02020603050405020304" pitchFamily="18" charset="0"/>
                <a:cs typeface="Times New Roman" panose="02020603050405020304" pitchFamily="18" charset="0"/>
              </a:rPr>
              <a:t>có thể dùng nút lệnh </a:t>
            </a:r>
            <a:r>
              <a:rPr lang="en-US" sz="2800" b="1">
                <a:latin typeface="Times New Roman" panose="02020603050405020304" pitchFamily="18" charset="0"/>
                <a:cs typeface="Times New Roman" panose="02020603050405020304" pitchFamily="18" charset="0"/>
              </a:rPr>
              <a:t>Add Level </a:t>
            </a:r>
            <a:r>
              <a:rPr lang="en-US" sz="2800">
                <a:latin typeface="Times New Roman" panose="02020603050405020304" pitchFamily="18" charset="0"/>
                <a:cs typeface="Times New Roman" panose="02020603050405020304" pitchFamily="18" charset="0"/>
              </a:rPr>
              <a:t>trong trường hợp có dữ liệu ở điều kiện sắp xếp đầu tiên bị </a:t>
            </a:r>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ngoài ra, tại mục </a:t>
            </a:r>
            <a:r>
              <a:rPr lang="en-US" sz="2800" b="1">
                <a:latin typeface="Times New Roman" panose="02020603050405020304" pitchFamily="18" charset="0"/>
                <a:cs typeface="Times New Roman" panose="02020603050405020304" pitchFamily="18" charset="0"/>
              </a:rPr>
              <a:t>Order</a:t>
            </a:r>
            <a:r>
              <a:rPr lang="en-US" sz="2800">
                <a:latin typeface="Times New Roman" panose="02020603050405020304" pitchFamily="18" charset="0"/>
                <a:cs typeface="Times New Roman" panose="02020603050405020304" pitchFamily="18" charset="0"/>
              </a:rPr>
              <a:t>, em có thể quy định …………………..</a:t>
            </a:r>
            <a:endParaRPr lang="en-US" sz="2800" dirty="0">
              <a:latin typeface="Times New Roman" panose="02020603050405020304" pitchFamily="18" charset="0"/>
              <a:cs typeface="Times New Roman" panose="02020603050405020304" pitchFamily="18" charset="0"/>
            </a:endParaRPr>
          </a:p>
        </p:txBody>
      </p:sp>
      <p:sp>
        <p:nvSpPr>
          <p:cNvPr id="6" name="TextBox 5">
            <a:hlinkClick r:id="rId4" action="ppaction://hlinksldjump" tooltip="Nhấp chuột vào hình này. Kết thúc slide khi các chỗ trống được điền."/>
          </p:cNvPr>
          <p:cNvSpPr txBox="1"/>
          <p:nvPr/>
        </p:nvSpPr>
        <p:spPr>
          <a:xfrm>
            <a:off x="62506" y="2982952"/>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049314" y="952973"/>
            <a:ext cx="7741366" cy="523220"/>
          </a:xfrm>
          <a:prstGeom prst="rect">
            <a:avLst/>
          </a:prstGeom>
          <a:noFill/>
        </p:spPr>
        <p:txBody>
          <a:bodyPr wrap="square" rtlCol="0">
            <a:spAutoFit/>
          </a:bodyPr>
          <a:lstStyle/>
          <a:p>
            <a:pPr algn="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Điền vào chỗ trống (…..)</a:t>
            </a:r>
            <a:endPar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2822173" y="2006235"/>
            <a:ext cx="6109954" cy="523220"/>
          </a:xfrm>
          <a:prstGeom prst="rect">
            <a:avLst/>
          </a:prstGeom>
          <a:noFill/>
        </p:spPr>
        <p:txBody>
          <a:bodyPr wrap="square" rtlCol="0">
            <a:spAutoFit/>
          </a:bodyPr>
          <a:lstStyle/>
          <a:p>
            <a:r>
              <a:rPr lang="en-US" sz="2800">
                <a:solidFill>
                  <a:srgbClr val="0000FF"/>
                </a:solidFill>
                <a:latin typeface="Times New Roman" panose="02020603050405020304" pitchFamily="18" charset="0"/>
                <a:cs typeface="Times New Roman" panose="02020603050405020304" pitchFamily="18" charset="0"/>
              </a:rPr>
              <a:t>Chọn vùng bảng tính cần sắp xếp dữ liệu</a:t>
            </a:r>
          </a:p>
        </p:txBody>
      </p:sp>
      <p:sp>
        <p:nvSpPr>
          <p:cNvPr id="10" name="TextBox 9"/>
          <p:cNvSpPr txBox="1"/>
          <p:nvPr/>
        </p:nvSpPr>
        <p:spPr>
          <a:xfrm>
            <a:off x="5057669" y="2422256"/>
            <a:ext cx="1563468" cy="523220"/>
          </a:xfrm>
          <a:prstGeom prst="rect">
            <a:avLst/>
          </a:prstGeom>
          <a:noFill/>
        </p:spPr>
        <p:txBody>
          <a:bodyPr wrap="square" rtlCol="0">
            <a:spAutoFit/>
          </a:bodyPr>
          <a:lstStyle/>
          <a:p>
            <a:r>
              <a:rPr lang="en-US" sz="2800" smtClean="0">
                <a:solidFill>
                  <a:srgbClr val="0000FF"/>
                </a:solidFill>
                <a:latin typeface="Times New Roman" panose="02020603050405020304" pitchFamily="18" charset="0"/>
                <a:cs typeface="Times New Roman" panose="02020603050405020304" pitchFamily="18" charset="0"/>
              </a:rPr>
              <a:t>thẻ </a:t>
            </a:r>
            <a:r>
              <a:rPr lang="en-US" sz="2800" b="1" smtClean="0">
                <a:solidFill>
                  <a:srgbClr val="0000FF"/>
                </a:solidFill>
                <a:latin typeface="Times New Roman" panose="02020603050405020304" pitchFamily="18" charset="0"/>
                <a:cs typeface="Times New Roman" panose="02020603050405020304" pitchFamily="18" charset="0"/>
              </a:rPr>
              <a:t>Data</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319687" y="2426681"/>
            <a:ext cx="2242953" cy="523220"/>
          </a:xfrm>
          <a:prstGeom prst="rect">
            <a:avLst/>
          </a:prstGeom>
          <a:noFill/>
        </p:spPr>
        <p:txBody>
          <a:bodyPr wrap="square" rtlCol="0">
            <a:spAutoFit/>
          </a:bodyPr>
          <a:lstStyle/>
          <a:p>
            <a:r>
              <a:rPr lang="en-US" sz="2800" smtClean="0">
                <a:solidFill>
                  <a:srgbClr val="0000FF"/>
                </a:solidFill>
                <a:latin typeface="Times New Roman" panose="02020603050405020304" pitchFamily="18" charset="0"/>
                <a:cs typeface="Times New Roman" panose="02020603050405020304" pitchFamily="18" charset="0"/>
              </a:rPr>
              <a:t>nút lệnh </a:t>
            </a:r>
            <a:r>
              <a:rPr lang="en-US" sz="2800" b="1" smtClean="0">
                <a:solidFill>
                  <a:srgbClr val="0000FF"/>
                </a:solidFill>
                <a:latin typeface="Times New Roman" panose="02020603050405020304" pitchFamily="18" charset="0"/>
                <a:cs typeface="Times New Roman" panose="02020603050405020304" pitchFamily="18" charset="0"/>
              </a:rPr>
              <a:t>Sort</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49313" y="2842354"/>
            <a:ext cx="1404035" cy="523220"/>
          </a:xfrm>
          <a:prstGeom prst="rect">
            <a:avLst/>
          </a:prstGeom>
          <a:noFill/>
        </p:spPr>
        <p:txBody>
          <a:bodyPr wrap="square" rtlCol="0">
            <a:spAutoFit/>
          </a:bodyPr>
          <a:lstStyle/>
          <a:p>
            <a:r>
              <a:rPr lang="en-US" sz="2800" b="1" smtClean="0">
                <a:solidFill>
                  <a:srgbClr val="0000FF"/>
                </a:solidFill>
                <a:latin typeface="Times New Roman" panose="02020603050405020304" pitchFamily="18" charset="0"/>
                <a:cs typeface="Times New Roman" panose="02020603050405020304" pitchFamily="18" charset="0"/>
              </a:rPr>
              <a:t>Sort by</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837479" y="4277515"/>
            <a:ext cx="2022617" cy="523220"/>
          </a:xfrm>
          <a:prstGeom prst="rect">
            <a:avLst/>
          </a:prstGeom>
          <a:noFill/>
        </p:spPr>
        <p:txBody>
          <a:bodyPr wrap="square" rtlCol="0">
            <a:spAutoFit/>
          </a:bodyPr>
          <a:lstStyle/>
          <a:p>
            <a:r>
              <a:rPr lang="en-US" sz="2800">
                <a:solidFill>
                  <a:srgbClr val="0000FF"/>
                </a:solidFill>
                <a:latin typeface="Times New Roman" panose="02020603050405020304" pitchFamily="18" charset="0"/>
                <a:cs typeface="Times New Roman" panose="02020603050405020304" pitchFamily="18" charset="0"/>
              </a:rPr>
              <a:t>t</a:t>
            </a:r>
            <a:r>
              <a:rPr lang="en-US" sz="2800" smtClean="0">
                <a:solidFill>
                  <a:srgbClr val="0000FF"/>
                </a:solidFill>
                <a:latin typeface="Times New Roman" panose="02020603050405020304" pitchFamily="18" charset="0"/>
                <a:cs typeface="Times New Roman" panose="02020603050405020304" pitchFamily="18" charset="0"/>
              </a:rPr>
              <a:t>rùng nhau</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427224" y="4705368"/>
            <a:ext cx="4245749" cy="523220"/>
          </a:xfrm>
          <a:prstGeom prst="rect">
            <a:avLst/>
          </a:prstGeom>
          <a:noFill/>
        </p:spPr>
        <p:txBody>
          <a:bodyPr wrap="square" rtlCol="0">
            <a:spAutoFit/>
          </a:bodyPr>
          <a:lstStyle/>
          <a:p>
            <a:r>
              <a:rPr lang="en-US" sz="2800">
                <a:solidFill>
                  <a:srgbClr val="0000FF"/>
                </a:solidFill>
                <a:latin typeface="Times New Roman" panose="02020603050405020304" pitchFamily="18" charset="0"/>
                <a:cs typeface="Times New Roman" panose="02020603050405020304" pitchFamily="18" charset="0"/>
              </a:rPr>
              <a:t>s</a:t>
            </a:r>
            <a:r>
              <a:rPr lang="en-US" sz="2800" smtClean="0">
                <a:solidFill>
                  <a:srgbClr val="0000FF"/>
                </a:solidFill>
                <a:latin typeface="Times New Roman" panose="02020603050405020304" pitchFamily="18" charset="0"/>
                <a:cs typeface="Times New Roman" panose="02020603050405020304" pitchFamily="18" charset="0"/>
              </a:rPr>
              <a:t>ắp xếp tăng dần </a:t>
            </a:r>
            <a:r>
              <a:rPr lang="en-US" sz="2800">
                <a:solidFill>
                  <a:srgbClr val="0000FF"/>
                </a:solidFill>
                <a:latin typeface="Times New Roman" panose="02020603050405020304" pitchFamily="18" charset="0"/>
                <a:cs typeface="Times New Roman" panose="02020603050405020304" pitchFamily="18" charset="0"/>
              </a:rPr>
              <a:t>hoặc </a:t>
            </a:r>
            <a:r>
              <a:rPr lang="en-US" sz="2800" smtClean="0">
                <a:solidFill>
                  <a:srgbClr val="0000FF"/>
                </a:solidFill>
                <a:latin typeface="Times New Roman" panose="02020603050405020304" pitchFamily="18" charset="0"/>
                <a:cs typeface="Times New Roman" panose="02020603050405020304" pitchFamily="18" charset="0"/>
              </a:rPr>
              <a:t>giảm</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689969" y="5175036"/>
            <a:ext cx="3843031" cy="523220"/>
          </a:xfrm>
          <a:prstGeom prst="rect">
            <a:avLst/>
          </a:prstGeom>
          <a:noFill/>
        </p:spPr>
        <p:txBody>
          <a:bodyPr wrap="square" rtlCol="0">
            <a:spAutoFit/>
          </a:bodyPr>
          <a:lstStyle/>
          <a:p>
            <a:r>
              <a:rPr lang="en-US" sz="2800" smtClean="0">
                <a:solidFill>
                  <a:srgbClr val="0000FF"/>
                </a:solidFill>
                <a:latin typeface="Times New Roman" panose="02020603050405020304" pitchFamily="18" charset="0"/>
                <a:cs typeface="Times New Roman" panose="02020603050405020304" pitchFamily="18" charset="0"/>
              </a:rPr>
              <a:t>dần.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199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80">
                                          <p:stCondLst>
                                            <p:cond delay="0"/>
                                          </p:stCondLst>
                                        </p:cTn>
                                        <p:tgtEl>
                                          <p:spTgt spid="11"/>
                                        </p:tgtEl>
                                      </p:cBhvr>
                                    </p:animEffect>
                                    <p:anim calcmode="lin" valueType="num">
                                      <p:cBhvr>
                                        <p:cTn id="4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3" dur="26">
                                          <p:stCondLst>
                                            <p:cond delay="650"/>
                                          </p:stCondLst>
                                        </p:cTn>
                                        <p:tgtEl>
                                          <p:spTgt spid="11"/>
                                        </p:tgtEl>
                                      </p:cBhvr>
                                      <p:to x="100000" y="60000"/>
                                    </p:animScale>
                                    <p:animScale>
                                      <p:cBhvr>
                                        <p:cTn id="54" dur="166" decel="50000">
                                          <p:stCondLst>
                                            <p:cond delay="676"/>
                                          </p:stCondLst>
                                        </p:cTn>
                                        <p:tgtEl>
                                          <p:spTgt spid="11"/>
                                        </p:tgtEl>
                                      </p:cBhvr>
                                      <p:to x="100000" y="100000"/>
                                    </p:animScale>
                                    <p:animScale>
                                      <p:cBhvr>
                                        <p:cTn id="55" dur="26">
                                          <p:stCondLst>
                                            <p:cond delay="1312"/>
                                          </p:stCondLst>
                                        </p:cTn>
                                        <p:tgtEl>
                                          <p:spTgt spid="11"/>
                                        </p:tgtEl>
                                      </p:cBhvr>
                                      <p:to x="100000" y="80000"/>
                                    </p:animScale>
                                    <p:animScale>
                                      <p:cBhvr>
                                        <p:cTn id="56" dur="166" decel="50000">
                                          <p:stCondLst>
                                            <p:cond delay="1338"/>
                                          </p:stCondLst>
                                        </p:cTn>
                                        <p:tgtEl>
                                          <p:spTgt spid="11"/>
                                        </p:tgtEl>
                                      </p:cBhvr>
                                      <p:to x="100000" y="100000"/>
                                    </p:animScale>
                                    <p:animScale>
                                      <p:cBhvr>
                                        <p:cTn id="57" dur="26">
                                          <p:stCondLst>
                                            <p:cond delay="1642"/>
                                          </p:stCondLst>
                                        </p:cTn>
                                        <p:tgtEl>
                                          <p:spTgt spid="11"/>
                                        </p:tgtEl>
                                      </p:cBhvr>
                                      <p:to x="100000" y="90000"/>
                                    </p:animScale>
                                    <p:animScale>
                                      <p:cBhvr>
                                        <p:cTn id="58" dur="166" decel="50000">
                                          <p:stCondLst>
                                            <p:cond delay="1668"/>
                                          </p:stCondLst>
                                        </p:cTn>
                                        <p:tgtEl>
                                          <p:spTgt spid="11"/>
                                        </p:tgtEl>
                                      </p:cBhvr>
                                      <p:to x="100000" y="100000"/>
                                    </p:animScale>
                                    <p:animScale>
                                      <p:cBhvr>
                                        <p:cTn id="59" dur="26">
                                          <p:stCondLst>
                                            <p:cond delay="1808"/>
                                          </p:stCondLst>
                                        </p:cTn>
                                        <p:tgtEl>
                                          <p:spTgt spid="11"/>
                                        </p:tgtEl>
                                      </p:cBhvr>
                                      <p:to x="100000" y="95000"/>
                                    </p:animScale>
                                    <p:animScale>
                                      <p:cBhvr>
                                        <p:cTn id="60" dur="166" decel="50000">
                                          <p:stCondLst>
                                            <p:cond delay="1834"/>
                                          </p:stCondLst>
                                        </p:cTn>
                                        <p:tgtEl>
                                          <p:spTgt spid="11"/>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80">
                                          <p:stCondLst>
                                            <p:cond delay="0"/>
                                          </p:stCondLst>
                                        </p:cTn>
                                        <p:tgtEl>
                                          <p:spTgt spid="12"/>
                                        </p:tgtEl>
                                      </p:cBhvr>
                                    </p:animEffect>
                                    <p:anim calcmode="lin" valueType="num">
                                      <p:cBhvr>
                                        <p:cTn id="6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1" dur="26">
                                          <p:stCondLst>
                                            <p:cond delay="650"/>
                                          </p:stCondLst>
                                        </p:cTn>
                                        <p:tgtEl>
                                          <p:spTgt spid="12"/>
                                        </p:tgtEl>
                                      </p:cBhvr>
                                      <p:to x="100000" y="60000"/>
                                    </p:animScale>
                                    <p:animScale>
                                      <p:cBhvr>
                                        <p:cTn id="72" dur="166" decel="50000">
                                          <p:stCondLst>
                                            <p:cond delay="676"/>
                                          </p:stCondLst>
                                        </p:cTn>
                                        <p:tgtEl>
                                          <p:spTgt spid="12"/>
                                        </p:tgtEl>
                                      </p:cBhvr>
                                      <p:to x="100000" y="100000"/>
                                    </p:animScale>
                                    <p:animScale>
                                      <p:cBhvr>
                                        <p:cTn id="73" dur="26">
                                          <p:stCondLst>
                                            <p:cond delay="1312"/>
                                          </p:stCondLst>
                                        </p:cTn>
                                        <p:tgtEl>
                                          <p:spTgt spid="12"/>
                                        </p:tgtEl>
                                      </p:cBhvr>
                                      <p:to x="100000" y="80000"/>
                                    </p:animScale>
                                    <p:animScale>
                                      <p:cBhvr>
                                        <p:cTn id="74" dur="166" decel="50000">
                                          <p:stCondLst>
                                            <p:cond delay="1338"/>
                                          </p:stCondLst>
                                        </p:cTn>
                                        <p:tgtEl>
                                          <p:spTgt spid="12"/>
                                        </p:tgtEl>
                                      </p:cBhvr>
                                      <p:to x="100000" y="100000"/>
                                    </p:animScale>
                                    <p:animScale>
                                      <p:cBhvr>
                                        <p:cTn id="75" dur="26">
                                          <p:stCondLst>
                                            <p:cond delay="1642"/>
                                          </p:stCondLst>
                                        </p:cTn>
                                        <p:tgtEl>
                                          <p:spTgt spid="12"/>
                                        </p:tgtEl>
                                      </p:cBhvr>
                                      <p:to x="100000" y="90000"/>
                                    </p:animScale>
                                    <p:animScale>
                                      <p:cBhvr>
                                        <p:cTn id="76" dur="166" decel="50000">
                                          <p:stCondLst>
                                            <p:cond delay="1668"/>
                                          </p:stCondLst>
                                        </p:cTn>
                                        <p:tgtEl>
                                          <p:spTgt spid="12"/>
                                        </p:tgtEl>
                                      </p:cBhvr>
                                      <p:to x="100000" y="100000"/>
                                    </p:animScale>
                                    <p:animScale>
                                      <p:cBhvr>
                                        <p:cTn id="77" dur="26">
                                          <p:stCondLst>
                                            <p:cond delay="1808"/>
                                          </p:stCondLst>
                                        </p:cTn>
                                        <p:tgtEl>
                                          <p:spTgt spid="12"/>
                                        </p:tgtEl>
                                      </p:cBhvr>
                                      <p:to x="100000" y="95000"/>
                                    </p:animScale>
                                    <p:animScale>
                                      <p:cBhvr>
                                        <p:cTn id="78" dur="166" decel="50000">
                                          <p:stCondLst>
                                            <p:cond delay="1834"/>
                                          </p:stCondLst>
                                        </p:cTn>
                                        <p:tgtEl>
                                          <p:spTgt spid="12"/>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80">
                                          <p:stCondLst>
                                            <p:cond delay="0"/>
                                          </p:stCondLst>
                                        </p:cTn>
                                        <p:tgtEl>
                                          <p:spTgt spid="13"/>
                                        </p:tgtEl>
                                      </p:cBhvr>
                                    </p:animEffect>
                                    <p:anim calcmode="lin" valueType="num">
                                      <p:cBhvr>
                                        <p:cTn id="8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9" dur="26">
                                          <p:stCondLst>
                                            <p:cond delay="650"/>
                                          </p:stCondLst>
                                        </p:cTn>
                                        <p:tgtEl>
                                          <p:spTgt spid="13"/>
                                        </p:tgtEl>
                                      </p:cBhvr>
                                      <p:to x="100000" y="60000"/>
                                    </p:animScale>
                                    <p:animScale>
                                      <p:cBhvr>
                                        <p:cTn id="90" dur="166" decel="50000">
                                          <p:stCondLst>
                                            <p:cond delay="676"/>
                                          </p:stCondLst>
                                        </p:cTn>
                                        <p:tgtEl>
                                          <p:spTgt spid="13"/>
                                        </p:tgtEl>
                                      </p:cBhvr>
                                      <p:to x="100000" y="100000"/>
                                    </p:animScale>
                                    <p:animScale>
                                      <p:cBhvr>
                                        <p:cTn id="91" dur="26">
                                          <p:stCondLst>
                                            <p:cond delay="1312"/>
                                          </p:stCondLst>
                                        </p:cTn>
                                        <p:tgtEl>
                                          <p:spTgt spid="13"/>
                                        </p:tgtEl>
                                      </p:cBhvr>
                                      <p:to x="100000" y="80000"/>
                                    </p:animScale>
                                    <p:animScale>
                                      <p:cBhvr>
                                        <p:cTn id="92" dur="166" decel="50000">
                                          <p:stCondLst>
                                            <p:cond delay="1338"/>
                                          </p:stCondLst>
                                        </p:cTn>
                                        <p:tgtEl>
                                          <p:spTgt spid="13"/>
                                        </p:tgtEl>
                                      </p:cBhvr>
                                      <p:to x="100000" y="100000"/>
                                    </p:animScale>
                                    <p:animScale>
                                      <p:cBhvr>
                                        <p:cTn id="93" dur="26">
                                          <p:stCondLst>
                                            <p:cond delay="1642"/>
                                          </p:stCondLst>
                                        </p:cTn>
                                        <p:tgtEl>
                                          <p:spTgt spid="13"/>
                                        </p:tgtEl>
                                      </p:cBhvr>
                                      <p:to x="100000" y="90000"/>
                                    </p:animScale>
                                    <p:animScale>
                                      <p:cBhvr>
                                        <p:cTn id="94" dur="166" decel="50000">
                                          <p:stCondLst>
                                            <p:cond delay="1668"/>
                                          </p:stCondLst>
                                        </p:cTn>
                                        <p:tgtEl>
                                          <p:spTgt spid="13"/>
                                        </p:tgtEl>
                                      </p:cBhvr>
                                      <p:to x="100000" y="100000"/>
                                    </p:animScale>
                                    <p:animScale>
                                      <p:cBhvr>
                                        <p:cTn id="95" dur="26">
                                          <p:stCondLst>
                                            <p:cond delay="1808"/>
                                          </p:stCondLst>
                                        </p:cTn>
                                        <p:tgtEl>
                                          <p:spTgt spid="13"/>
                                        </p:tgtEl>
                                      </p:cBhvr>
                                      <p:to x="100000" y="95000"/>
                                    </p:animScale>
                                    <p:animScale>
                                      <p:cBhvr>
                                        <p:cTn id="96" dur="166" decel="50000">
                                          <p:stCondLst>
                                            <p:cond delay="1834"/>
                                          </p:stCondLst>
                                        </p:cTn>
                                        <p:tgtEl>
                                          <p:spTgt spid="13"/>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down)">
                                      <p:cBhvr>
                                        <p:cTn id="101" dur="580">
                                          <p:stCondLst>
                                            <p:cond delay="0"/>
                                          </p:stCondLst>
                                        </p:cTn>
                                        <p:tgtEl>
                                          <p:spTgt spid="14"/>
                                        </p:tgtEl>
                                      </p:cBhvr>
                                    </p:animEffect>
                                    <p:anim calcmode="lin" valueType="num">
                                      <p:cBhvr>
                                        <p:cTn id="10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7" dur="26">
                                          <p:stCondLst>
                                            <p:cond delay="650"/>
                                          </p:stCondLst>
                                        </p:cTn>
                                        <p:tgtEl>
                                          <p:spTgt spid="14"/>
                                        </p:tgtEl>
                                      </p:cBhvr>
                                      <p:to x="100000" y="60000"/>
                                    </p:animScale>
                                    <p:animScale>
                                      <p:cBhvr>
                                        <p:cTn id="108" dur="166" decel="50000">
                                          <p:stCondLst>
                                            <p:cond delay="676"/>
                                          </p:stCondLst>
                                        </p:cTn>
                                        <p:tgtEl>
                                          <p:spTgt spid="14"/>
                                        </p:tgtEl>
                                      </p:cBhvr>
                                      <p:to x="100000" y="100000"/>
                                    </p:animScale>
                                    <p:animScale>
                                      <p:cBhvr>
                                        <p:cTn id="109" dur="26">
                                          <p:stCondLst>
                                            <p:cond delay="1312"/>
                                          </p:stCondLst>
                                        </p:cTn>
                                        <p:tgtEl>
                                          <p:spTgt spid="14"/>
                                        </p:tgtEl>
                                      </p:cBhvr>
                                      <p:to x="100000" y="80000"/>
                                    </p:animScale>
                                    <p:animScale>
                                      <p:cBhvr>
                                        <p:cTn id="110" dur="166" decel="50000">
                                          <p:stCondLst>
                                            <p:cond delay="1338"/>
                                          </p:stCondLst>
                                        </p:cTn>
                                        <p:tgtEl>
                                          <p:spTgt spid="14"/>
                                        </p:tgtEl>
                                      </p:cBhvr>
                                      <p:to x="100000" y="100000"/>
                                    </p:animScale>
                                    <p:animScale>
                                      <p:cBhvr>
                                        <p:cTn id="111" dur="26">
                                          <p:stCondLst>
                                            <p:cond delay="1642"/>
                                          </p:stCondLst>
                                        </p:cTn>
                                        <p:tgtEl>
                                          <p:spTgt spid="14"/>
                                        </p:tgtEl>
                                      </p:cBhvr>
                                      <p:to x="100000" y="90000"/>
                                    </p:animScale>
                                    <p:animScale>
                                      <p:cBhvr>
                                        <p:cTn id="112" dur="166" decel="50000">
                                          <p:stCondLst>
                                            <p:cond delay="1668"/>
                                          </p:stCondLst>
                                        </p:cTn>
                                        <p:tgtEl>
                                          <p:spTgt spid="14"/>
                                        </p:tgtEl>
                                      </p:cBhvr>
                                      <p:to x="100000" y="100000"/>
                                    </p:animScale>
                                    <p:animScale>
                                      <p:cBhvr>
                                        <p:cTn id="113" dur="26">
                                          <p:stCondLst>
                                            <p:cond delay="1808"/>
                                          </p:stCondLst>
                                        </p:cTn>
                                        <p:tgtEl>
                                          <p:spTgt spid="14"/>
                                        </p:tgtEl>
                                      </p:cBhvr>
                                      <p:to x="100000" y="95000"/>
                                    </p:animScale>
                                    <p:animScale>
                                      <p:cBhvr>
                                        <p:cTn id="114" dur="166" decel="50000">
                                          <p:stCondLst>
                                            <p:cond delay="1834"/>
                                          </p:stCondLst>
                                        </p:cTn>
                                        <p:tgtEl>
                                          <p:spTgt spid="14"/>
                                        </p:tgtEl>
                                      </p:cBhvr>
                                      <p:to x="100000" y="100000"/>
                                    </p:animScale>
                                  </p:childTnLst>
                                </p:cTn>
                              </p:par>
                            </p:childTnLst>
                          </p:cTn>
                        </p:par>
                        <p:par>
                          <p:cTn id="115" fill="hold">
                            <p:stCondLst>
                              <p:cond delay="2000"/>
                            </p:stCondLst>
                            <p:childTnLst>
                              <p:par>
                                <p:cTn id="116" presetID="1" presetClass="entr" presetSubtype="0" fill="hold" grpId="0" nodeType="afterEffect">
                                  <p:stCondLst>
                                    <p:cond delay="0"/>
                                  </p:stCondLst>
                                  <p:childTnLst>
                                    <p:set>
                                      <p:cBhvr>
                                        <p:cTn id="117"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18" grpId="0"/>
      <p:bldP spid="9" grpId="0"/>
      <p:bldP spid="10" grpId="0"/>
      <p:bldP spid="11" grpId="0"/>
      <p:bldP spid="12" grpId="0"/>
      <p:bldP spid="13" grpId="0"/>
      <p:bldP spid="1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9" name="Picture 2" descr="Hình ảnh có liên qua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874" y="2658539"/>
            <a:ext cx="1869325" cy="18693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237010" y="1192549"/>
            <a:ext cx="987425" cy="914400"/>
          </a:xfrm>
          <a:prstGeom prst="rect">
            <a:avLst/>
          </a:prstGeom>
          <a:noFill/>
          <a:ln>
            <a:noFill/>
          </a:ln>
        </p:spPr>
      </p:pic>
      <p:sp>
        <p:nvSpPr>
          <p:cNvPr id="43" name="TextBox 42">
            <a:hlinkClick r:id="rId4" action="ppaction://hlinksldjump" tooltip="Nhấp chuột vào hình này. Kết thúc slide khi &quot;màu nước&quot;  xuất hiện."/>
          </p:cNvPr>
          <p:cNvSpPr txBox="1"/>
          <p:nvPr/>
        </p:nvSpPr>
        <p:spPr>
          <a:xfrm>
            <a:off x="251700" y="3185946"/>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2445745" y="957252"/>
            <a:ext cx="9227229" cy="310854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hãy sắp xếp lại bảng tính của em theo thứ tự quy định sau:</a:t>
            </a:r>
          </a:p>
          <a:p>
            <a:pPr marL="914400" indent="-452438" algn="just">
              <a:buFont typeface="+mj-lt"/>
              <a:buAutoNum type="alphaLcPeriod"/>
            </a:pPr>
            <a:r>
              <a:rPr lang="en-US" sz="2800">
                <a:latin typeface="Times New Roman" panose="02020603050405020304" pitchFamily="18" charset="0"/>
                <a:cs typeface="Times New Roman" panose="02020603050405020304" pitchFamily="18" charset="0"/>
              </a:rPr>
              <a:t>Danh sách các bạn theo số tranh tổng cộng giảm dần.</a:t>
            </a:r>
          </a:p>
          <a:p>
            <a:pPr marL="914400" indent="-452438" algn="just">
              <a:buFont typeface="+mj-lt"/>
              <a:buAutoNum type="alphaLcPeriod"/>
            </a:pPr>
            <a:r>
              <a:rPr lang="en-US" sz="2800">
                <a:latin typeface="Times New Roman" panose="02020603050405020304" pitchFamily="18" charset="0"/>
                <a:cs typeface="Times New Roman" panose="02020603050405020304" pitchFamily="18" charset="0"/>
              </a:rPr>
              <a:t>Danh sách các bạn trong lớp theo thứ tự bảng chữ cái của cột tên.</a:t>
            </a:r>
          </a:p>
          <a:p>
            <a:pPr marL="914400" indent="-452438" algn="just">
              <a:buFont typeface="+mj-lt"/>
              <a:buAutoNum type="alphaLcPeriod"/>
            </a:pPr>
            <a:r>
              <a:rPr lang="en-US" sz="2800">
                <a:latin typeface="Times New Roman" panose="02020603050405020304" pitchFamily="18" charset="0"/>
                <a:cs typeface="Times New Roman" panose="02020603050405020304" pitchFamily="18" charset="0"/>
              </a:rPr>
              <a:t>Danh sách các bạn theo số tranh giảm dần của cột màu chì, nếu màu chì bằng nhau thì số tranh giảm dần của cột màu sáp, và sau cùng là cột màu 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2776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1000"/>
                                        <p:tgtEl>
                                          <p:spTgt spid="44">
                                            <p:txEl>
                                              <p:pRg st="0" end="0"/>
                                            </p:txEl>
                                          </p:spTgt>
                                        </p:tgtEl>
                                      </p:cBhvr>
                                    </p:animEffect>
                                    <p:anim calcmode="lin" valueType="num">
                                      <p:cBhvr>
                                        <p:cTn id="8"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xEl>
                                              <p:pRg st="1" end="1"/>
                                            </p:txEl>
                                          </p:spTgt>
                                        </p:tgtEl>
                                        <p:attrNameLst>
                                          <p:attrName>style.visibility</p:attrName>
                                        </p:attrNameLst>
                                      </p:cBhvr>
                                      <p:to>
                                        <p:strVal val="visible"/>
                                      </p:to>
                                    </p:set>
                                    <p:animEffect transition="in" filter="fade">
                                      <p:cBhvr>
                                        <p:cTn id="14" dur="1000"/>
                                        <p:tgtEl>
                                          <p:spTgt spid="44">
                                            <p:txEl>
                                              <p:pRg st="1" end="1"/>
                                            </p:txEl>
                                          </p:spTgt>
                                        </p:tgtEl>
                                      </p:cBhvr>
                                    </p:animEffect>
                                    <p:anim calcmode="lin" valueType="num">
                                      <p:cBhvr>
                                        <p:cTn id="15"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
                                            <p:txEl>
                                              <p:pRg st="2" end="2"/>
                                            </p:txEl>
                                          </p:spTgt>
                                        </p:tgtEl>
                                        <p:attrNameLst>
                                          <p:attrName>style.visibility</p:attrName>
                                        </p:attrNameLst>
                                      </p:cBhvr>
                                      <p:to>
                                        <p:strVal val="visible"/>
                                      </p:to>
                                    </p:set>
                                    <p:animEffect transition="in" filter="fade">
                                      <p:cBhvr>
                                        <p:cTn id="21" dur="1000"/>
                                        <p:tgtEl>
                                          <p:spTgt spid="44">
                                            <p:txEl>
                                              <p:pRg st="2" end="2"/>
                                            </p:txEl>
                                          </p:spTgt>
                                        </p:tgtEl>
                                      </p:cBhvr>
                                    </p:animEffect>
                                    <p:anim calcmode="lin" valueType="num">
                                      <p:cBhvr>
                                        <p:cTn id="2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4">
                                            <p:txEl>
                                              <p:pRg st="3" end="3"/>
                                            </p:txEl>
                                          </p:spTgt>
                                        </p:tgtEl>
                                        <p:attrNameLst>
                                          <p:attrName>style.visibility</p:attrName>
                                        </p:attrNameLst>
                                      </p:cBhvr>
                                      <p:to>
                                        <p:strVal val="visible"/>
                                      </p:to>
                                    </p:set>
                                    <p:animEffect transition="in" filter="fade">
                                      <p:cBhvr>
                                        <p:cTn id="28" dur="1000"/>
                                        <p:tgtEl>
                                          <p:spTgt spid="44">
                                            <p:txEl>
                                              <p:pRg st="3" end="3"/>
                                            </p:txEl>
                                          </p:spTgt>
                                        </p:tgtEl>
                                      </p:cBhvr>
                                    </p:animEffect>
                                    <p:anim calcmode="lin" valueType="num">
                                      <p:cBhvr>
                                        <p:cTn id="29"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 Khám phá và chia sẻ</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37009" y="1088639"/>
            <a:ext cx="987425" cy="914400"/>
          </a:xfrm>
          <a:prstGeom prst="rect">
            <a:avLst/>
          </a:prstGeom>
          <a:noFill/>
          <a:ln>
            <a:noFill/>
          </a:ln>
        </p:spPr>
      </p:pic>
      <p:pic>
        <p:nvPicPr>
          <p:cNvPr id="13" name="Picture 12" descr="HÃ¬nh áº£nh cÃ³ liÃªn quan"/>
          <p:cNvPicPr/>
          <p:nvPr/>
        </p:nvPicPr>
        <p:blipFill>
          <a:blip r:embed="rId3">
            <a:extLst>
              <a:ext uri="{28A0092B-C50C-407E-A947-70E740481C1C}">
                <a14:useLocalDpi xmlns:a14="http://schemas.microsoft.com/office/drawing/2010/main" val="0"/>
              </a:ext>
            </a:extLst>
          </a:blip>
          <a:srcRect/>
          <a:stretch>
            <a:fillRect/>
          </a:stretch>
        </p:blipFill>
        <p:spPr bwMode="auto">
          <a:xfrm>
            <a:off x="2472160" y="278192"/>
            <a:ext cx="1346796" cy="1515724"/>
          </a:xfrm>
          <a:prstGeom prst="rect">
            <a:avLst/>
          </a:prstGeom>
          <a:noFill/>
          <a:ln>
            <a:noFill/>
          </a:ln>
        </p:spPr>
      </p:pic>
      <p:sp>
        <p:nvSpPr>
          <p:cNvPr id="14" name="TextBox 13">
            <a:hlinkClick r:id="rId4" action="ppaction://hlinksldjump" tooltip="Nhấp chuột vào hình này. Kết thúc slide khi &quot;sắp xếp cả dòng tiêu đề&quot;  xuất hiện."/>
          </p:cNvPr>
          <p:cNvSpPr txBox="1"/>
          <p:nvPr/>
        </p:nvSpPr>
        <p:spPr>
          <a:xfrm>
            <a:off x="1827622" y="530880"/>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37009" y="2213172"/>
            <a:ext cx="3997773" cy="2246769"/>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Tại sao trong quá trình chọn bảng tính để sắp xếp, ta không nên chọn cột có số thứ tự và hàng chứa tiêu đề?</a:t>
            </a:r>
            <a:endParaRPr lang="en-US" sz="28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234782" y="1713984"/>
            <a:ext cx="7310896" cy="487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37008" y="2213172"/>
            <a:ext cx="3997773" cy="1815882"/>
          </a:xfrm>
          <a:prstGeom prst="rect">
            <a:avLst/>
          </a:prstGeom>
          <a:noFill/>
        </p:spPr>
        <p:txBody>
          <a:bodyPr wrap="square" rtlCol="0">
            <a:spAutoFit/>
          </a:bodyPr>
          <a:lstStyle/>
          <a:p>
            <a:pPr marL="457200" indent="-457200" algn="just">
              <a:buFont typeface="Arial" panose="020B0604020202020204" pitchFamily="34" charset="0"/>
              <a:buChar char="•"/>
            </a:pPr>
            <a:r>
              <a:rPr lang="en-US" sz="2800" smtClean="0">
                <a:latin typeface="Times New Roman" panose="02020603050405020304" pitchFamily="18" charset="0"/>
                <a:cs typeface="Times New Roman" panose="02020603050405020304" pitchFamily="18" charset="0"/>
              </a:rPr>
              <a:t>Nếu chọn cột số thứ tự: </a:t>
            </a:r>
            <a:r>
              <a:rPr lang="en-US" sz="2800" b="1" i="1" smtClean="0">
                <a:latin typeface="Times New Roman" panose="02020603050405020304" pitchFamily="18" charset="0"/>
                <a:cs typeface="Times New Roman" panose="02020603050405020304" pitchFamily="18" charset="0"/>
              </a:rPr>
              <a:t>số thứ tự sẽ bị sai </a:t>
            </a:r>
            <a:r>
              <a:rPr lang="en-US" sz="2800" smtClean="0">
                <a:latin typeface="Times New Roman" panose="02020603050405020304" pitchFamily="18" charset="0"/>
                <a:cs typeface="Times New Roman" panose="02020603050405020304" pitchFamily="18" charset="0"/>
              </a:rPr>
              <a:t>sau khi sắp xếp </a:t>
            </a:r>
            <a:r>
              <a:rPr lang="en-US" sz="2800" smtClean="0">
                <a:latin typeface="Times New Roman" panose="02020603050405020304" pitchFamily="18" charset="0"/>
                <a:cs typeface="Times New Roman" panose="02020603050405020304" pitchFamily="18" charset="0"/>
                <a:sym typeface="Wingdings"/>
              </a:rPr>
              <a:t> điều chỉnh lại số thứ tự.</a:t>
            </a:r>
            <a:endParaRPr lang="en-US" sz="28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234781" y="1713984"/>
            <a:ext cx="7310896" cy="488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4485317" y="4903251"/>
            <a:ext cx="417189" cy="16848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234781" y="1713984"/>
            <a:ext cx="7310896" cy="488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le 19"/>
          <p:cNvSpPr/>
          <p:nvPr/>
        </p:nvSpPr>
        <p:spPr>
          <a:xfrm>
            <a:off x="4485317" y="5938092"/>
            <a:ext cx="7060360" cy="2066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3384" y="2213172"/>
            <a:ext cx="3997773" cy="2246769"/>
          </a:xfrm>
          <a:prstGeom prst="rect">
            <a:avLst/>
          </a:prstGeom>
          <a:noFill/>
        </p:spPr>
        <p:txBody>
          <a:bodyPr wrap="square" rtlCol="0">
            <a:spAutoFit/>
          </a:bodyPr>
          <a:lstStyle/>
          <a:p>
            <a:pPr marL="457200" indent="-457200" algn="just">
              <a:buFont typeface="Arial" panose="020B0604020202020204" pitchFamily="34" charset="0"/>
              <a:buChar char="•"/>
            </a:pPr>
            <a:r>
              <a:rPr lang="en-US" sz="2800" smtClean="0">
                <a:latin typeface="Times New Roman" panose="02020603050405020304" pitchFamily="18" charset="0"/>
                <a:cs typeface="Times New Roman" panose="02020603050405020304" pitchFamily="18" charset="0"/>
              </a:rPr>
              <a:t>Nếu chọn hàng chứa tiêu đề: </a:t>
            </a:r>
            <a:r>
              <a:rPr lang="en-US" sz="2800" b="1" i="1" smtClean="0">
                <a:latin typeface="Times New Roman" panose="02020603050405020304" pitchFamily="18" charset="0"/>
                <a:cs typeface="Times New Roman" panose="02020603050405020304" pitchFamily="18" charset="0"/>
              </a:rPr>
              <a:t>dữ liệu sẽ bị sai lệch</a:t>
            </a:r>
            <a:r>
              <a:rPr lang="en-US" sz="2800" smtClean="0">
                <a:latin typeface="Times New Roman" panose="02020603050405020304" pitchFamily="18" charset="0"/>
                <a:cs typeface="Times New Roman" panose="02020603050405020304" pitchFamily="18" charset="0"/>
              </a:rPr>
              <a:t> sau khi sắp xếp do sắp xếp cả dòng  tiêu đề.</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395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3075"/>
                                        </p:tgtEl>
                                        <p:attrNameLst>
                                          <p:attrName>style.visibility</p:attrName>
                                        </p:attrNameLst>
                                      </p:cBhvr>
                                      <p:to>
                                        <p:strVal val="visible"/>
                                      </p:to>
                                    </p:se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1500"/>
                            </p:stCondLst>
                            <p:childTnLst>
                              <p:par>
                                <p:cTn id="37" presetID="6" presetClass="emph" presetSubtype="0" repeatCount="indefinite" autoRev="1" fill="hold" grpId="1" nodeType="afterEffect">
                                  <p:stCondLst>
                                    <p:cond delay="0"/>
                                  </p:stCondLst>
                                  <p:childTnLst>
                                    <p:animScale>
                                      <p:cBhvr>
                                        <p:cTn id="38" dur="2000" fill="hold"/>
                                        <p:tgtEl>
                                          <p:spTgt spid="19"/>
                                        </p:tgtEl>
                                      </p:cBhvr>
                                      <p:by x="120000" y="12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par>
                          <p:cTn id="53" fill="hold">
                            <p:stCondLst>
                              <p:cond delay="1000"/>
                            </p:stCondLst>
                            <p:childTnLst>
                              <p:par>
                                <p:cTn id="54" presetID="1" presetClass="entr" presetSubtype="0" fill="hold" nodeType="afterEffect">
                                  <p:stCondLst>
                                    <p:cond delay="0"/>
                                  </p:stCondLst>
                                  <p:childTnLst>
                                    <p:set>
                                      <p:cBhvr>
                                        <p:cTn id="55" dur="1" fill="hold">
                                          <p:stCondLst>
                                            <p:cond delay="0"/>
                                          </p:stCondLst>
                                        </p:cTn>
                                        <p:tgtEl>
                                          <p:spTgt spid="3076"/>
                                        </p:tgtEl>
                                        <p:attrNameLst>
                                          <p:attrName>style.visibility</p:attrName>
                                        </p:attrNameLst>
                                      </p:cBhvr>
                                      <p:to>
                                        <p:strVal val="visible"/>
                                      </p:to>
                                    </p:set>
                                  </p:childTnLst>
                                </p:cTn>
                              </p:par>
                            </p:childTnLst>
                          </p:cTn>
                        </p:par>
                        <p:par>
                          <p:cTn id="56" fill="hold">
                            <p:stCondLst>
                              <p:cond delay="1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1500"/>
                            </p:stCondLst>
                            <p:childTnLst>
                              <p:par>
                                <p:cTn id="63" presetID="30" presetClass="emph" presetSubtype="0" repeatCount="indefinite" fill="hold" grpId="1" nodeType="afterEffect">
                                  <p:stCondLst>
                                    <p:cond delay="0"/>
                                  </p:stCondLst>
                                  <p:childTnLst>
                                    <p:animClr clrSpc="hsl" dir="cw">
                                      <p:cBhvr override="childStyle">
                                        <p:cTn id="64" dur="500" fill="hold"/>
                                        <p:tgtEl>
                                          <p:spTgt spid="20"/>
                                        </p:tgtEl>
                                        <p:attrNameLst>
                                          <p:attrName>style.color</p:attrName>
                                        </p:attrNameLst>
                                      </p:cBhvr>
                                      <p:by>
                                        <p:hsl h="0" s="12549" l="25098"/>
                                      </p:by>
                                    </p:animClr>
                                    <p:animClr clrSpc="hsl" dir="cw">
                                      <p:cBhvr>
                                        <p:cTn id="65" dur="500" fill="hold"/>
                                        <p:tgtEl>
                                          <p:spTgt spid="20"/>
                                        </p:tgtEl>
                                        <p:attrNameLst>
                                          <p:attrName>fillcolor</p:attrName>
                                        </p:attrNameLst>
                                      </p:cBhvr>
                                      <p:by>
                                        <p:hsl h="0" s="12549" l="25098"/>
                                      </p:by>
                                    </p:animClr>
                                    <p:animClr clrSpc="hsl" dir="cw">
                                      <p:cBhvr>
                                        <p:cTn id="66" dur="500" fill="hold"/>
                                        <p:tgtEl>
                                          <p:spTgt spid="20"/>
                                        </p:tgtEl>
                                        <p:attrNameLst>
                                          <p:attrName>stroke.color</p:attrName>
                                        </p:attrNameLst>
                                      </p:cBhvr>
                                      <p:by>
                                        <p:hsl h="0" s="12549" l="25098"/>
                                      </p:by>
                                    </p:animClr>
                                    <p:set>
                                      <p:cBhvr>
                                        <p:cTn id="67" dur="500" fill="hold"/>
                                        <p:tgtEl>
                                          <p:spTgt spid="20"/>
                                        </p:tgtEl>
                                        <p:attrNameLst>
                                          <p:attrName>fill.type</p:attrName>
                                        </p:attrNameLst>
                                      </p:cBhvr>
                                      <p:to>
                                        <p:strVal val="solid"/>
                                      </p:to>
                                    </p:set>
                                  </p:childTnLst>
                                </p:cTn>
                              </p:par>
                            </p:childTnLst>
                          </p:cTn>
                        </p:par>
                      </p:childTnLst>
                    </p:cTn>
                  </p:par>
                </p:childTnLst>
              </p:cTn>
              <p:nextCondLst>
                <p:cond evt="onClick" delay="0">
                  <p:tgtEl>
                    <p:spTgt spid="13"/>
                  </p:tgtEl>
                </p:cond>
              </p:nextCondLst>
            </p:seq>
          </p:childTnLst>
        </p:cTn>
      </p:par>
    </p:tnLst>
    <p:bldLst>
      <p:bldP spid="16" grpId="0"/>
      <p:bldP spid="16" grpId="1"/>
      <p:bldP spid="17" grpId="0"/>
      <p:bldP spid="17" grpId="1"/>
      <p:bldP spid="17" grpId="2"/>
      <p:bldP spid="19" grpId="0" animBg="1"/>
      <p:bldP spid="19" grpId="1" animBg="1"/>
      <p:bldP spid="19" grpId="2" animBg="1"/>
      <p:bldP spid="20" grpId="0" animBg="1"/>
      <p:bldP spid="20" grpId="1"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143878" y="4686248"/>
            <a:ext cx="7321913" cy="195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54895" y="2521277"/>
            <a:ext cx="7332930" cy="193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237009" y="1088639"/>
            <a:ext cx="987425" cy="914400"/>
          </a:xfrm>
          <a:prstGeom prst="rect">
            <a:avLst/>
          </a:prstGeom>
          <a:noFill/>
          <a:ln>
            <a:noFill/>
          </a:ln>
        </p:spPr>
      </p:pic>
      <p:sp>
        <p:nvSpPr>
          <p:cNvPr id="1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5: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25" name="TextBox 24"/>
          <p:cNvSpPr txBox="1"/>
          <p:nvPr/>
        </p:nvSpPr>
        <p:spPr>
          <a:xfrm>
            <a:off x="2445745" y="957252"/>
            <a:ext cx="9227229"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Trong quá trình chọn bảng để tiến hành sắp xếp lại, nếu em bỏ chọn cột nào, dữ liệu cột đó sẽ không được sắp xếp theo, điều này có thể dẫn đến tình trạng dữ liệu bị sai sau khi tiến hành sắp xếp.</a:t>
            </a:r>
            <a:endParaRPr lang="en-US" sz="2800" dirty="0">
              <a:latin typeface="Times New Roman" panose="02020603050405020304" pitchFamily="18" charset="0"/>
              <a:cs typeface="Times New Roman" panose="02020603050405020304" pitchFamily="18" charset="0"/>
            </a:endParaRPr>
          </a:p>
        </p:txBody>
      </p:sp>
      <p:pic>
        <p:nvPicPr>
          <p:cNvPr id="13" name="Picture 2" descr="Hình ảnh có liên qua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5017" y="2530238"/>
            <a:ext cx="1757370" cy="21943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rId6" action="ppaction://hlinksldjump" tooltip="Nhấp chuột vào hình này. Kết thúc slide khi bảng dữ liệu thứ 2 xuất hiện."/>
          </p:cNvPr>
          <p:cNvSpPr txBox="1"/>
          <p:nvPr/>
        </p:nvSpPr>
        <p:spPr>
          <a:xfrm>
            <a:off x="483587" y="3627432"/>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4834077" y="4930043"/>
            <a:ext cx="1754009" cy="1708743"/>
          </a:xfrm>
          <a:prstGeom prst="roundRect">
            <a:avLst>
              <a:gd name="adj" fmla="val 635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34076" y="2755076"/>
            <a:ext cx="1225201" cy="1708743"/>
          </a:xfrm>
          <a:prstGeom prst="roundRect">
            <a:avLst>
              <a:gd name="adj" fmla="val 635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428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500" fill="hold"/>
                                        <p:tgtEl>
                                          <p:spTgt spid="4100"/>
                                        </p:tgtEl>
                                        <p:attrNameLst>
                                          <p:attrName>ppt_w</p:attrName>
                                        </p:attrNameLst>
                                      </p:cBhvr>
                                      <p:tavLst>
                                        <p:tav tm="0">
                                          <p:val>
                                            <p:fltVal val="0"/>
                                          </p:val>
                                        </p:tav>
                                        <p:tav tm="100000">
                                          <p:val>
                                            <p:strVal val="#ppt_w"/>
                                          </p:val>
                                        </p:tav>
                                      </p:tavLst>
                                    </p:anim>
                                    <p:anim calcmode="lin" valueType="num">
                                      <p:cBhvr>
                                        <p:cTn id="14" dur="500" fill="hold"/>
                                        <p:tgtEl>
                                          <p:spTgt spid="4100"/>
                                        </p:tgtEl>
                                        <p:attrNameLst>
                                          <p:attrName>ppt_h</p:attrName>
                                        </p:attrNameLst>
                                      </p:cBhvr>
                                      <p:tavLst>
                                        <p:tav tm="0">
                                          <p:val>
                                            <p:fltVal val="0"/>
                                          </p:val>
                                        </p:tav>
                                        <p:tav tm="100000">
                                          <p:val>
                                            <p:strVal val="#ppt_h"/>
                                          </p:val>
                                        </p:tav>
                                      </p:tavLst>
                                    </p:anim>
                                    <p:animEffect transition="in" filter="fade">
                                      <p:cBhvr>
                                        <p:cTn id="15" dur="500"/>
                                        <p:tgtEl>
                                          <p:spTgt spid="410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2000"/>
                            </p:stCondLst>
                            <p:childTnLst>
                              <p:par>
                                <p:cTn id="23" presetID="6" presetClass="emph" presetSubtype="0" repeatCount="indefinite" autoRev="1" fill="hold" grpId="1" nodeType="afterEffect">
                                  <p:stCondLst>
                                    <p:cond delay="0"/>
                                  </p:stCondLst>
                                  <p:childTnLst>
                                    <p:animScale>
                                      <p:cBhvr>
                                        <p:cTn id="24" dur="2000" fill="hold"/>
                                        <p:tgtEl>
                                          <p:spTgt spid="17"/>
                                        </p:tgtEl>
                                      </p:cBhvr>
                                      <p:by x="120000" y="120000"/>
                                    </p:animScale>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101"/>
                                        </p:tgtEl>
                                        <p:attrNameLst>
                                          <p:attrName>style.visibility</p:attrName>
                                        </p:attrNameLst>
                                      </p:cBhvr>
                                      <p:to>
                                        <p:strVal val="visible"/>
                                      </p:to>
                                    </p:set>
                                    <p:anim calcmode="lin" valueType="num">
                                      <p:cBhvr>
                                        <p:cTn id="29" dur="500" fill="hold"/>
                                        <p:tgtEl>
                                          <p:spTgt spid="4101"/>
                                        </p:tgtEl>
                                        <p:attrNameLst>
                                          <p:attrName>ppt_w</p:attrName>
                                        </p:attrNameLst>
                                      </p:cBhvr>
                                      <p:tavLst>
                                        <p:tav tm="0">
                                          <p:val>
                                            <p:fltVal val="0"/>
                                          </p:val>
                                        </p:tav>
                                        <p:tav tm="100000">
                                          <p:val>
                                            <p:strVal val="#ppt_w"/>
                                          </p:val>
                                        </p:tav>
                                      </p:tavLst>
                                    </p:anim>
                                    <p:anim calcmode="lin" valueType="num">
                                      <p:cBhvr>
                                        <p:cTn id="30" dur="500" fill="hold"/>
                                        <p:tgtEl>
                                          <p:spTgt spid="4101"/>
                                        </p:tgtEl>
                                        <p:attrNameLst>
                                          <p:attrName>ppt_h</p:attrName>
                                        </p:attrNameLst>
                                      </p:cBhvr>
                                      <p:tavLst>
                                        <p:tav tm="0">
                                          <p:val>
                                            <p:fltVal val="0"/>
                                          </p:val>
                                        </p:tav>
                                        <p:tav tm="100000">
                                          <p:val>
                                            <p:strVal val="#ppt_h"/>
                                          </p:val>
                                        </p:tav>
                                      </p:tavLst>
                                    </p:anim>
                                    <p:animEffect transition="in" filter="fade">
                                      <p:cBhvr>
                                        <p:cTn id="31" dur="500"/>
                                        <p:tgtEl>
                                          <p:spTgt spid="4101"/>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1000"/>
                            </p:stCondLst>
                            <p:childTnLst>
                              <p:par>
                                <p:cTn id="39" presetID="6" presetClass="emph" presetSubtype="0" repeatCount="indefinite" autoRev="1" fill="hold" grpId="1" nodeType="afterEffect">
                                  <p:stCondLst>
                                    <p:cond delay="0"/>
                                  </p:stCondLst>
                                  <p:childTnLst>
                                    <p:animScale>
                                      <p:cBhvr>
                                        <p:cTn id="40" dur="2000" fill="hold"/>
                                        <p:tgtEl>
                                          <p:spTgt spid="16"/>
                                        </p:tgtEl>
                                      </p:cBhvr>
                                      <p:by x="120000" y="120000"/>
                                    </p:animScale>
                                  </p:childTnLst>
                                </p:cTn>
                              </p:par>
                            </p:childTnLst>
                          </p:cTn>
                        </p:par>
                      </p:childTnLst>
                    </p:cTn>
                  </p:par>
                </p:childTnLst>
              </p:cTn>
              <p:nextCondLst>
                <p:cond evt="onClick" delay="0">
                  <p:tgtEl>
                    <p:spTgt spid="13"/>
                  </p:tgtEl>
                </p:cond>
              </p:nextCondLst>
            </p:seq>
          </p:childTnLst>
        </p:cTn>
      </p:par>
    </p:tnLst>
    <p:bldLst>
      <p:bldP spid="25" grpId="0"/>
      <p:bldP spid="16" grpId="0" animBg="1"/>
      <p:bldP spid="16"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4021614"/>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Kiểu dữ liệu nào dưới đây không phải là kiểu dữ liệu hợp lệ trong Excel? (Chọn 1</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Aft>
                <a:spcPts val="125"/>
              </a:spcAft>
              <a:buClr>
                <a:srgbClr val="000000"/>
              </a:buClr>
              <a:buSzPct val="100000"/>
              <a:buFont typeface="+mj-lt"/>
              <a:buAutoNum type="alphaLcPeriod"/>
            </a:pPr>
            <a:r>
              <a:rPr lang="en-US" sz="2800" smtClean="0">
                <a:latin typeface="Times New Roman" panose="02020603050405020304" pitchFamily="18" charset="0"/>
                <a:ea typeface="Calibri" panose="020F0502020204030204" pitchFamily="34" charset="0"/>
                <a:cs typeface="Times New Roman" panose="02020603050405020304" pitchFamily="18" charset="0"/>
              </a:rPr>
              <a:t>Number</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ea typeface="Calibri" panose="020F0502020204030204" pitchFamily="34" charset="0"/>
                <a:cs typeface="Times New Roman" panose="02020603050405020304" pitchFamily="18" charset="0"/>
              </a:rPr>
              <a:t>Date/Time</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ea typeface="Calibri" panose="020F0502020204030204" pitchFamily="34" charset="0"/>
                <a:cs typeface="Times New Roman" panose="02020603050405020304" pitchFamily="18" charset="0"/>
              </a:rPr>
              <a:t>Character</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ea typeface="Calibri" panose="020F0502020204030204" pitchFamily="34" charset="0"/>
                <a:cs typeface="Times New Roman" panose="02020603050405020304" pitchFamily="18" charset="0"/>
              </a:rPr>
              <a:t>Label</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41897591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3" end="3"/>
                                            </p:txEl>
                                          </p:spTgt>
                                        </p:tgtEl>
                                        <p:attrNameLst>
                                          <p:attrName>style.color</p:attrName>
                                        </p:attrNameLst>
                                      </p:cBhvr>
                                      <p:to>
                                        <p:clrVal>
                                          <a:schemeClr val="accent2"/>
                                        </p:clrVal>
                                      </p:to>
                                    </p:set>
                                    <p:set>
                                      <p:cBhvr>
                                        <p:cTn id="7" dur="500" fill="hold"/>
                                        <p:tgtEl>
                                          <p:spTgt spid="7">
                                            <p:txEl>
                                              <p:pRg st="3" end="3"/>
                                            </p:txEl>
                                          </p:spTgt>
                                        </p:tgtEl>
                                        <p:attrNameLst>
                                          <p:attrName>fillcolor</p:attrName>
                                        </p:attrNameLst>
                                      </p:cBhvr>
                                      <p:to>
                                        <p:clrVal>
                                          <a:schemeClr val="accent2"/>
                                        </p:clrVal>
                                      </p:to>
                                    </p:set>
                                    <p:set>
                                      <p:cBhvr>
                                        <p:cTn id="8" dur="500" fill="hold"/>
                                        <p:tgtEl>
                                          <p:spTgt spid="7">
                                            <p:txEl>
                                              <p:pRg st="3" end="3"/>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2" end="2"/>
                                            </p:txEl>
                                          </p:spTgt>
                                        </p:tgtEl>
                                        <p:attrNameLst>
                                          <p:attrName>ppt_w</p:attrName>
                                        </p:attrNameLst>
                                      </p:cBhvr>
                                      <p:tavLst>
                                        <p:tav tm="0">
                                          <p:val>
                                            <p:strVal val="ppt_w"/>
                                          </p:val>
                                        </p:tav>
                                        <p:tav tm="100000">
                                          <p:val>
                                            <p:fltVal val="0"/>
                                          </p:val>
                                        </p:tav>
                                      </p:tavLst>
                                    </p:anim>
                                    <p:anim calcmode="lin" valueType="num">
                                      <p:cBhvr>
                                        <p:cTn id="16"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5314275"/>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Theo mặc định, mỗi sổ tính (Workbook) có 3 trang tính Sheet1, Sheet2, Sheet3. Để chèn một trang tính mới giữa Sheet1 và Sheet2, tùy chọn nào dưới đây là thao tác sẽ được sử dụng? (Chọn 1</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ea typeface="Calibri" panose="020F0502020204030204" pitchFamily="34" charset="0"/>
                <a:cs typeface="Times New Roman" panose="02020603050405020304" pitchFamily="18" charset="0"/>
              </a:rPr>
              <a:t>Nhấp chuột phải trên Sheet2 và chọn Insert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ea typeface="Calibri" panose="020F0502020204030204" pitchFamily="34" charset="0"/>
                <a:cs typeface="Times New Roman" panose="02020603050405020304" pitchFamily="18" charset="0"/>
              </a:rPr>
              <a:t>Nhấp chuột phải trên Sheet1 và chọn Insert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ea typeface="Calibri" panose="020F0502020204030204" pitchFamily="34" charset="0"/>
                <a:cs typeface="Times New Roman" panose="02020603050405020304" pitchFamily="18" charset="0"/>
              </a:rPr>
              <a:t>Nhấp chuột phải trên Sheet3 và chọn Insert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ea typeface="Calibri" panose="020F0502020204030204" pitchFamily="34" charset="0"/>
                <a:cs typeface="Times New Roman" panose="02020603050405020304" pitchFamily="18" charset="0"/>
              </a:rPr>
              <a:t>Không có thao tác nào đúng</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36148755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1" end="1"/>
                                            </p:txEl>
                                          </p:spTgt>
                                        </p:tgtEl>
                                        <p:attrNameLst>
                                          <p:attrName>style.color</p:attrName>
                                        </p:attrNameLst>
                                      </p:cBhvr>
                                      <p:to>
                                        <p:clrVal>
                                          <a:schemeClr val="accent2"/>
                                        </p:clrVal>
                                      </p:to>
                                    </p:set>
                                    <p:set>
                                      <p:cBhvr>
                                        <p:cTn id="7" dur="500" fill="hold"/>
                                        <p:tgtEl>
                                          <p:spTgt spid="7">
                                            <p:txEl>
                                              <p:pRg st="1" end="1"/>
                                            </p:txEl>
                                          </p:spTgt>
                                        </p:tgtEl>
                                        <p:attrNameLst>
                                          <p:attrName>fillcolor</p:attrName>
                                        </p:attrNameLst>
                                      </p:cBhvr>
                                      <p:to>
                                        <p:clrVal>
                                          <a:schemeClr val="accent2"/>
                                        </p:clrVal>
                                      </p:to>
                                    </p:set>
                                    <p:set>
                                      <p:cBhvr>
                                        <p:cTn id="8" dur="500" fill="hold"/>
                                        <p:tgtEl>
                                          <p:spTgt spid="7">
                                            <p:txEl>
                                              <p:pRg st="1" end="1"/>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2" end="2"/>
                                            </p:txEl>
                                          </p:spTgt>
                                        </p:tgtEl>
                                        <p:attrNameLst>
                                          <p:attrName>ppt_w</p:attrName>
                                        </p:attrNameLst>
                                      </p:cBhvr>
                                      <p:tavLst>
                                        <p:tav tm="0">
                                          <p:val>
                                            <p:strVal val="ppt_w"/>
                                          </p:val>
                                        </p:tav>
                                        <p:tav tm="100000">
                                          <p:val>
                                            <p:fltVal val="0"/>
                                          </p:val>
                                        </p:tav>
                                      </p:tavLst>
                                    </p:anim>
                                    <p:anim calcmode="lin" valueType="num">
                                      <p:cBhvr>
                                        <p:cTn id="11"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2" dur="500"/>
                                        <p:tgtEl>
                                          <p:spTgt spid="7">
                                            <p:txEl>
                                              <p:pRg st="2" end="2"/>
                                            </p:txEl>
                                          </p:spTgt>
                                        </p:tgtEl>
                                      </p:cBhvr>
                                    </p:animEffect>
                                    <p:set>
                                      <p:cBhvr>
                                        <p:cTn id="13" dur="1" fill="hold">
                                          <p:stCondLst>
                                            <p:cond delay="499"/>
                                          </p:stCondLst>
                                        </p:cTn>
                                        <p:tgtEl>
                                          <p:spTgt spid="7">
                                            <p:txEl>
                                              <p:pRg st="2" end="2"/>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3" end="3"/>
                                            </p:txEl>
                                          </p:spTgt>
                                        </p:tgtEl>
                                        <p:attrNameLst>
                                          <p:attrName>ppt_w</p:attrName>
                                        </p:attrNameLst>
                                      </p:cBhvr>
                                      <p:tavLst>
                                        <p:tav tm="0">
                                          <p:val>
                                            <p:strVal val="ppt_w"/>
                                          </p:val>
                                        </p:tav>
                                        <p:tav tm="100000">
                                          <p:val>
                                            <p:fltVal val="0"/>
                                          </p:val>
                                        </p:tav>
                                      </p:tavLst>
                                    </p:anim>
                                    <p:anim calcmode="lin" valueType="num">
                                      <p:cBhvr>
                                        <p:cTn id="16"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17" dur="500"/>
                                        <p:tgtEl>
                                          <p:spTgt spid="7">
                                            <p:txEl>
                                              <p:pRg st="3" end="3"/>
                                            </p:txEl>
                                          </p:spTgt>
                                        </p:tgtEl>
                                      </p:cBhvr>
                                    </p:animEffect>
                                    <p:set>
                                      <p:cBhvr>
                                        <p:cTn id="18" dur="1" fill="hold">
                                          <p:stCondLst>
                                            <p:cond delay="499"/>
                                          </p:stCondLst>
                                        </p:cTn>
                                        <p:tgtEl>
                                          <p:spTgt spid="7">
                                            <p:txEl>
                                              <p:pRg st="3" end="3"/>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3 Sp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3 Spark" id="{F708D391-5E25-4EA8-8D84-6B4D7E82B245}" vid="{99BD5698-61F0-43FB-A25E-A119831677D6}"/>
    </a:ext>
  </a:extLst>
</a:theme>
</file>

<file path=docProps/app.xml><?xml version="1.0" encoding="utf-8"?>
<Properties xmlns="http://schemas.openxmlformats.org/officeDocument/2006/extended-properties" xmlns:vt="http://schemas.openxmlformats.org/officeDocument/2006/docPropsVTypes">
  <Template>IC3 Spark</Template>
  <TotalTime>36792</TotalTime>
  <Words>895</Words>
  <Application>Microsoft Office PowerPoint</Application>
  <PresentationFormat>Widescreen</PresentationFormat>
  <Paragraphs>97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Tahoma</vt:lpstr>
      <vt:lpstr>Times New Roman</vt:lpstr>
      <vt:lpstr>UTM Duepuntozero</vt:lpstr>
      <vt:lpstr>Wingdings</vt:lpstr>
      <vt:lpstr>IC3 Spark</vt:lpstr>
      <vt:lpstr>Luyện tập tin học</vt:lpstr>
      <vt:lpstr>Hoạt động 1: Tìm hiểu kiến thức</vt:lpstr>
      <vt:lpstr>Hoạt động 2: Trải nghiệm</vt:lpstr>
      <vt:lpstr>Hoạt động 2: Trải nghiệm</vt:lpstr>
      <vt:lpstr>PowerPoint Presentation</vt:lpstr>
      <vt:lpstr>PowerPoint Presentation</vt:lpstr>
      <vt:lpstr>PowerPoint Presentation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TIN HỌC</dc:title>
  <dc:creator>Phat Tai Nguyen</dc:creator>
  <cp:lastModifiedBy>Minh Duy</cp:lastModifiedBy>
  <cp:revision>827</cp:revision>
  <dcterms:created xsi:type="dcterms:W3CDTF">2017-11-01T03:28:55Z</dcterms:created>
  <dcterms:modified xsi:type="dcterms:W3CDTF">2018-10-14T02:44:43Z</dcterms:modified>
</cp:coreProperties>
</file>